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93" r:id="rId3"/>
  </p:sldMasterIdLst>
  <p:notesMasterIdLst>
    <p:notesMasterId r:id="rId37"/>
  </p:notesMasterIdLst>
  <p:sldIdLst>
    <p:sldId id="264" r:id="rId4"/>
    <p:sldId id="266" r:id="rId5"/>
    <p:sldId id="298" r:id="rId6"/>
    <p:sldId id="299" r:id="rId7"/>
    <p:sldId id="269" r:id="rId8"/>
    <p:sldId id="270" r:id="rId9"/>
    <p:sldId id="271" r:id="rId10"/>
    <p:sldId id="301" r:id="rId11"/>
    <p:sldId id="273" r:id="rId12"/>
    <p:sldId id="302" r:id="rId13"/>
    <p:sldId id="304" r:id="rId14"/>
    <p:sldId id="305" r:id="rId15"/>
    <p:sldId id="306" r:id="rId16"/>
    <p:sldId id="308" r:id="rId17"/>
    <p:sldId id="310" r:id="rId18"/>
    <p:sldId id="311" r:id="rId19"/>
    <p:sldId id="324" r:id="rId20"/>
    <p:sldId id="325" r:id="rId21"/>
    <p:sldId id="312" r:id="rId22"/>
    <p:sldId id="326" r:id="rId23"/>
    <p:sldId id="313" r:id="rId24"/>
    <p:sldId id="314" r:id="rId25"/>
    <p:sldId id="315" r:id="rId26"/>
    <p:sldId id="329" r:id="rId27"/>
    <p:sldId id="316" r:id="rId28"/>
    <p:sldId id="328" r:id="rId29"/>
    <p:sldId id="330" r:id="rId30"/>
    <p:sldId id="292" r:id="rId31"/>
    <p:sldId id="319" r:id="rId32"/>
    <p:sldId id="320" r:id="rId33"/>
    <p:sldId id="323" r:id="rId34"/>
    <p:sldId id="327" r:id="rId35"/>
    <p:sldId id="331" r:id="rId36"/>
  </p:sldIdLst>
  <p:sldSz cx="9144000" cy="5143500" type="screen16x9"/>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5" d="100"/>
          <a:sy n="95" d="100"/>
        </p:scale>
        <p:origin x="666" y="6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BC04D-9F90-4C4B-8874-713288051ADC}" type="datetimeFigureOut">
              <a:rPr lang="zh-TW" altLang="en-US" smtClean="0"/>
              <a:t>2018/3/28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38DB9B-EB76-4820-B27A-51E2794E15C4}" type="slidenum">
              <a:rPr lang="zh-TW" altLang="en-US" smtClean="0"/>
              <a:t>‹#›</a:t>
            </a:fld>
            <a:endParaRPr lang="zh-TW" altLang="en-US"/>
          </a:p>
        </p:txBody>
      </p:sp>
    </p:spTree>
    <p:extLst>
      <p:ext uri="{BB962C8B-B14F-4D97-AF65-F5344CB8AC3E}">
        <p14:creationId xmlns:p14="http://schemas.microsoft.com/office/powerpoint/2010/main" val="1493850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35489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673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1856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9368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440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79624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4402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967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1C6CB-FEFB-4034-893F-5E7AA3447F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693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4225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0577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3/28/2018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8694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78376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4712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23489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236162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E8C67A6-C0E7-47DF-97C2-CA9B11275397}"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355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0395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87733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035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994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4B7392D-566D-41EF-B0AA-B89A430C0B4D}" type="slidenum">
              <a:rPr lang="en-US" smtClean="0"/>
              <a:t>5</a:t>
            </a:fld>
            <a:endParaRPr lang="en-US"/>
          </a:p>
        </p:txBody>
      </p:sp>
    </p:spTree>
    <p:extLst>
      <p:ext uri="{BB962C8B-B14F-4D97-AF65-F5344CB8AC3E}">
        <p14:creationId xmlns:p14="http://schemas.microsoft.com/office/powerpoint/2010/main" val="367189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37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644529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300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3/28/2018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58874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483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slideMaster" Target="../slideMasters/slideMaster3.xml"/><Relationship Id="rId5" Type="http://schemas.openxmlformats.org/officeDocument/2006/relationships/tags" Target="../tags/tag5.xml"/><Relationship Id="rId4" Type="http://schemas.openxmlformats.org/officeDocument/2006/relationships/tags" Target="../tags/tag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539552" y="2427734"/>
            <a:ext cx="7772400" cy="1102519"/>
          </a:xfrm>
        </p:spPr>
        <p:txBody>
          <a:bodyPr>
            <a:normAutofit/>
          </a:bodyPr>
          <a:lstStyle>
            <a:lvl1pPr>
              <a:defRPr sz="4800" b="1">
                <a:solidFill>
                  <a:schemeClr val="bg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副標題 2"/>
          <p:cNvSpPr>
            <a:spLocks noGrp="1"/>
          </p:cNvSpPr>
          <p:nvPr>
            <p:ph type="subTitle" idx="1"/>
          </p:nvPr>
        </p:nvSpPr>
        <p:spPr>
          <a:xfrm>
            <a:off x="1371600" y="3650704"/>
            <a:ext cx="6400800" cy="1009278"/>
          </a:xfrm>
        </p:spPr>
        <p:txBody>
          <a:bodyPr>
            <a:normAutofit/>
          </a:bodyPr>
          <a:lstStyle>
            <a:lvl1pPr marL="0" indent="0" algn="ctr">
              <a:buNone/>
              <a:defRPr sz="2800">
                <a:solidFill>
                  <a:schemeClr val="bg1"/>
                </a:solidFill>
                <a:latin typeface="微軟正黑體" panose="020B0604030504040204" pitchFamily="34" charset="-120"/>
                <a:ea typeface="微軟正黑體" panose="020B0604030504040204"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a:t>按一下以編輯母片副標題樣式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7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9144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marL="0" marR="0" lvl="0" indent="0" algn="ctr" defTabSz="69915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01930" y="266121"/>
            <a:ext cx="8741880" cy="674749"/>
          </a:xfrm>
        </p:spPr>
        <p:txBody>
          <a:bodyPr/>
          <a:lstStyle>
            <a:lvl1pPr>
              <a:defRPr sz="3000" spc="-38"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0134962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98396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2098395"/>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2098395"/>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4063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911934"/>
          </a:xfrm>
        </p:spPr>
        <p:txBody>
          <a:bodyPr>
            <a:spAutoFit/>
          </a:bodyPr>
          <a:lstStyle>
            <a:lvl1pPr>
              <a:defRPr sz="2647">
                <a:latin typeface="Arial Narrow" panose="020B0606020202030204" pitchFamily="34" charset="0"/>
                <a:ea typeface="微軟正黑體" panose="020B0604030504040204" pitchFamily="34" charset="-120"/>
              </a:defRPr>
            </a:lvl1pPr>
            <a:lvl2pPr>
              <a:defRPr sz="2353">
                <a:latin typeface="Arial Narrow" panose="020B0606020202030204" pitchFamily="34" charset="0"/>
                <a:ea typeface="微軟正黑體" panose="020B0604030504040204" pitchFamily="34" charset="-120"/>
              </a:defRPr>
            </a:lvl2pPr>
            <a:lvl3pPr>
              <a:defRPr sz="2059">
                <a:latin typeface="Arial Narrow" panose="020B0606020202030204" pitchFamily="34" charset="0"/>
                <a:ea typeface="微軟正黑體" panose="020B0604030504040204" pitchFamily="34" charset="-120"/>
              </a:defRPr>
            </a:lvl3pPr>
            <a:lvl4pPr>
              <a:defRPr sz="1765">
                <a:latin typeface="Arial Narrow" panose="020B0606020202030204" pitchFamily="34" charset="0"/>
                <a:ea typeface="微軟正黑體" panose="020B0604030504040204" pitchFamily="34" charset="-120"/>
              </a:defRPr>
            </a:lvl4pPr>
            <a:lvl5pPr>
              <a:defRPr sz="1471">
                <a:latin typeface="Arial Narrow" panose="020B0606020202030204" pitchFamily="34" charset="0"/>
                <a:ea typeface="微軟正黑體"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2941">
                <a:latin typeface="Arial Narrow" panose="020B0606020202030204" pitchFamily="34" charset="0"/>
                <a:ea typeface="微軟正黑體" panose="020B0604030504040204" pitchFamily="34" charset="-120"/>
              </a:defRPr>
            </a:lvl1pPr>
          </a:lstStyle>
          <a:p>
            <a:r>
              <a:rPr lang="en-US" dirty="0"/>
              <a:t>Click to edit Master title style</a:t>
            </a:r>
          </a:p>
        </p:txBody>
      </p:sp>
    </p:spTree>
    <p:extLst>
      <p:ext uri="{BB962C8B-B14F-4D97-AF65-F5344CB8AC3E}">
        <p14:creationId xmlns:p14="http://schemas.microsoft.com/office/powerpoint/2010/main" val="348802867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41">
                <a:latin typeface="Arial Narrow" panose="020B0606020202030204" pitchFamily="34" charset="0"/>
                <a:ea typeface="微軟正黑體" panose="020B0604030504040204" pitchFamily="34" charset="-120"/>
              </a:defRPr>
            </a:lvl1pPr>
          </a:lstStyle>
          <a:p>
            <a:r>
              <a:rPr lang="en-US" dirty="0"/>
              <a:t>Click to edit Master title style</a:t>
            </a:r>
          </a:p>
        </p:txBody>
      </p:sp>
      <p:sp>
        <p:nvSpPr>
          <p:cNvPr id="6" name="Text Placeholder 5"/>
          <p:cNvSpPr>
            <a:spLocks noGrp="1"/>
          </p:cNvSpPr>
          <p:nvPr>
            <p:ph type="body" sz="quarter" idx="10"/>
          </p:nvPr>
        </p:nvSpPr>
        <p:spPr>
          <a:xfrm>
            <a:off x="201929" y="891883"/>
            <a:ext cx="8740142" cy="1622763"/>
          </a:xfrm>
        </p:spPr>
        <p:txBody>
          <a:bodyPr/>
          <a:lstStyle>
            <a:lvl1pPr marL="0" indent="0">
              <a:buNone/>
              <a:defRPr sz="2647">
                <a:gradFill>
                  <a:gsLst>
                    <a:gs pos="1250">
                      <a:schemeClr val="tx1"/>
                    </a:gs>
                    <a:gs pos="99000">
                      <a:schemeClr val="tx1"/>
                    </a:gs>
                  </a:gsLst>
                  <a:lin ang="5400000" scaled="0"/>
                </a:gradFill>
                <a:latin typeface="Arial Narrow" panose="020B0606020202030204" pitchFamily="34" charset="0"/>
                <a:ea typeface="微軟正黑體" panose="020B0604030504040204" pitchFamily="34" charset="-120"/>
              </a:defRPr>
            </a:lvl1pPr>
            <a:lvl2pPr marL="0" indent="0">
              <a:buFontTx/>
              <a:buNone/>
              <a:defRPr sz="2059">
                <a:latin typeface="Arial Narrow" panose="020B0606020202030204" pitchFamily="34" charset="0"/>
                <a:ea typeface="微軟正黑體" panose="020B0604030504040204" pitchFamily="34" charset="-120"/>
              </a:defRPr>
            </a:lvl2pPr>
            <a:lvl3pPr marL="168090" indent="0">
              <a:buNone/>
              <a:defRPr sz="1765">
                <a:latin typeface="Arial Narrow" panose="020B0606020202030204" pitchFamily="34" charset="0"/>
                <a:ea typeface="微軟正黑體" panose="020B0604030504040204" pitchFamily="34" charset="-120"/>
              </a:defRPr>
            </a:lvl3pPr>
            <a:lvl4pPr marL="336179" indent="0">
              <a:buNone/>
              <a:defRPr sz="1471">
                <a:latin typeface="Arial Narrow" panose="020B0606020202030204" pitchFamily="34" charset="0"/>
                <a:ea typeface="微軟正黑體" panose="020B0604030504040204" pitchFamily="34" charset="-120"/>
              </a:defRPr>
            </a:lvl4pPr>
            <a:lvl5pPr marL="504269" indent="0">
              <a:buNone/>
              <a:defRPr>
                <a:latin typeface="Arial Narrow" panose="020B0606020202030204" pitchFamily="34" charset="0"/>
                <a:ea typeface="微軟正黑體"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447759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461"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4565917"/>
            <a:ext cx="1070841" cy="22862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3" y="4589360"/>
            <a:ext cx="940033" cy="201590"/>
          </a:xfrm>
          <a:prstGeom prst="rect">
            <a:avLst/>
          </a:prstGeom>
        </p:spPr>
      </p:pic>
      <p:sp>
        <p:nvSpPr>
          <p:cNvPr id="8" name="Title 1"/>
          <p:cNvSpPr>
            <a:spLocks noGrp="1"/>
          </p:cNvSpPr>
          <p:nvPr>
            <p:ph type="title" hasCustomPrompt="1"/>
          </p:nvPr>
        </p:nvSpPr>
        <p:spPr bwMode="white">
          <a:xfrm>
            <a:off x="201976" y="1235145"/>
            <a:ext cx="6723139" cy="1344818"/>
          </a:xfrm>
          <a:noFill/>
        </p:spPr>
        <p:txBody>
          <a:bodyPr lIns="146304" tIns="91440" rIns="146304" bIns="91440" anchor="t" anchorCtr="0"/>
          <a:lstStyle>
            <a:lvl1pPr>
              <a:defRPr sz="3970"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7" y="2580935"/>
            <a:ext cx="5378503" cy="1344245"/>
          </a:xfrm>
          <a:noFill/>
        </p:spPr>
        <p:txBody>
          <a:bodyPr lIns="146304" tIns="109728" rIns="146304"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2529846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7292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58" indent="0">
              <a:buNone/>
              <a:defRPr/>
            </a:lvl3pPr>
            <a:lvl4pPr marL="336114" indent="0">
              <a:buNone/>
              <a:defRPr/>
            </a:lvl4pPr>
            <a:lvl5pPr marL="50417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22789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871"/>
          </a:xfrm>
        </p:spPr>
        <p:txBody>
          <a:bodyPr>
            <a:spAutoFit/>
          </a:bodyPr>
          <a:lstStyle>
            <a:lvl1pPr>
              <a:defRPr sz="294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481101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483518"/>
            <a:ext cx="8229600" cy="644228"/>
          </a:xfrm>
        </p:spPr>
        <p:txBody>
          <a:bodyPr>
            <a:normAutofit/>
          </a:bodyPr>
          <a:lstStyle>
            <a:lvl1pPr algn="l">
              <a:defRPr sz="4000">
                <a:latin typeface="Arial Narrow" panose="020B0606020202030204" pitchFamily="34" charset="0"/>
                <a:ea typeface="微軟正黑體" panose="020B0604030504040204" pitchFamily="34" charset="-120"/>
              </a:defRPr>
            </a:lvl1pPr>
          </a:lstStyle>
          <a:p>
            <a:r>
              <a:rPr lang="zh-TW" altLang="en-US" dirty="0"/>
              <a:t>按一下以編輯母片標題樣式</a:t>
            </a:r>
          </a:p>
        </p:txBody>
      </p:sp>
      <p:sp>
        <p:nvSpPr>
          <p:cNvPr id="3" name="內容版面配置區 2"/>
          <p:cNvSpPr>
            <a:spLocks noGrp="1"/>
          </p:cNvSpPr>
          <p:nvPr>
            <p:ph idx="1"/>
          </p:nvPr>
        </p:nvSpPr>
        <p:spPr>
          <a:xfrm>
            <a:off x="457200" y="1275606"/>
            <a:ext cx="8229600" cy="3394472"/>
          </a:xfrm>
        </p:spPr>
        <p:txBody>
          <a:bodyPr/>
          <a:lstStyle>
            <a:lvl1pPr>
              <a:defRPr>
                <a:latin typeface="Arial Narrow" panose="020B0606020202030204" pitchFamily="34" charset="0"/>
                <a:ea typeface="微軟正黑體" panose="020B0604030504040204" pitchFamily="34" charset="-120"/>
              </a:defRPr>
            </a:lvl1pPr>
            <a:lvl2pPr>
              <a:defRPr>
                <a:latin typeface="Arial Narrow" panose="020B0606020202030204" pitchFamily="34" charset="0"/>
                <a:ea typeface="微軟正黑體" panose="020B0604030504040204" pitchFamily="34" charset="-120"/>
              </a:defRPr>
            </a:lvl2pPr>
            <a:lvl3pPr>
              <a:defRPr>
                <a:latin typeface="Arial Narrow" panose="020B0606020202030204" pitchFamily="34" charset="0"/>
                <a:ea typeface="微軟正黑體" panose="020B0604030504040204" pitchFamily="34" charset="-120"/>
              </a:defRPr>
            </a:lvl3pPr>
            <a:lvl4pPr>
              <a:defRPr>
                <a:latin typeface="Arial Narrow" panose="020B0606020202030204" pitchFamily="34" charset="0"/>
                <a:ea typeface="微軟正黑體" panose="020B0604030504040204" pitchFamily="34" charset="-120"/>
              </a:defRPr>
            </a:lvl4pPr>
            <a:lvl5pPr>
              <a:defRPr>
                <a:latin typeface="Arial Narrow" panose="020B0606020202030204" pitchFamily="34" charset="0"/>
                <a:ea typeface="微軟正黑體" panose="020B0604030504040204" pitchFamily="34"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方塊 3">
            <a:extLst>
              <a:ext uri="{FF2B5EF4-FFF2-40B4-BE49-F238E27FC236}">
                <a16:creationId xmlns:a16="http://schemas.microsoft.com/office/drawing/2014/main" id="{5CBE2D87-4C52-4EE6-95C5-45CF89BF15D9}"/>
              </a:ext>
            </a:extLst>
          </p:cNvPr>
          <p:cNvSpPr txBox="1"/>
          <p:nvPr userDrawn="1"/>
        </p:nvSpPr>
        <p:spPr>
          <a:xfrm>
            <a:off x="-68764" y="4865093"/>
            <a:ext cx="622286" cy="338554"/>
          </a:xfrm>
          <a:prstGeom prst="rect">
            <a:avLst/>
          </a:prstGeom>
          <a:noFill/>
        </p:spPr>
        <p:txBody>
          <a:bodyPr wrap="none" rtlCol="0">
            <a:spAutoFit/>
          </a:bodyPr>
          <a:lstStyle/>
          <a:p>
            <a:fld id="{4C70ADD0-FC05-43F8-BA38-9818A4B827EF}" type="slidenum">
              <a:rPr lang="en-US" altLang="zh-TW" sz="1600" b="0" smtClean="0">
                <a:latin typeface="Arial Narrow" panose="020B0606020202030204" pitchFamily="34" charset="0"/>
              </a:rPr>
              <a:t>‹#›</a:t>
            </a:fld>
            <a:r>
              <a:rPr lang="en-US" altLang="zh-TW" sz="1600" b="0" dirty="0">
                <a:latin typeface="Arial Narrow" panose="020B0606020202030204" pitchFamily="34" charset="0"/>
              </a:rPr>
              <a:t>/32</a:t>
            </a:r>
            <a:endParaRPr lang="zh-TW" altLang="en-US" sz="1600" b="0" dirty="0">
              <a:latin typeface="Arial Narrow" panose="020B0606020202030204" pitchFamily="34" charset="0"/>
            </a:endParaRPr>
          </a:p>
        </p:txBody>
      </p:sp>
      <p:sp>
        <p:nvSpPr>
          <p:cNvPr id="5" name="文字方塊 4">
            <a:extLst>
              <a:ext uri="{FF2B5EF4-FFF2-40B4-BE49-F238E27FC236}">
                <a16:creationId xmlns:a16="http://schemas.microsoft.com/office/drawing/2014/main" id="{7C60551F-7B92-4331-9EBA-D89A29FFE3FB}"/>
              </a:ext>
            </a:extLst>
          </p:cNvPr>
          <p:cNvSpPr txBox="1"/>
          <p:nvPr userDrawn="1"/>
        </p:nvSpPr>
        <p:spPr>
          <a:xfrm>
            <a:off x="8610523" y="4865093"/>
            <a:ext cx="603050" cy="338554"/>
          </a:xfrm>
          <a:prstGeom prst="rect">
            <a:avLst/>
          </a:prstGeom>
          <a:noFill/>
        </p:spPr>
        <p:txBody>
          <a:bodyPr wrap="none" rtlCol="0">
            <a:spAutoFit/>
          </a:bodyPr>
          <a:lstStyle/>
          <a:p>
            <a:fld id="{F1D62ECC-BE05-4B27-9868-6B5B816728EA}" type="datetime10">
              <a:rPr lang="en-US" altLang="zh-TW" sz="1600" b="0" smtClean="0">
                <a:latin typeface="Arial Narrow" panose="020B0606020202030204" pitchFamily="34" charset="0"/>
              </a:rPr>
              <a:t>10:36</a:t>
            </a:fld>
            <a:endParaRPr lang="zh-TW" altLang="en-US" sz="1600" b="0" dirty="0">
              <a:latin typeface="Arial Narrow" panose="020B060602020203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871"/>
          </a:xfrm>
        </p:spPr>
        <p:txBody>
          <a:bodyPr>
            <a:spAutoFit/>
          </a:bodyPr>
          <a:lstStyle>
            <a:lvl1pPr>
              <a:defRPr sz="29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408851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gradFill>
                  <a:gsLst>
                    <a:gs pos="1250">
                      <a:schemeClr val="tx2"/>
                    </a:gs>
                    <a:gs pos="99000">
                      <a:schemeClr val="tx2"/>
                    </a:gs>
                  </a:gsLst>
                  <a:lin ang="5400000" scaled="0"/>
                </a:gradFill>
              </a:defRPr>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53837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91" indent="0">
              <a:buNone/>
              <a:tabLst/>
              <a:defRPr sz="1471"/>
            </a:lvl3pPr>
            <a:lvl4pPr marL="338449" indent="0">
              <a:buNone/>
              <a:defRPr/>
            </a:lvl4pPr>
            <a:lvl5pPr marL="50417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7842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2"/>
              </a:buClr>
              <a:buFont typeface="Arial" pitchFamily="34" charset="0"/>
              <a:buChar char="•"/>
              <a:defRPr sz="2352">
                <a:gradFill>
                  <a:gsLst>
                    <a:gs pos="1250">
                      <a:schemeClr val="tx2"/>
                    </a:gs>
                    <a:gs pos="99000">
                      <a:schemeClr val="tx2"/>
                    </a:gs>
                  </a:gsLst>
                  <a:lin ang="5400000" scaled="0"/>
                </a:gradFill>
              </a:defRPr>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89472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38" indent="-211238">
              <a:spcBef>
                <a:spcPts val="900"/>
              </a:spcBef>
              <a:buClr>
                <a:schemeClr val="tx1"/>
              </a:buClr>
              <a:buFont typeface="Arial" pitchFamily="34" charset="0"/>
              <a:buChar char="•"/>
              <a:defRPr sz="2352"/>
            </a:lvl1pPr>
            <a:lvl2pPr marL="390491" indent="-171435">
              <a:defRPr sz="1765"/>
            </a:lvl2pPr>
            <a:lvl3pPr marL="514306" indent="-123815">
              <a:tabLst/>
              <a:defRPr sz="1471"/>
            </a:lvl3pPr>
            <a:lvl4pPr marL="647644" indent="-133339">
              <a:defRPr/>
            </a:lvl4pPr>
            <a:lvl5pPr marL="771458" indent="-12381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24773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9317755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6049911" cy="917752"/>
          </a:xfrm>
          <a:noFill/>
        </p:spPr>
        <p:txBody>
          <a:bodyPr wrap="square" tIns="91440" bIns="91440" anchor="t" anchorCtr="0">
            <a:spAutoFit/>
          </a:bodyPr>
          <a:lstStyle>
            <a:lvl1pPr>
              <a:defRPr sz="5293"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050867" cy="621260"/>
          </a:xfrm>
          <a:noFill/>
        </p:spPr>
        <p:txBody>
          <a:bodyPr wrap="square" lIns="182880" tIns="146304" rIns="182880" bIns="146304">
            <a:spAutoFit/>
          </a:bodyPr>
          <a:lstStyle>
            <a:lvl1pPr marL="0" indent="0">
              <a:spcBef>
                <a:spcPts val="0"/>
              </a:spcBef>
              <a:buNone/>
              <a:defRPr sz="2352"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740823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6050867" cy="917752"/>
          </a:xfrm>
          <a:noFill/>
        </p:spPr>
        <p:txBody>
          <a:bodyPr wrap="square" tIns="91440" bIns="91440" anchor="t" anchorCtr="0">
            <a:spAutoFit/>
          </a:bodyPr>
          <a:lstStyle>
            <a:lvl1pPr>
              <a:defRPr sz="5293"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74260492"/>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742872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975451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區段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722313" y="2499742"/>
            <a:ext cx="7772400" cy="1021556"/>
          </a:xfrm>
        </p:spPr>
        <p:txBody>
          <a:bodyPr anchor="t">
            <a:normAutofit/>
          </a:bodyPr>
          <a:lstStyle>
            <a:lvl1pPr algn="l">
              <a:defRPr sz="4400" b="1" cap="all">
                <a:solidFill>
                  <a:schemeClr val="bg1"/>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45849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4214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marL="0" marR="0" lvl="0" indent="0" algn="ctr" defTabSz="685515" eaLnBrk="1" fontAlgn="base" latinLnBrk="0" hangingPunct="1">
              <a:lnSpc>
                <a:spcPct val="100000"/>
              </a:lnSpc>
              <a:spcBef>
                <a:spcPct val="0"/>
              </a:spcBef>
              <a:spcAft>
                <a:spcPct val="0"/>
              </a:spcAft>
              <a:buClrTx/>
              <a:buSzTx/>
              <a:buFontTx/>
              <a:buNone/>
              <a:tabLst/>
              <a:defRPr/>
            </a:pPr>
            <a:endPar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7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191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2"/>
            <a:ext cx="8740141"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defTabSz="685381" eaLnBrk="0" fontAlgn="auto" latinLnBrk="0" hangingPunct="0">
              <a:lnSpc>
                <a:spcPct val="100000"/>
              </a:lnSpc>
              <a:spcBef>
                <a:spcPts val="0"/>
              </a:spcBef>
              <a:spcAft>
                <a:spcPts val="0"/>
              </a:spcAft>
              <a:buClrTx/>
              <a:buSzTx/>
              <a:buFontTx/>
              <a:buNone/>
              <a:tabLst/>
              <a:defRPr/>
            </a:pPr>
            <a:r>
              <a:rPr kumimoji="0" lang="en-US" sz="515"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1422492597"/>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02242444"/>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6508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47155"/>
          </a:xfrm>
        </p:spPr>
        <p:txBody>
          <a:bodyPr>
            <a:spAutoFit/>
          </a:bodyPr>
          <a:lstStyle>
            <a:lvl1pPr marL="0" indent="0">
              <a:buFontTx/>
              <a:buNone/>
              <a:defRPr sz="2646"/>
            </a:lvl1pPr>
            <a:lvl2pPr marL="252037" indent="0">
              <a:buFontTx/>
              <a:buNone/>
              <a:defRPr/>
            </a:lvl2pPr>
            <a:lvl3pPr marL="420063" indent="0">
              <a:buFontTx/>
              <a:buNone/>
              <a:defRPr/>
            </a:lvl3pPr>
            <a:lvl4pPr marL="588087" indent="0">
              <a:buFontTx/>
              <a:buNone/>
              <a:defRPr/>
            </a:lvl4pPr>
            <a:lvl5pPr marL="75611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517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01933" y="838183"/>
            <a:ext cx="8112178" cy="469872"/>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01696" y="214786"/>
            <a:ext cx="8740142" cy="695955"/>
          </a:xfrm>
          <a:prstGeom prst="rect">
            <a:avLst/>
          </a:prstGeom>
        </p:spPr>
        <p:txBody>
          <a:bodyPr/>
          <a:lstStyle>
            <a:lvl1pPr algn="l">
              <a:defRPr sz="3822">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55245407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2" y="891884"/>
            <a:ext cx="8740142" cy="158787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2903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9144000" cy="924674"/>
          </a:xfrm>
        </p:spPr>
        <p:txBody>
          <a:bodyPr lIns="393192" tIns="393192" bIns="91440">
            <a:normAutofit/>
          </a:bodyPr>
          <a:lstStyle>
            <a:lvl1pPr marL="0" indent="0">
              <a:buNone/>
              <a:defRPr sz="33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932261"/>
            <a:ext cx="9144000" cy="591829"/>
          </a:xfrm>
        </p:spPr>
        <p:txBody>
          <a:bodyPr lIns="393192" bIns="91440"/>
          <a:lstStyle>
            <a:lvl1pPr marL="0" indent="0">
              <a:buNone/>
              <a:defRPr>
                <a:solidFill>
                  <a:schemeClr val="tx2"/>
                </a:solidFill>
              </a:defRPr>
            </a:lvl1pPr>
            <a:lvl2pPr marL="342803" indent="0">
              <a:buNone/>
              <a:defRPr/>
            </a:lvl2pPr>
          </a:lstStyle>
          <a:p>
            <a:pPr lvl="0"/>
            <a:r>
              <a:rPr lang="en-US" dirty="0"/>
              <a:t>Subtitle</a:t>
            </a:r>
          </a:p>
        </p:txBody>
      </p:sp>
    </p:spTree>
    <p:extLst>
      <p:ext uri="{BB962C8B-B14F-4D97-AF65-F5344CB8AC3E}">
        <p14:creationId xmlns:p14="http://schemas.microsoft.com/office/powerpoint/2010/main" val="69011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對">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457200" y="1631156"/>
            <a:ext cx="4040188" cy="2963466"/>
          </a:xfrm>
        </p:spPr>
        <p:txBody>
          <a:bodyPr/>
          <a:lstStyle>
            <a:lvl1pPr>
              <a:defRPr sz="2400">
                <a:latin typeface="微軟正黑體" panose="020B0604030504040204" pitchFamily="34" charset="-120"/>
                <a:ea typeface="微軟正黑體" panose="020B0604030504040204" pitchFamily="34" charset="-120"/>
              </a:defRPr>
            </a:lvl1pPr>
            <a:lvl2pPr>
              <a:defRPr sz="2000">
                <a:latin typeface="微軟正黑體" panose="020B0604030504040204" pitchFamily="34" charset="-120"/>
                <a:ea typeface="微軟正黑體" panose="020B0604030504040204" pitchFamily="34" charset="-120"/>
              </a:defRPr>
            </a:lvl2pPr>
            <a:lvl3pPr>
              <a:defRPr sz="1800">
                <a:latin typeface="微軟正黑體" panose="020B0604030504040204" pitchFamily="34" charset="-120"/>
                <a:ea typeface="微軟正黑體" panose="020B0604030504040204" pitchFamily="34" charset="-120"/>
              </a:defRPr>
            </a:lvl3pPr>
            <a:lvl4pPr>
              <a:defRPr sz="1600">
                <a:latin typeface="微軟正黑體" panose="020B0604030504040204" pitchFamily="34" charset="-120"/>
                <a:ea typeface="微軟正黑體" panose="020B0604030504040204" pitchFamily="34" charset="-120"/>
              </a:defRPr>
            </a:lvl4pPr>
            <a:lvl5pPr>
              <a:defRPr sz="1600">
                <a:latin typeface="微軟正黑體" panose="020B0604030504040204" pitchFamily="34" charset="-12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645026" y="1631156"/>
            <a:ext cx="4041775" cy="2963466"/>
          </a:xfrm>
        </p:spPr>
        <p:txBody>
          <a:bodyPr/>
          <a:lstStyle>
            <a:lvl1pPr>
              <a:defRPr sz="2400">
                <a:latin typeface="微軟正黑體" panose="020B0604030504040204" pitchFamily="34" charset="-120"/>
                <a:ea typeface="微軟正黑體" panose="020B0604030504040204" pitchFamily="34" charset="-120"/>
              </a:defRPr>
            </a:lvl1pPr>
            <a:lvl2pPr>
              <a:defRPr sz="2000">
                <a:latin typeface="微軟正黑體" panose="020B0604030504040204" pitchFamily="34" charset="-120"/>
                <a:ea typeface="微軟正黑體" panose="020B0604030504040204" pitchFamily="34" charset="-120"/>
              </a:defRPr>
            </a:lvl2pPr>
            <a:lvl3pPr>
              <a:defRPr sz="1800">
                <a:latin typeface="微軟正黑體" panose="020B0604030504040204" pitchFamily="34" charset="-120"/>
                <a:ea typeface="微軟正黑體" panose="020B0604030504040204" pitchFamily="34" charset="-120"/>
              </a:defRPr>
            </a:lvl3pPr>
            <a:lvl4pPr>
              <a:defRPr sz="1600">
                <a:latin typeface="微軟正黑體" panose="020B0604030504040204" pitchFamily="34" charset="-120"/>
                <a:ea typeface="微軟正黑體" panose="020B0604030504040204" pitchFamily="34" charset="-120"/>
              </a:defRPr>
            </a:lvl4pPr>
            <a:lvl5pPr>
              <a:defRPr sz="1600">
                <a:latin typeface="微軟正黑體" panose="020B0604030504040204" pitchFamily="34" charset="-120"/>
                <a:ea typeface="微軟正黑體" panose="020B0604030504040204"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 name="標題 1"/>
          <p:cNvSpPr>
            <a:spLocks noGrp="1"/>
          </p:cNvSpPr>
          <p:nvPr>
            <p:ph type="title"/>
          </p:nvPr>
        </p:nvSpPr>
        <p:spPr>
          <a:xfrm>
            <a:off x="457200" y="559370"/>
            <a:ext cx="8229600" cy="857250"/>
          </a:xfrm>
        </p:spPr>
        <p:txBody>
          <a:bodyPr/>
          <a:lstStyle>
            <a:lvl1pPr algn="l">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9144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marL="0" marR="0" lvl="0" indent="0" algn="ctr" defTabSz="699157"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01930" y="266121"/>
            <a:ext cx="8741880" cy="674749"/>
          </a:xfrm>
        </p:spPr>
        <p:txBody>
          <a:bodyPr/>
          <a:lstStyle>
            <a:lvl1pPr>
              <a:defRPr sz="3000" spc="-38"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591806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49038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92"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339894" y="4565917"/>
            <a:ext cx="1070841" cy="22862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8" name="Title 1"/>
          <p:cNvSpPr>
            <a:spLocks noGrp="1"/>
          </p:cNvSpPr>
          <p:nvPr>
            <p:ph type="title" hasCustomPrompt="1"/>
          </p:nvPr>
        </p:nvSpPr>
        <p:spPr bwMode="white">
          <a:xfrm>
            <a:off x="201976" y="1235145"/>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01976" y="2580935"/>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948159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41">
                <a:latin typeface="Arial Narrow" panose="020B0606020202030204" pitchFamily="34" charset="0"/>
                <a:ea typeface="微軟正黑體" panose="020B0604030504040204" pitchFamily="34" charset="-120"/>
              </a:defRPr>
            </a:lvl1pPr>
          </a:lstStyle>
          <a:p>
            <a:r>
              <a:rPr lang="en-US" dirty="0"/>
              <a:t>Click to edit Master title style</a:t>
            </a:r>
          </a:p>
        </p:txBody>
      </p:sp>
      <p:sp>
        <p:nvSpPr>
          <p:cNvPr id="6" name="Text Placeholder 5"/>
          <p:cNvSpPr>
            <a:spLocks noGrp="1"/>
          </p:cNvSpPr>
          <p:nvPr>
            <p:ph type="body" sz="quarter" idx="10"/>
          </p:nvPr>
        </p:nvSpPr>
        <p:spPr>
          <a:xfrm>
            <a:off x="201929" y="891883"/>
            <a:ext cx="8740142" cy="1845826"/>
          </a:xfrm>
        </p:spPr>
        <p:txBody>
          <a:bodyPr/>
          <a:lstStyle>
            <a:lvl1pPr marL="0" indent="0">
              <a:buNone/>
              <a:defRPr sz="2647">
                <a:gradFill>
                  <a:gsLst>
                    <a:gs pos="1250">
                      <a:schemeClr val="tx2"/>
                    </a:gs>
                    <a:gs pos="99000">
                      <a:schemeClr val="tx2"/>
                    </a:gs>
                  </a:gsLst>
                  <a:lin ang="5400000" scaled="0"/>
                </a:gradFill>
                <a:latin typeface="Arial Narrow" panose="020B0606020202030204" pitchFamily="34" charset="0"/>
                <a:ea typeface="微軟正黑體" panose="020B0604030504040204" pitchFamily="34" charset="-120"/>
              </a:defRPr>
            </a:lvl1pPr>
            <a:lvl2pPr marL="0" indent="0">
              <a:buFontTx/>
              <a:buNone/>
              <a:defRPr sz="2353">
                <a:latin typeface="Arial Narrow" panose="020B0606020202030204" pitchFamily="34" charset="0"/>
                <a:ea typeface="微軟正黑體" panose="020B0604030504040204" pitchFamily="34" charset="-120"/>
              </a:defRPr>
            </a:lvl2pPr>
            <a:lvl3pPr marL="168090" indent="0">
              <a:buNone/>
              <a:defRPr sz="2059">
                <a:latin typeface="Arial Narrow" panose="020B0606020202030204" pitchFamily="34" charset="0"/>
                <a:ea typeface="微軟正黑體" panose="020B0604030504040204" pitchFamily="34" charset="-120"/>
              </a:defRPr>
            </a:lvl3pPr>
            <a:lvl4pPr marL="336179" indent="0">
              <a:buNone/>
              <a:defRPr sz="1765">
                <a:latin typeface="Arial Narrow" panose="020B0606020202030204" pitchFamily="34" charset="0"/>
                <a:ea typeface="微軟正黑體" panose="020B0604030504040204" pitchFamily="34" charset="-120"/>
              </a:defRPr>
            </a:lvl4pPr>
            <a:lvl5pPr marL="504269" indent="0">
              <a:buNone/>
              <a:defRPr sz="1471">
                <a:latin typeface="Arial Narrow" panose="020B0606020202030204" pitchFamily="34" charset="0"/>
                <a:ea typeface="微軟正黑體"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20946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41">
                <a:latin typeface="Arial Narrow" panose="020B0606020202030204" pitchFamily="34" charset="0"/>
                <a:ea typeface="微軟正黑體" panose="020B0604030504040204" pitchFamily="34" charset="-120"/>
              </a:defRPr>
            </a:lvl1pPr>
          </a:lstStyle>
          <a:p>
            <a:r>
              <a:rPr lang="en-US" dirty="0"/>
              <a:t>Click to edit Master title style</a:t>
            </a:r>
          </a:p>
        </p:txBody>
      </p:sp>
      <p:sp>
        <p:nvSpPr>
          <p:cNvPr id="6" name="Text Placeholder 5"/>
          <p:cNvSpPr>
            <a:spLocks noGrp="1"/>
          </p:cNvSpPr>
          <p:nvPr>
            <p:ph type="body" sz="quarter" idx="10"/>
          </p:nvPr>
        </p:nvSpPr>
        <p:spPr>
          <a:xfrm>
            <a:off x="201929" y="891883"/>
            <a:ext cx="8740142" cy="1671740"/>
          </a:xfrm>
        </p:spPr>
        <p:txBody>
          <a:bodyPr/>
          <a:lstStyle>
            <a:lvl1pPr marL="0" indent="0">
              <a:buNone/>
              <a:defRPr sz="2647">
                <a:gradFill>
                  <a:gsLst>
                    <a:gs pos="1250">
                      <a:schemeClr val="tx1"/>
                    </a:gs>
                    <a:gs pos="99000">
                      <a:schemeClr val="tx1"/>
                    </a:gs>
                  </a:gsLst>
                  <a:lin ang="5400000" scaled="0"/>
                </a:gradFill>
                <a:latin typeface="Arial Narrow" panose="020B0606020202030204" pitchFamily="34" charset="0"/>
                <a:ea typeface="微軟正黑體" panose="020B0604030504040204" pitchFamily="34" charset="-120"/>
              </a:defRPr>
            </a:lvl1pPr>
            <a:lvl2pPr marL="0" indent="0">
              <a:buFontTx/>
              <a:buNone/>
              <a:defRPr sz="2059">
                <a:latin typeface="Arial Narrow" panose="020B0606020202030204" pitchFamily="34" charset="0"/>
                <a:ea typeface="微軟正黑體" panose="020B0604030504040204" pitchFamily="34" charset="-120"/>
              </a:defRPr>
            </a:lvl2pPr>
            <a:lvl3pPr marL="168090" indent="0">
              <a:buNone/>
              <a:defRPr sz="1765">
                <a:latin typeface="Arial Narrow" panose="020B0606020202030204" pitchFamily="34" charset="0"/>
                <a:ea typeface="微軟正黑體" panose="020B0604030504040204" pitchFamily="34" charset="-120"/>
              </a:defRPr>
            </a:lvl3pPr>
            <a:lvl4pPr marL="336179" indent="0">
              <a:buNone/>
              <a:defRPr sz="1471">
                <a:latin typeface="Arial Narrow" panose="020B0606020202030204" pitchFamily="34" charset="0"/>
                <a:ea typeface="微軟正黑體" panose="020B0604030504040204" pitchFamily="34" charset="-120"/>
              </a:defRPr>
            </a:lvl4pPr>
            <a:lvl5pPr marL="504269" indent="0">
              <a:buNone/>
              <a:defRPr>
                <a:latin typeface="Arial Narrow" panose="020B0606020202030204" pitchFamily="34" charset="0"/>
                <a:ea typeface="微軟正黑體"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3417242"/>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87190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846827"/>
          </a:xfrm>
        </p:spPr>
        <p:txBody>
          <a:bodyPr>
            <a:spAutoFit/>
          </a:bodyPr>
          <a:lstStyle>
            <a:lvl1pPr>
              <a:defRPr sz="2647">
                <a:latin typeface="Arial Narrow" panose="020B0606020202030204" pitchFamily="34" charset="0"/>
                <a:ea typeface="微軟正黑體" panose="020B0604030504040204" pitchFamily="34" charset="-120"/>
              </a:defRPr>
            </a:lvl1pPr>
            <a:lvl2pPr>
              <a:defRPr sz="2353">
                <a:latin typeface="Arial Narrow" panose="020B0606020202030204" pitchFamily="34" charset="0"/>
                <a:ea typeface="微軟正黑體" panose="020B0604030504040204" pitchFamily="34" charset="-120"/>
              </a:defRPr>
            </a:lvl2pPr>
            <a:lvl3pPr>
              <a:defRPr sz="2059">
                <a:latin typeface="Arial Narrow" panose="020B0606020202030204" pitchFamily="34" charset="0"/>
                <a:ea typeface="微軟正黑體" panose="020B0604030504040204" pitchFamily="34" charset="-120"/>
              </a:defRPr>
            </a:lvl3pPr>
            <a:lvl4pPr>
              <a:defRPr sz="1765">
                <a:latin typeface="Arial Narrow" panose="020B0606020202030204" pitchFamily="34" charset="0"/>
                <a:ea typeface="微軟正黑體" panose="020B0604030504040204" pitchFamily="34" charset="-120"/>
              </a:defRPr>
            </a:lvl4pPr>
            <a:lvl5pPr>
              <a:defRPr sz="1471">
                <a:latin typeface="Arial Narrow" panose="020B0606020202030204" pitchFamily="34" charset="0"/>
                <a:ea typeface="微軟正黑體"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2941">
                <a:latin typeface="Arial Narrow" panose="020B0606020202030204" pitchFamily="34" charset="0"/>
                <a:ea typeface="微軟正黑體" panose="020B0604030504040204" pitchFamily="34" charset="-120"/>
              </a:defRPr>
            </a:lvl1pPr>
          </a:lstStyle>
          <a:p>
            <a:r>
              <a:rPr lang="en-US" dirty="0"/>
              <a:t>Click to edit Master title style</a:t>
            </a:r>
          </a:p>
        </p:txBody>
      </p:sp>
    </p:spTree>
    <p:extLst>
      <p:ext uri="{BB962C8B-B14F-4D97-AF65-F5344CB8AC3E}">
        <p14:creationId xmlns:p14="http://schemas.microsoft.com/office/powerpoint/2010/main" val="3735553499"/>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3162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034858"/>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658015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6" name="標題 1"/>
          <p:cNvSpPr>
            <a:spLocks noGrp="1"/>
          </p:cNvSpPr>
          <p:nvPr>
            <p:ph type="title"/>
          </p:nvPr>
        </p:nvSpPr>
        <p:spPr>
          <a:xfrm>
            <a:off x="457200" y="559370"/>
            <a:ext cx="8229600" cy="857250"/>
          </a:xfrm>
        </p:spPr>
        <p:txBody>
          <a:bodyPr/>
          <a:lstStyle>
            <a:lvl1pPr algn="l">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308107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41">
                <a:latin typeface="Arial Narrow" panose="020B0606020202030204" pitchFamily="34" charset="0"/>
                <a:ea typeface="微軟正黑體" panose="020B0604030504040204" pitchFamily="34" charset="-120"/>
              </a:defRPr>
            </a:lvl1pPr>
          </a:lstStyle>
          <a:p>
            <a:r>
              <a:rPr lang="en-US" dirty="0"/>
              <a:t>Click to edit Master title style</a:t>
            </a:r>
          </a:p>
        </p:txBody>
      </p:sp>
    </p:spTree>
    <p:extLst>
      <p:ext uri="{BB962C8B-B14F-4D97-AF65-F5344CB8AC3E}">
        <p14:creationId xmlns:p14="http://schemas.microsoft.com/office/powerpoint/2010/main" val="1705446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49911" cy="917880"/>
          </a:xfrm>
          <a:noFill/>
        </p:spPr>
        <p:txBody>
          <a:bodyPr wrap="square" tIns="91440" bIns="91440" anchor="t" anchorCtr="0">
            <a:spAutoFit/>
          </a:bodyPr>
          <a:lstStyle>
            <a:lvl1pPr>
              <a:defRPr sz="5294" spc="-74"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050867" cy="621324"/>
          </a:xfrm>
          <a:noFill/>
        </p:spPr>
        <p:txBody>
          <a:bodyPr wrap="square" lIns="182880" tIns="146304" rIns="182880" bIns="146304">
            <a:spAutoFit/>
          </a:bodyPr>
          <a:lstStyle>
            <a:lvl1pPr marL="0" indent="0">
              <a:spcBef>
                <a:spcPts val="0"/>
              </a:spcBef>
              <a:buNone/>
              <a:defRPr sz="2353"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5870813"/>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050867" cy="917880"/>
          </a:xfrm>
          <a:noFill/>
        </p:spPr>
        <p:txBody>
          <a:bodyPr wrap="square" tIns="91440" bIns="91440" anchor="t" anchorCtr="0">
            <a:spAutoFit/>
          </a:bodyPr>
          <a:lstStyle>
            <a:lvl1pPr>
              <a:defRPr sz="5294" spc="-74"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27281641"/>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6693655"/>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568579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541954"/>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198273"/>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marL="0" marR="0" lvl="0" indent="0" algn="ctr" defTabSz="685647" eaLnBrk="1" fontAlgn="base" latinLnBrk="0" hangingPunct="1">
              <a:lnSpc>
                <a:spcPct val="100000"/>
              </a:lnSpc>
              <a:spcBef>
                <a:spcPct val="0"/>
              </a:spcBef>
              <a:spcAft>
                <a:spcPct val="0"/>
              </a:spcAft>
              <a:buClrTx/>
              <a:buSzTx/>
              <a:buFontTx/>
              <a:buNone/>
              <a:tabLst/>
              <a:defRPr/>
            </a:pPr>
            <a:endPar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76806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defTabSz="685513" eaLnBrk="0" fontAlgn="auto" latinLnBrk="0" hangingPunct="0">
              <a:lnSpc>
                <a:spcPct val="100000"/>
              </a:lnSpc>
              <a:spcBef>
                <a:spcPts val="0"/>
              </a:spcBef>
              <a:spcAft>
                <a:spcPts val="0"/>
              </a:spcAft>
              <a:buClrTx/>
              <a:buSzTx/>
              <a:buFontTx/>
              <a:buNone/>
              <a:tabLst/>
              <a:defRPr/>
            </a:pPr>
            <a:r>
              <a:rPr kumimoji="0" lang="en-US" sz="515"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251851103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5" name="標題 1"/>
          <p:cNvSpPr>
            <a:spLocks noGrp="1"/>
          </p:cNvSpPr>
          <p:nvPr>
            <p:ph type="title"/>
          </p:nvPr>
        </p:nvSpPr>
        <p:spPr>
          <a:xfrm>
            <a:off x="457200" y="559370"/>
            <a:ext cx="8229600" cy="857250"/>
          </a:xfrm>
        </p:spPr>
        <p:txBody>
          <a:bodyPr/>
          <a:lstStyle>
            <a:lvl1pPr algn="l">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1096779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47155"/>
          </a:xfrm>
        </p:spPr>
        <p:txBody>
          <a:bodyPr>
            <a:spAutoFit/>
          </a:bodyPr>
          <a:lstStyle>
            <a:lvl1pPr marL="0" indent="0">
              <a:buFontTx/>
              <a:buNone/>
              <a:defRPr sz="2646"/>
            </a:lvl1pPr>
            <a:lvl2pPr marL="252086" indent="0">
              <a:buFontTx/>
              <a:buNone/>
              <a:defRPr/>
            </a:lvl2pPr>
            <a:lvl3pPr marL="420143" indent="0">
              <a:buFontTx/>
              <a:buNone/>
              <a:defRPr/>
            </a:lvl3pPr>
            <a:lvl4pPr marL="588200" indent="0">
              <a:buFontTx/>
              <a:buNone/>
              <a:defRPr/>
            </a:lvl4pPr>
            <a:lvl5pPr marL="756258"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71330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01933" y="838183"/>
            <a:ext cx="8112178" cy="469872"/>
          </a:xfrm>
          <a:prstGeom prst="rect">
            <a:avLst/>
          </a:prstGeom>
        </p:spPr>
        <p:txBody>
          <a:bodyPr lIns="192024"/>
          <a:lstStyle>
            <a:lvl1pPr marL="0" indent="0">
              <a:buNone/>
              <a:defRPr lang="en-US" sz="2059" kern="1200" smtClean="0">
                <a:solidFill>
                  <a:schemeClr val="tx2"/>
                </a:solidFill>
                <a:latin typeface="+mj-lt"/>
                <a:ea typeface="+mn-ea"/>
                <a:cs typeface="+mn-cs"/>
              </a:defRPr>
            </a:lvl1pPr>
            <a:lvl2pPr marL="0" indent="0">
              <a:buNone/>
              <a:defRPr lang="en-US" sz="2331" kern="1200" smtClean="0">
                <a:solidFill>
                  <a:schemeClr val="bg1"/>
                </a:solidFill>
                <a:latin typeface="+mj-lt"/>
                <a:ea typeface="+mn-ea"/>
                <a:cs typeface="+mn-cs"/>
              </a:defRPr>
            </a:lvl2pPr>
            <a:lvl3pPr marL="0" indent="0">
              <a:buNone/>
              <a:defRPr lang="en-US" sz="2331" kern="1200" smtClean="0">
                <a:solidFill>
                  <a:schemeClr val="bg1"/>
                </a:solidFill>
                <a:latin typeface="+mj-lt"/>
                <a:ea typeface="+mn-ea"/>
                <a:cs typeface="+mn-cs"/>
              </a:defRPr>
            </a:lvl3pPr>
            <a:lvl4pPr marL="0" indent="0">
              <a:buNone/>
              <a:defRPr lang="en-US" sz="2331" kern="1200" smtClean="0">
                <a:solidFill>
                  <a:schemeClr val="bg1"/>
                </a:solidFill>
                <a:latin typeface="+mj-lt"/>
                <a:ea typeface="+mn-ea"/>
                <a:cs typeface="+mn-cs"/>
              </a:defRPr>
            </a:lvl4pPr>
            <a:lvl5pPr marL="0" indent="0">
              <a:buNone/>
              <a:defRPr lang="en-US" sz="2331"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01696" y="214786"/>
            <a:ext cx="8740142" cy="695955"/>
          </a:xfrm>
          <a:prstGeom prst="rect">
            <a:avLst/>
          </a:prstGeom>
        </p:spPr>
        <p:txBody>
          <a:bodyPr/>
          <a:lstStyle>
            <a:lvl1pPr algn="l">
              <a:defRPr sz="3823">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978653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8799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770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9144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algn="ctr" defTabSz="69929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01930" y="266120"/>
            <a:ext cx="8741880" cy="674749"/>
          </a:xfrm>
        </p:spPr>
        <p:txBody>
          <a:bodyPr/>
          <a:lstStyle>
            <a:lvl1pPr>
              <a:defRPr sz="3000" spc="-38"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5291977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394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195" y="1194"/>
          <a:ext cx="1190" cy="1191"/>
        </p:xfrm>
        <a:graphic>
          <a:graphicData uri="http://schemas.openxmlformats.org/presentationml/2006/ole">
            <mc:AlternateContent xmlns:mc="http://schemas.openxmlformats.org/markup-compatibility/2006">
              <mc:Choice xmlns:v="urn:schemas-microsoft-com:vml" Requires="v">
                <p:oleObj spid="_x0000_s2096"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5" y="1194"/>
                        <a:ext cx="1190"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571501" y="1143001"/>
            <a:ext cx="8001000" cy="1587999"/>
          </a:xfrm>
          <a:prstGeom prst="rect">
            <a:avLst/>
          </a:prstGeom>
        </p:spPr>
        <p:txBody>
          <a:bodyPr/>
          <a:lstStyle>
            <a:lvl1pPr marL="0" indent="0">
              <a:buNone/>
              <a:defRPr>
                <a:solidFill>
                  <a:schemeClr val="tx1"/>
                </a:solidFill>
                <a:latin typeface="Segoe UI"/>
                <a:cs typeface="Segoe UI"/>
                <a:sym typeface="Segoe UI"/>
              </a:defRPr>
            </a:lvl1pPr>
            <a:lvl2pPr marL="211050" indent="0">
              <a:buNone/>
              <a:defRPr>
                <a:solidFill>
                  <a:schemeClr val="tx1"/>
                </a:solidFill>
                <a:latin typeface="Segoe UI"/>
                <a:cs typeface="Segoe UI"/>
                <a:sym typeface="Segoe UI"/>
              </a:defRPr>
            </a:lvl2pPr>
            <a:lvl3pPr marL="440929" indent="0">
              <a:buNone/>
              <a:defRPr>
                <a:solidFill>
                  <a:schemeClr val="tx1"/>
                </a:solidFill>
                <a:latin typeface="Segoe UI"/>
                <a:cs typeface="Segoe UI"/>
                <a:sym typeface="Segoe UI"/>
              </a:defRPr>
            </a:lvl3pPr>
            <a:lvl4pPr marL="651980" indent="0">
              <a:buNone/>
              <a:defRPr>
                <a:solidFill>
                  <a:schemeClr val="tx1"/>
                </a:solidFill>
                <a:latin typeface="Segoe UI"/>
                <a:cs typeface="Segoe UI"/>
                <a:sym typeface="Segoe UI"/>
              </a:defRPr>
            </a:lvl4pPr>
            <a:lvl5pPr marL="828351"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430216"/>
            <a:ext cx="9144000" cy="279797"/>
          </a:xfrm>
          <a:prstGeom prst="rect">
            <a:avLst/>
          </a:prstGeom>
        </p:spPr>
        <p:txBody>
          <a:bodyPr lIns="380851" tIns="53319" rIns="53319" bIns="53319">
            <a:noAutofit/>
          </a:bodyPr>
          <a:lstStyle>
            <a:lvl1pPr marL="0" indent="0">
              <a:buNone/>
              <a:defRPr sz="2100">
                <a:latin typeface="Segoe UI Light" pitchFamily="34" charset="0"/>
              </a:defRPr>
            </a:lvl1pPr>
            <a:lvl2pPr marL="211050" indent="0">
              <a:buNone/>
              <a:defRPr/>
            </a:lvl2pPr>
            <a:lvl3pPr marL="440929" indent="0">
              <a:buNone/>
              <a:defRPr/>
            </a:lvl3pPr>
            <a:lvl4pPr marL="651980" indent="0">
              <a:buNone/>
              <a:defRPr/>
            </a:lvl4pPr>
            <a:lvl5pPr marL="828351" indent="0">
              <a:buNone/>
              <a:defRPr/>
            </a:lvl5pPr>
          </a:lstStyle>
          <a:p>
            <a:pPr lvl="0"/>
            <a:r>
              <a:rPr lang="en-US"/>
              <a:t>Click to add subtitle</a:t>
            </a:r>
          </a:p>
        </p:txBody>
      </p:sp>
    </p:spTree>
    <p:extLst>
      <p:ext uri="{BB962C8B-B14F-4D97-AF65-F5344CB8AC3E}">
        <p14:creationId xmlns:p14="http://schemas.microsoft.com/office/powerpoint/2010/main" val="23297993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5D56-F179-455D-A744-9A4B448BE7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3B9568-55C9-4112-98AF-75E7803C5529}"/>
              </a:ext>
            </a:extLst>
          </p:cNvPr>
          <p:cNvSpPr>
            <a:spLocks noGrp="1"/>
          </p:cNvSpPr>
          <p:nvPr>
            <p:ph sz="half" idx="1"/>
          </p:nvPr>
        </p:nvSpPr>
        <p:spPr>
          <a:xfrm>
            <a:off x="628650" y="1369218"/>
            <a:ext cx="3886200" cy="19952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34E5C1-3F02-4B26-8D67-16B0204A639A}"/>
              </a:ext>
            </a:extLst>
          </p:cNvPr>
          <p:cNvSpPr>
            <a:spLocks noGrp="1"/>
          </p:cNvSpPr>
          <p:nvPr>
            <p:ph sz="half" idx="2"/>
          </p:nvPr>
        </p:nvSpPr>
        <p:spPr>
          <a:xfrm>
            <a:off x="4629150" y="1369218"/>
            <a:ext cx="3886200" cy="19952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B00755-1104-4DF1-A5B5-F3F88D5A772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A717674-E116-4930-9DD6-819222F8D7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D2EDF-C882-4279-860E-7439ED039467}"/>
              </a:ext>
            </a:extLst>
          </p:cNvPr>
          <p:cNvSpPr>
            <a:spLocks noGrp="1"/>
          </p:cNvSpPr>
          <p:nvPr>
            <p:ph type="sldNum" sz="quarter" idx="12"/>
          </p:nvPr>
        </p:nvSpPr>
        <p:spPr/>
        <p:txBody>
          <a:bodyPr/>
          <a:lstStyle/>
          <a:p>
            <a:fld id="{6254C566-822D-4D57-87D5-3A576E412A17}" type="slidenum">
              <a:rPr lang="en-US" smtClean="0"/>
              <a:t>‹#›</a:t>
            </a:fld>
            <a:endParaRPr lang="en-US"/>
          </a:p>
        </p:txBody>
      </p:sp>
    </p:spTree>
    <p:extLst>
      <p:ext uri="{BB962C8B-B14F-4D97-AF65-F5344CB8AC3E}">
        <p14:creationId xmlns:p14="http://schemas.microsoft.com/office/powerpoint/2010/main" val="526080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Tree>
    <p:extLst>
      <p:ext uri="{BB962C8B-B14F-4D97-AF65-F5344CB8AC3E}">
        <p14:creationId xmlns:p14="http://schemas.microsoft.com/office/powerpoint/2010/main" val="5411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05825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191"/>
          <a:ext cx="1190" cy="1191"/>
        </p:xfrm>
        <a:graphic>
          <a:graphicData uri="http://schemas.openxmlformats.org/presentationml/2006/ole">
            <mc:AlternateContent xmlns:mc="http://schemas.openxmlformats.org/markup-compatibility/2006">
              <mc:Choice xmlns:v="urn:schemas-microsoft-com:vml" Requires="v">
                <p:oleObj spid="_x0000_s107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192" y="1191"/>
                        <a:ext cx="1190" cy="1191"/>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2700">
                <a:solidFill>
                  <a:schemeClr val="tx1"/>
                </a:solidFill>
              </a:defRPr>
            </a:lvl1pPr>
          </a:lstStyle>
          <a:p>
            <a:r>
              <a:rPr lang="en-US"/>
              <a:t>Click to edit Master title style</a:t>
            </a:r>
          </a:p>
        </p:txBody>
      </p:sp>
    </p:spTree>
    <p:extLst>
      <p:ext uri="{BB962C8B-B14F-4D97-AF65-F5344CB8AC3E}">
        <p14:creationId xmlns:p14="http://schemas.microsoft.com/office/powerpoint/2010/main" val="2136843555"/>
      </p:ext>
    </p:extLst>
  </p:cSld>
  <p:clrMapOvr>
    <a:overrideClrMapping bg1="dk1" tx1="lt1" bg2="dk2" tx2="lt2" accent1="accent1" accent2="accent2" accent3="accent3" accent4="accent4" accent5="accent5" accent6="accent6" hlink="hlink" folHlink="folHlink"/>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559370"/>
            <a:ext cx="8229600" cy="85725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553542"/>
            <a:ext cx="8229600" cy="339447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720" r:id="rId14"/>
    <p:sldLayoutId id="2147483721" r:id="rId15"/>
  </p:sldLayoutIdLst>
  <p:hf hdr="0" ftr="0" dt="0"/>
  <p:txStyles>
    <p:title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2" y="891883"/>
            <a:ext cx="8740140" cy="158787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9278180" y="-22644"/>
            <a:ext cx="724700" cy="4263446"/>
            <a:chOff x="12618967" y="-30794"/>
            <a:chExt cx="985642"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17480" y="4197340"/>
              <a:ext cx="2705675" cy="389645"/>
            </a:xfrm>
            <a:prstGeom prst="rect">
              <a:avLst/>
            </a:prstGeom>
            <a:noFill/>
          </p:spPr>
          <p:txBody>
            <a:bodyPr wrap="none" lIns="0" tIns="91440" rIns="182880" bIns="91440" rtlCol="0">
              <a:spAutoFit/>
            </a:bodyPr>
            <a:lstStyle/>
            <a:p>
              <a:pPr marL="0" marR="0" lvl="0" indent="0" algn="l" defTabSz="685714"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515"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685515"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24774108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Lst>
  <p:hf hdr="0" ftr="0" dt="0"/>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80" marR="0" indent="-177393" algn="l" defTabSz="6857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00"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258"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15" marR="0" indent="-168058" algn="l" defTabSz="68571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9278182" y="-22644"/>
            <a:ext cx="724700" cy="4263446"/>
            <a:chOff x="12618967" y="-30794"/>
            <a:chExt cx="985642" cy="5797761"/>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17480" y="4197340"/>
              <a:ext cx="2705675" cy="389645"/>
            </a:xfrm>
            <a:prstGeom prst="rect">
              <a:avLst/>
            </a:prstGeom>
            <a:noFill/>
          </p:spPr>
          <p:txBody>
            <a:bodyPr wrap="none" lIns="0" tIns="91440" rIns="182880" bIns="91440"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685647" eaLnBrk="1" fontAlgn="base" latinLnBrk="0" hangingPunct="1">
                <a:lnSpc>
                  <a:spcPct val="100000"/>
                </a:lnSpc>
                <a:spcBef>
                  <a:spcPct val="0"/>
                </a:spcBef>
                <a:spcAft>
                  <a:spcPct val="0"/>
                </a:spcAft>
                <a:buClrTx/>
                <a:buSzTx/>
                <a:buFontTx/>
                <a:buNone/>
                <a:tabLst/>
                <a:defRPr/>
              </a:pPr>
              <a:r>
                <a:rPr kumimoji="0" lang="en-US" sz="368"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297095956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Lst>
  <p:hf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1.png"/><Relationship Id="rId4" Type="http://schemas.openxmlformats.org/officeDocument/2006/relationships/image" Target="../media/image110.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zh-tw/azure/best-practices-availability-paired-region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emf"/><Relationship Id="rId10" Type="http://schemas.openxmlformats.org/officeDocument/2006/relationships/image" Target="../media/image124.png"/><Relationship Id="rId4" Type="http://schemas.openxmlformats.org/officeDocument/2006/relationships/image" Target="../media/image118.emf"/><Relationship Id="rId9" Type="http://schemas.openxmlformats.org/officeDocument/2006/relationships/image" Target="../media/image123.png"/></Relationships>
</file>

<file path=ppt/slides/_rels/slide18.xml.rels><?xml version="1.0" encoding="UTF-8" standalone="yes"?>
<Relationships xmlns="http://schemas.openxmlformats.org/package/2006/relationships"><Relationship Id="rId8" Type="http://schemas.openxmlformats.org/officeDocument/2006/relationships/image" Target="../media/image129.png"/><Relationship Id="rId13" Type="http://schemas.microsoft.com/office/2007/relationships/hdphoto" Target="../media/hdphoto2.wdp"/><Relationship Id="rId18" Type="http://schemas.microsoft.com/office/2007/relationships/hdphoto" Target="../media/hdphoto4.wdp"/><Relationship Id="rId3" Type="http://schemas.openxmlformats.org/officeDocument/2006/relationships/image" Target="../media/image125.png"/><Relationship Id="rId21" Type="http://schemas.openxmlformats.org/officeDocument/2006/relationships/image" Target="../media/image138.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6.png"/><Relationship Id="rId2" Type="http://schemas.openxmlformats.org/officeDocument/2006/relationships/notesSlide" Target="../notesSlides/notesSlide17.xml"/><Relationship Id="rId16" Type="http://schemas.microsoft.com/office/2007/relationships/hdphoto" Target="../media/hdphoto3.wdp"/><Relationship Id="rId20"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5.png"/><Relationship Id="rId10" Type="http://schemas.openxmlformats.org/officeDocument/2006/relationships/image" Target="../media/image131.png"/><Relationship Id="rId19" Type="http://schemas.openxmlformats.org/officeDocument/2006/relationships/image" Target="../media/image137.png"/><Relationship Id="rId4" Type="http://schemas.microsoft.com/office/2007/relationships/hdphoto" Target="../media/hdphoto1.wdp"/><Relationship Id="rId9" Type="http://schemas.openxmlformats.org/officeDocument/2006/relationships/image" Target="../media/image130.png"/><Relationship Id="rId14" Type="http://schemas.openxmlformats.org/officeDocument/2006/relationships/image" Target="../media/image134.png"/><Relationship Id="rId22" Type="http://schemas.microsoft.com/office/2007/relationships/hdphoto" Target="../media/hdphoto6.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cs.microsoft.com/zh-tw/azure/vpn-gateway/vpn-gateway-about-vpngateways" TargetMode="External"/><Relationship Id="rId5" Type="http://schemas.openxmlformats.org/officeDocument/2006/relationships/image" Target="../media/image126.png"/><Relationship Id="rId4" Type="http://schemas.openxmlformats.org/officeDocument/2006/relationships/image" Target="../media/image146.png"/></Relationships>
</file>

<file path=ppt/slides/_rels/slide2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0.png"/></Relationships>
</file>

<file path=ppt/slides/_rels/slide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emf"/><Relationship Id="rId1" Type="http://schemas.openxmlformats.org/officeDocument/2006/relationships/slideLayout" Target="../slideLayouts/slideLayout15.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png"/></Relationships>
</file>

<file path=ppt/slides/_rels/slide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60.251.1.52/taiwan/newsletter/library/edm-F18/C-23Azure_for_IT_Pro.htm" TargetMode="Externa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2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emf"/><Relationship Id="rId7" Type="http://schemas.openxmlformats.org/officeDocument/2006/relationships/image" Target="../media/image17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71.emf"/><Relationship Id="rId5" Type="http://schemas.openxmlformats.org/officeDocument/2006/relationships/image" Target="../media/image170.emf"/><Relationship Id="rId4" Type="http://schemas.openxmlformats.org/officeDocument/2006/relationships/image" Target="../media/image169.emf"/></Relationships>
</file>

<file path=ppt/slides/_rels/slide31.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image" Target="../media/image174.pn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sv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s://azure.microsoft.com/en-us/region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6.jpeg"/><Relationship Id="rId26" Type="http://schemas.openxmlformats.org/officeDocument/2006/relationships/image" Target="../media/image34.png"/><Relationship Id="rId39" Type="http://schemas.openxmlformats.org/officeDocument/2006/relationships/image" Target="../media/image47.png"/><Relationship Id="rId3" Type="http://schemas.openxmlformats.org/officeDocument/2006/relationships/image" Target="../media/image13.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jpeg"/><Relationship Id="rId47" Type="http://schemas.openxmlformats.org/officeDocument/2006/relationships/image" Target="../media/image55.pn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hyperlink" Target="https://www.fisc.or.jp/" TargetMode="External"/><Relationship Id="rId25" Type="http://schemas.openxmlformats.org/officeDocument/2006/relationships/image" Target="../media/image33.png"/><Relationship Id="rId33" Type="http://schemas.openxmlformats.org/officeDocument/2006/relationships/image" Target="../media/image41.jpeg"/><Relationship Id="rId38" Type="http://schemas.openxmlformats.org/officeDocument/2006/relationships/image" Target="../media/image46.jpeg"/><Relationship Id="rId46"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25.png"/><Relationship Id="rId20" Type="http://schemas.openxmlformats.org/officeDocument/2006/relationships/image" Target="../media/image28.jpeg"/><Relationship Id="rId29" Type="http://schemas.openxmlformats.org/officeDocument/2006/relationships/image" Target="../media/image37.jpeg"/><Relationship Id="rId41"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16.jpeg"/><Relationship Id="rId11" Type="http://schemas.openxmlformats.org/officeDocument/2006/relationships/image" Target="../media/image21.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jpeg"/><Relationship Id="rId45" Type="http://schemas.openxmlformats.org/officeDocument/2006/relationships/image" Target="../media/image53.jpeg"/><Relationship Id="rId5" Type="http://schemas.openxmlformats.org/officeDocument/2006/relationships/image" Target="../media/image15.jpeg"/><Relationship Id="rId15" Type="http://schemas.openxmlformats.org/officeDocument/2006/relationships/hyperlink" Target="http://www.asd.gov.au/infosec/irap/index.htm" TargetMode="External"/><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20.png"/><Relationship Id="rId19" Type="http://schemas.openxmlformats.org/officeDocument/2006/relationships/image" Target="../media/image27.jpe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0.png"/><Relationship Id="rId27" Type="http://schemas.openxmlformats.org/officeDocument/2006/relationships/image" Target="../media/image35.jpeg"/><Relationship Id="rId30" Type="http://schemas.openxmlformats.org/officeDocument/2006/relationships/image" Target="../media/image38.gif"/><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s>
</file>

<file path=ppt/slides/_rels/slide7.xml.rels><?xml version="1.0" encoding="UTF-8" standalone="yes"?>
<Relationships xmlns="http://schemas.openxmlformats.org/package/2006/relationships"><Relationship Id="rId13" Type="http://schemas.openxmlformats.org/officeDocument/2006/relationships/image" Target="../media/image67.jpe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3" Type="http://schemas.openxmlformats.org/officeDocument/2006/relationships/image" Target="../media/image57.jpeg"/><Relationship Id="rId21" Type="http://schemas.openxmlformats.org/officeDocument/2006/relationships/image" Target="../media/image75.png"/><Relationship Id="rId34" Type="http://schemas.openxmlformats.org/officeDocument/2006/relationships/image" Target="../media/image88.jpeg"/><Relationship Id="rId42" Type="http://schemas.openxmlformats.org/officeDocument/2006/relationships/image" Target="../media/image96.png"/><Relationship Id="rId47" Type="http://schemas.openxmlformats.org/officeDocument/2006/relationships/image" Target="../media/image101.png"/><Relationship Id="rId50" Type="http://schemas.openxmlformats.org/officeDocument/2006/relationships/image" Target="../media/image104.jpe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jpe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 Type="http://schemas.openxmlformats.org/officeDocument/2006/relationships/notesSlide" Target="../notesSlides/notesSlide6.xml"/><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png"/><Relationship Id="rId41"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jpeg"/><Relationship Id="rId45" Type="http://schemas.openxmlformats.org/officeDocument/2006/relationships/image" Target="../media/image99.png"/><Relationship Id="rId53" Type="http://schemas.openxmlformats.org/officeDocument/2006/relationships/image" Target="../media/image107.png"/><Relationship Id="rId5" Type="http://schemas.openxmlformats.org/officeDocument/2006/relationships/image" Target="../media/image59.png"/><Relationship Id="rId15" Type="http://schemas.openxmlformats.org/officeDocument/2006/relationships/image" Target="../media/image69.jpe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jpeg"/><Relationship Id="rId49" Type="http://schemas.openxmlformats.org/officeDocument/2006/relationships/image" Target="../media/image103.jpeg"/><Relationship Id="rId10" Type="http://schemas.openxmlformats.org/officeDocument/2006/relationships/image" Target="../media/image64.jpeg"/><Relationship Id="rId19" Type="http://schemas.openxmlformats.org/officeDocument/2006/relationships/image" Target="../media/image73.png"/><Relationship Id="rId31" Type="http://schemas.openxmlformats.org/officeDocument/2006/relationships/image" Target="../media/image85.jpeg"/><Relationship Id="rId44" Type="http://schemas.openxmlformats.org/officeDocument/2006/relationships/image" Target="../media/image98.png"/><Relationship Id="rId52" Type="http://schemas.openxmlformats.org/officeDocument/2006/relationships/image" Target="../media/image106.jpe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48" Type="http://schemas.openxmlformats.org/officeDocument/2006/relationships/image" Target="../media/image102.png"/><Relationship Id="rId8" Type="http://schemas.openxmlformats.org/officeDocument/2006/relationships/image" Target="../media/image62.jpeg"/><Relationship Id="rId51"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539552" y="2171601"/>
            <a:ext cx="8102508" cy="1102519"/>
          </a:xfrm>
        </p:spPr>
        <p:txBody>
          <a:bodyPr>
            <a:normAutofit fontScale="90000"/>
          </a:bodyPr>
          <a:lstStyle/>
          <a:p>
            <a:pPr algn="l"/>
            <a:r>
              <a:rPr lang="zh-TW" altLang="en-US" dirty="0">
                <a:effectLst>
                  <a:outerShdw blurRad="38100" dist="38100" dir="2700000" algn="tl">
                    <a:srgbClr val="000000">
                      <a:alpha val="43137"/>
                    </a:srgbClr>
                  </a:outerShdw>
                </a:effectLst>
              </a:rPr>
              <a:t>掌握 </a:t>
            </a:r>
            <a:r>
              <a:rPr lang="en-US" altLang="zh-TW" dirty="0">
                <a:effectLst>
                  <a:outerShdw blurRad="38100" dist="38100" dir="2700000" algn="tl">
                    <a:srgbClr val="000000">
                      <a:alpha val="43137"/>
                    </a:srgbClr>
                  </a:outerShdw>
                </a:effectLst>
              </a:rPr>
              <a:t>Azure IaaS </a:t>
            </a:r>
            <a:r>
              <a:rPr lang="zh-TW" altLang="en-US" dirty="0">
                <a:effectLst>
                  <a:outerShdw blurRad="38100" dist="38100" dir="2700000" algn="tl">
                    <a:srgbClr val="000000">
                      <a:alpha val="43137"/>
                    </a:srgbClr>
                  </a:outerShdw>
                </a:effectLst>
              </a:rPr>
              <a:t>精髓</a:t>
            </a:r>
            <a:br>
              <a:rPr lang="en-US" altLang="zh-TW" dirty="0">
                <a:effectLst>
                  <a:outerShdw blurRad="38100" dist="38100" dir="2700000" algn="tl">
                    <a:srgbClr val="000000">
                      <a:alpha val="43137"/>
                    </a:srgbClr>
                  </a:outerShdw>
                </a:effectLst>
              </a:rPr>
            </a:br>
            <a:r>
              <a:rPr lang="en-US" altLang="zh-TW" dirty="0">
                <a:effectLst>
                  <a:outerShdw blurRad="38100" dist="38100" dir="2700000" algn="tl">
                    <a:srgbClr val="000000">
                      <a:alpha val="43137"/>
                    </a:srgbClr>
                  </a:outerShdw>
                </a:effectLst>
              </a:rPr>
              <a:t>                     </a:t>
            </a:r>
            <a:r>
              <a:rPr lang="zh-TW" altLang="en-US" dirty="0">
                <a:effectLst>
                  <a:outerShdw blurRad="38100" dist="38100" dir="2700000" algn="tl">
                    <a:srgbClr val="000000">
                      <a:alpha val="43137"/>
                    </a:srgbClr>
                  </a:outerShdw>
                </a:effectLst>
              </a:rPr>
              <a:t>並開始您的雲端旅程</a:t>
            </a:r>
          </a:p>
        </p:txBody>
      </p:sp>
      <p:sp>
        <p:nvSpPr>
          <p:cNvPr id="6" name="副標題 2">
            <a:extLst>
              <a:ext uri="{FF2B5EF4-FFF2-40B4-BE49-F238E27FC236}">
                <a16:creationId xmlns:a16="http://schemas.microsoft.com/office/drawing/2014/main" id="{B67EB28A-BC4E-4D8A-9C05-90F493B85C5B}"/>
              </a:ext>
            </a:extLst>
          </p:cNvPr>
          <p:cNvSpPr txBox="1">
            <a:spLocks/>
          </p:cNvSpPr>
          <p:nvPr/>
        </p:nvSpPr>
        <p:spPr>
          <a:xfrm>
            <a:off x="1779713" y="3457594"/>
            <a:ext cx="6862347" cy="1527890"/>
          </a:xfrm>
          <a:prstGeom prst="rect">
            <a:avLst/>
          </a:prstGeom>
        </p:spPr>
        <p:txBody>
          <a:bodyPr>
            <a:noAutofit/>
          </a:bodyPr>
          <a:lstStyle>
            <a:lvl1pPr marL="460375" indent="-460375" algn="l" defTabSz="914363" rtl="0" eaLnBrk="1" latinLnBrk="0" hangingPunct="1">
              <a:lnSpc>
                <a:spcPct val="90000"/>
              </a:lnSpc>
              <a:spcBef>
                <a:spcPct val="20000"/>
              </a:spcBef>
              <a:buSzPct val="90000"/>
              <a:buFontTx/>
              <a:buBlip>
                <a:blip r:embed="rId2"/>
              </a:buBlip>
              <a:defRPr sz="3200" b="1" kern="1200">
                <a:gradFill>
                  <a:gsLst>
                    <a:gs pos="0">
                      <a:schemeClr val="tx1"/>
                    </a:gs>
                    <a:gs pos="86000">
                      <a:schemeClr val="tx1"/>
                    </a:gs>
                  </a:gsLst>
                  <a:lin ang="5400000" scaled="0"/>
                </a:gradFill>
                <a:effectLst>
                  <a:outerShdw blurRad="38100" dist="38100" dir="2700000" algn="tl">
                    <a:srgbClr val="000000">
                      <a:alpha val="43137"/>
                    </a:srgbClr>
                  </a:outerShdw>
                </a:effectLst>
                <a:latin typeface="Arial Narrow" pitchFamily="34" charset="0"/>
                <a:ea typeface="微軟正黑體" pitchFamily="34" charset="-120"/>
                <a:cs typeface="+mn-cs"/>
              </a:defRPr>
            </a:lvl1pPr>
            <a:lvl2pPr marL="855663" indent="-395288" algn="l" defTabSz="914363" rtl="0" eaLnBrk="1" latinLnBrk="0" hangingPunct="1">
              <a:lnSpc>
                <a:spcPct val="90000"/>
              </a:lnSpc>
              <a:spcBef>
                <a:spcPct val="20000"/>
              </a:spcBef>
              <a:buSzPct val="90000"/>
              <a:buFontTx/>
              <a:buBlip>
                <a:blip r:embed="rId2"/>
              </a:buBlip>
              <a:defRPr sz="2800" b="1" kern="1200">
                <a:gradFill>
                  <a:gsLst>
                    <a:gs pos="0">
                      <a:schemeClr val="tx1"/>
                    </a:gs>
                    <a:gs pos="86000">
                      <a:schemeClr val="tx1"/>
                    </a:gs>
                  </a:gsLst>
                  <a:lin ang="5400000" scaled="0"/>
                </a:gradFill>
                <a:effectLst>
                  <a:outerShdw blurRad="38100" dist="38100" dir="2700000" algn="tl">
                    <a:srgbClr val="000000">
                      <a:alpha val="43137"/>
                    </a:srgbClr>
                  </a:outerShdw>
                </a:effectLst>
                <a:latin typeface="Arial Narrow" pitchFamily="34" charset="0"/>
                <a:ea typeface="微軟正黑體" pitchFamily="34" charset="-120"/>
                <a:cs typeface="+mn-cs"/>
              </a:defRPr>
            </a:lvl2pPr>
            <a:lvl3pPr marL="1258888" indent="-403225" algn="l" defTabSz="914363" rtl="0" eaLnBrk="1" latinLnBrk="0" hangingPunct="1">
              <a:lnSpc>
                <a:spcPct val="90000"/>
              </a:lnSpc>
              <a:spcBef>
                <a:spcPct val="20000"/>
              </a:spcBef>
              <a:buSzPct val="90000"/>
              <a:buFontTx/>
              <a:buBlip>
                <a:blip r:embed="rId2"/>
              </a:buBlip>
              <a:defRPr sz="2400" b="1" kern="1200">
                <a:gradFill>
                  <a:gsLst>
                    <a:gs pos="0">
                      <a:schemeClr val="tx1"/>
                    </a:gs>
                    <a:gs pos="86000">
                      <a:schemeClr val="tx1"/>
                    </a:gs>
                  </a:gsLst>
                  <a:lin ang="5400000" scaled="0"/>
                </a:gradFill>
                <a:effectLst>
                  <a:outerShdw blurRad="38100" dist="38100" dir="2700000" algn="tl">
                    <a:srgbClr val="000000">
                      <a:alpha val="43137"/>
                    </a:srgbClr>
                  </a:outerShdw>
                </a:effectLst>
                <a:latin typeface="Arial Narrow" pitchFamily="34" charset="0"/>
                <a:ea typeface="微軟正黑體" pitchFamily="34" charset="-120"/>
                <a:cs typeface="+mn-cs"/>
              </a:defRPr>
            </a:lvl3pPr>
            <a:lvl4pPr marL="1604963" indent="-346075" algn="l" defTabSz="914363" rtl="0" eaLnBrk="1" latinLnBrk="0" hangingPunct="1">
              <a:lnSpc>
                <a:spcPct val="90000"/>
              </a:lnSpc>
              <a:spcBef>
                <a:spcPct val="20000"/>
              </a:spcBef>
              <a:buSzPct val="90000"/>
              <a:buFontTx/>
              <a:buBlip>
                <a:blip r:embed="rId2"/>
              </a:buBlip>
              <a:defRPr sz="2000" b="1" kern="1200">
                <a:gradFill>
                  <a:gsLst>
                    <a:gs pos="0">
                      <a:schemeClr val="tx1"/>
                    </a:gs>
                    <a:gs pos="86000">
                      <a:schemeClr val="tx1"/>
                    </a:gs>
                  </a:gsLst>
                  <a:lin ang="5400000" scaled="0"/>
                </a:gradFill>
                <a:effectLst>
                  <a:outerShdw blurRad="38100" dist="38100" dir="2700000" algn="tl">
                    <a:srgbClr val="000000">
                      <a:alpha val="43137"/>
                    </a:srgbClr>
                  </a:outerShdw>
                </a:effectLst>
                <a:latin typeface="Arial Narrow" pitchFamily="34" charset="0"/>
                <a:ea typeface="微軟正黑體" pitchFamily="34" charset="-120"/>
                <a:cs typeface="+mn-cs"/>
              </a:defRPr>
            </a:lvl4pPr>
            <a:lvl5pPr marL="1941513" indent="-336550" algn="l" defTabSz="914363" rtl="0" eaLnBrk="1" latinLnBrk="0" hangingPunct="1">
              <a:lnSpc>
                <a:spcPct val="90000"/>
              </a:lnSpc>
              <a:spcBef>
                <a:spcPct val="20000"/>
              </a:spcBef>
              <a:buSzPct val="90000"/>
              <a:buFontTx/>
              <a:buBlip>
                <a:blip r:embed="rId2"/>
              </a:buBlip>
              <a:defRPr sz="2000" b="1" kern="1200">
                <a:gradFill>
                  <a:gsLst>
                    <a:gs pos="0">
                      <a:schemeClr val="tx1"/>
                    </a:gs>
                    <a:gs pos="86000">
                      <a:schemeClr val="tx1"/>
                    </a:gs>
                  </a:gsLst>
                  <a:lin ang="5400000" scaled="0"/>
                </a:gradFill>
                <a:effectLst>
                  <a:outerShdw blurRad="38100" dist="38100" dir="2700000" algn="tl">
                    <a:srgbClr val="000000">
                      <a:alpha val="43137"/>
                    </a:srgbClr>
                  </a:outerShdw>
                </a:effectLst>
                <a:latin typeface="Arial Narrow" pitchFamily="34" charset="0"/>
                <a:ea typeface="微軟正黑體" pitchFamily="34" charset="-120"/>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800" dirty="0">
                <a:solidFill>
                  <a:schemeClr val="bg1"/>
                </a:solidFill>
              </a:rPr>
              <a:t>曹祖聖</a:t>
            </a:r>
          </a:p>
          <a:p>
            <a:pPr marL="0" indent="0">
              <a:buNone/>
            </a:pPr>
            <a:r>
              <a:rPr lang="zh-TW" altLang="en-US" sz="1800" dirty="0">
                <a:solidFill>
                  <a:schemeClr val="bg1"/>
                </a:solidFill>
              </a:rPr>
              <a:t>台灣微軟資深講師</a:t>
            </a:r>
          </a:p>
          <a:p>
            <a:pPr marL="0" indent="0">
              <a:buNone/>
            </a:pPr>
            <a:r>
              <a:rPr lang="en-US" altLang="zh-TW" sz="1800" dirty="0">
                <a:solidFill>
                  <a:schemeClr val="bg1"/>
                </a:solidFill>
              </a:rPr>
              <a:t>jimycao@syset.com</a:t>
            </a:r>
          </a:p>
          <a:p>
            <a:pPr marL="0" indent="0">
              <a:buNone/>
            </a:pPr>
            <a:r>
              <a:rPr lang="en-US" altLang="zh-TW" sz="1800" dirty="0">
                <a:solidFill>
                  <a:schemeClr val="bg1"/>
                </a:solidFill>
              </a:rPr>
              <a:t>http://teacher.syset.com</a:t>
            </a:r>
          </a:p>
          <a:p>
            <a:pPr marL="0" indent="0">
              <a:buNone/>
            </a:pPr>
            <a:r>
              <a:rPr lang="en-US" altLang="zh-TW" sz="1600" dirty="0">
                <a:solidFill>
                  <a:schemeClr val="bg1"/>
                </a:solidFill>
              </a:rPr>
              <a:t>MCP, MCP+I, MCSA, MCSE, MCDBA, MCAD, MCSD, MCTS, MCITP,  MCPD, MCT, MVP</a:t>
            </a:r>
            <a:endParaRPr lang="en-US" altLang="zh-TW" sz="1800" dirty="0">
              <a:solidFill>
                <a:schemeClr val="bg1"/>
              </a:solidFill>
            </a:endParaRPr>
          </a:p>
        </p:txBody>
      </p:sp>
      <p:pic>
        <p:nvPicPr>
          <p:cNvPr id="7" name="Picture 6" descr="barry_gervin.jpg">
            <a:extLst>
              <a:ext uri="{FF2B5EF4-FFF2-40B4-BE49-F238E27FC236}">
                <a16:creationId xmlns:a16="http://schemas.microsoft.com/office/drawing/2014/main" id="{DF86FB9D-17AF-448B-B69D-635D2E121859}"/>
              </a:ext>
            </a:extLst>
          </p:cNvPr>
          <p:cNvPicPr>
            <a:picLocks noChangeAspect="1"/>
          </p:cNvPicPr>
          <p:nvPr/>
        </p:nvPicPr>
        <p:blipFill>
          <a:blip r:embed="rId3" cstate="print"/>
          <a:stretch>
            <a:fillRect/>
          </a:stretch>
        </p:blipFill>
        <p:spPr>
          <a:xfrm>
            <a:off x="179512" y="3435846"/>
            <a:ext cx="1514961" cy="15433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33745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3518"/>
            <a:ext cx="8229600" cy="608616"/>
          </a:xfrm>
        </p:spPr>
        <p:txBody>
          <a:bodyPr>
            <a:noAutofit/>
          </a:bodyPr>
          <a:lstStyle/>
          <a:p>
            <a:r>
              <a:rPr lang="en-US" sz="3200" spc="-60" dirty="0">
                <a:latin typeface="Arial Narrow" panose="020B0606020202030204" pitchFamily="34" charset="0"/>
              </a:rPr>
              <a:t>Azure IaaS </a:t>
            </a:r>
            <a:r>
              <a:rPr lang="zh-TW" altLang="en-US" sz="3200" spc="-60" dirty="0">
                <a:latin typeface="Arial Narrow" panose="020B0606020202030204" pitchFamily="34" charset="0"/>
              </a:rPr>
              <a:t>的核心服務</a:t>
            </a:r>
            <a:endParaRPr lang="en-US" sz="3200" spc="-60" dirty="0">
              <a:latin typeface="Arial Narrow" panose="020B0606020202030204" pitchFamily="34" charset="0"/>
            </a:endParaRPr>
          </a:p>
        </p:txBody>
      </p:sp>
      <p:cxnSp>
        <p:nvCxnSpPr>
          <p:cNvPr id="64" name="Straight Connector 63"/>
          <p:cNvCxnSpPr/>
          <p:nvPr/>
        </p:nvCxnSpPr>
        <p:spPr>
          <a:xfrm flipV="1">
            <a:off x="2523160" y="1855659"/>
            <a:ext cx="0" cy="1436710"/>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4562473" y="1855659"/>
            <a:ext cx="0" cy="1436710"/>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6601787" y="1855659"/>
            <a:ext cx="0" cy="1436710"/>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107567" y="2851883"/>
            <a:ext cx="791878" cy="424899"/>
          </a:xfrm>
          <a:prstGeom prst="rect">
            <a:avLst/>
          </a:prstGeom>
          <a:noFill/>
        </p:spPr>
        <p:txBody>
          <a:bodyPr wrap="none" lIns="201610" tIns="107525" rIns="201610" bIns="107525"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685321">
              <a:spcAft>
                <a:spcPts val="0"/>
              </a:spcAft>
              <a:defRPr/>
            </a:pPr>
            <a:r>
              <a:rPr lang="zh-TW" altLang="en-US" sz="1500" kern="0" dirty="0">
                <a:solidFill>
                  <a:srgbClr val="0078D7"/>
                </a:solidFill>
                <a:latin typeface="Arial Narrow" panose="020B0606020202030204" pitchFamily="34" charset="0"/>
                <a:ea typeface="微軟正黑體" panose="020B0604030504040204" pitchFamily="34" charset="-120"/>
              </a:rPr>
              <a:t>計算</a:t>
            </a:r>
            <a:endParaRPr lang="x-none" sz="1500" kern="0" dirty="0">
              <a:solidFill>
                <a:srgbClr val="0078D7"/>
              </a:solidFill>
              <a:latin typeface="微軟正黑體" panose="020B0604030504040204" pitchFamily="34" charset="-120"/>
              <a:ea typeface="微軟正黑體" panose="020B0604030504040204" pitchFamily="34" charset="-120"/>
            </a:endParaRPr>
          </a:p>
        </p:txBody>
      </p:sp>
      <p:grpSp>
        <p:nvGrpSpPr>
          <p:cNvPr id="187" name="Group 186"/>
          <p:cNvGrpSpPr/>
          <p:nvPr/>
        </p:nvGrpSpPr>
        <p:grpSpPr>
          <a:xfrm>
            <a:off x="1037371" y="2042308"/>
            <a:ext cx="932265" cy="684757"/>
            <a:chOff x="4603750" y="-3052763"/>
            <a:chExt cx="3509963" cy="2578101"/>
          </a:xfrm>
          <a:solidFill>
            <a:schemeClr val="tx2"/>
          </a:solidFill>
        </p:grpSpPr>
        <p:sp>
          <p:nvSpPr>
            <p:cNvPr id="188"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89"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0"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1"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2"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3"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4"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5"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6"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7"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8"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199"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0"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1"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2"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3"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4"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5"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6"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7"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8"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09"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0"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1"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2"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3"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4"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5"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6"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7"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8"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19"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0"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1"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2"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3"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4"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5"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6"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7"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8"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29"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0"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1"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2"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3"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4"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5"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6"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37"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grpSp>
      <p:sp>
        <p:nvSpPr>
          <p:cNvPr id="253" name="TextBox 252"/>
          <p:cNvSpPr txBox="1"/>
          <p:nvPr/>
        </p:nvSpPr>
        <p:spPr>
          <a:xfrm>
            <a:off x="575836" y="3353653"/>
            <a:ext cx="1855336" cy="692457"/>
          </a:xfrm>
          <a:prstGeom prst="rect">
            <a:avLst/>
          </a:prstGeom>
          <a:noFill/>
        </p:spPr>
        <p:txBody>
          <a:bodyPr wrap="square" lIns="68560" tIns="68560" rIns="68560" bIns="68560" rtlCol="0" anchor="t" anchorCtr="0">
            <a:spAutoFit/>
          </a:bodyPr>
          <a:lstStyle/>
          <a:p>
            <a:pPr algn="ctr" defTabSz="685321">
              <a:defRPr/>
            </a:pPr>
            <a:r>
              <a:rPr lang="zh-TW" altLang="en-US" sz="1200" dirty="0">
                <a:solidFill>
                  <a:srgbClr val="505050"/>
                </a:solidFill>
                <a:latin typeface="Arial Narrow" panose="020B0606020202030204" pitchFamily="34" charset="0"/>
                <a:ea typeface="微軟正黑體" panose="020B0604030504040204" pitchFamily="34" charset="-120"/>
              </a:rPr>
              <a:t>虛擬機器</a:t>
            </a:r>
            <a:br>
              <a:rPr lang="en-US" altLang="zh-TW" sz="1200" dirty="0">
                <a:solidFill>
                  <a:srgbClr val="505050"/>
                </a:solidFill>
                <a:latin typeface="Arial Narrow" panose="020B0606020202030204" pitchFamily="34" charset="0"/>
                <a:ea typeface="微軟正黑體" panose="020B0604030504040204" pitchFamily="34" charset="-120"/>
              </a:rPr>
            </a:br>
            <a:r>
              <a:rPr lang="zh-TW" altLang="zh-TW" sz="1200" dirty="0">
                <a:solidFill>
                  <a:srgbClr val="505050"/>
                </a:solidFill>
                <a:latin typeface="Arial Narrow" panose="020B0606020202030204" pitchFamily="34" charset="0"/>
                <a:ea typeface="微軟正黑體" panose="020B0604030504040204" pitchFamily="34" charset="-120"/>
              </a:rPr>
              <a:t>可用性設定組</a:t>
            </a:r>
            <a:br>
              <a:rPr lang="en-US" altLang="zh-TW" sz="1200" dirty="0">
                <a:solidFill>
                  <a:srgbClr val="505050"/>
                </a:solidFill>
                <a:latin typeface="Arial Narrow" panose="020B0606020202030204" pitchFamily="34" charset="0"/>
                <a:ea typeface="微軟正黑體" panose="020B0604030504040204" pitchFamily="34" charset="-120"/>
              </a:rPr>
            </a:br>
            <a:r>
              <a:rPr lang="zh-TW" altLang="zh-TW" sz="1200" dirty="0">
                <a:solidFill>
                  <a:srgbClr val="505050"/>
                </a:solidFill>
                <a:latin typeface="Arial Narrow" panose="020B0606020202030204" pitchFamily="34" charset="0"/>
                <a:ea typeface="微軟正黑體" panose="020B0604030504040204" pitchFamily="34" charset="-120"/>
              </a:rPr>
              <a:t>虛擬機器擴展集</a:t>
            </a:r>
            <a:endParaRPr lang="en-US" sz="1200" dirty="0">
              <a:solidFill>
                <a:srgbClr val="505050"/>
              </a:solidFill>
              <a:latin typeface="Arial Narrow" panose="020B0606020202030204" pitchFamily="34" charset="0"/>
              <a:ea typeface="微軟正黑體" panose="020B0604030504040204" pitchFamily="34" charset="-120"/>
            </a:endParaRPr>
          </a:p>
        </p:txBody>
      </p:sp>
      <p:sp>
        <p:nvSpPr>
          <p:cNvPr id="82" name="TextBox 81"/>
          <p:cNvSpPr txBox="1"/>
          <p:nvPr/>
        </p:nvSpPr>
        <p:spPr>
          <a:xfrm>
            <a:off x="3146879" y="2851883"/>
            <a:ext cx="791878" cy="424899"/>
          </a:xfrm>
          <a:prstGeom prst="rect">
            <a:avLst/>
          </a:prstGeom>
          <a:noFill/>
        </p:spPr>
        <p:txBody>
          <a:bodyPr wrap="none" lIns="201610" tIns="107525" rIns="201610" bIns="107525"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685321">
              <a:defRPr/>
            </a:pPr>
            <a:r>
              <a:rPr lang="zh-TW" altLang="en-US" sz="1500" dirty="0">
                <a:solidFill>
                  <a:srgbClr val="0078D7"/>
                </a:solidFill>
                <a:latin typeface="Arial Narrow" panose="020B0606020202030204" pitchFamily="34" charset="0"/>
                <a:ea typeface="微軟正黑體" panose="020B0604030504040204" pitchFamily="34" charset="-120"/>
              </a:rPr>
              <a:t>儲存</a:t>
            </a:r>
            <a:endParaRPr lang="en-US" sz="1500" dirty="0">
              <a:solidFill>
                <a:srgbClr val="0078D7"/>
              </a:solidFill>
              <a:latin typeface="Arial Narrow" panose="020B0606020202030204" pitchFamily="34" charset="0"/>
              <a:ea typeface="微軟正黑體" panose="020B0604030504040204" pitchFamily="34" charset="-120"/>
            </a:endParaRPr>
          </a:p>
        </p:txBody>
      </p:sp>
      <p:grpSp>
        <p:nvGrpSpPr>
          <p:cNvPr id="252" name="Group 251"/>
          <p:cNvGrpSpPr/>
          <p:nvPr/>
        </p:nvGrpSpPr>
        <p:grpSpPr>
          <a:xfrm>
            <a:off x="3154442" y="2222227"/>
            <a:ext cx="776750" cy="436278"/>
            <a:chOff x="4441561" y="2682902"/>
            <a:chExt cx="924759" cy="519410"/>
          </a:xfrm>
          <a:solidFill>
            <a:schemeClr val="tx2"/>
          </a:solidFill>
        </p:grpSpPr>
        <p:sp>
          <p:nvSpPr>
            <p:cNvPr id="250"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51"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grpSp>
      <p:sp>
        <p:nvSpPr>
          <p:cNvPr id="254" name="TextBox 253"/>
          <p:cNvSpPr txBox="1"/>
          <p:nvPr/>
        </p:nvSpPr>
        <p:spPr>
          <a:xfrm>
            <a:off x="2615149" y="3353653"/>
            <a:ext cx="1855336" cy="877123"/>
          </a:xfrm>
          <a:prstGeom prst="rect">
            <a:avLst/>
          </a:prstGeom>
          <a:noFill/>
        </p:spPr>
        <p:txBody>
          <a:bodyPr wrap="square" lIns="68560" tIns="68560" rIns="68560" bIns="68560" rtlCol="0" anchor="t" anchorCtr="0">
            <a:spAutoFit/>
          </a:bodyPr>
          <a:lstStyle/>
          <a:p>
            <a:pPr algn="ctr" defTabSz="685321">
              <a:defRPr/>
            </a:pPr>
            <a:r>
              <a:rPr lang="zh-TW" altLang="en-US" sz="1200" dirty="0">
                <a:solidFill>
                  <a:srgbClr val="505050"/>
                </a:solidFill>
                <a:latin typeface="Arial Narrow" panose="020B0606020202030204" pitchFamily="34" charset="0"/>
                <a:ea typeface="微軟正黑體" panose="020B0604030504040204" pitchFamily="34" charset="-120"/>
              </a:rPr>
              <a:t>磁碟</a:t>
            </a:r>
            <a:br>
              <a:rPr lang="en-US" altLang="zh-TW" sz="1200" dirty="0">
                <a:solidFill>
                  <a:srgbClr val="505050"/>
                </a:solidFill>
                <a:latin typeface="Arial Narrow" panose="020B0606020202030204" pitchFamily="34" charset="0"/>
                <a:ea typeface="微軟正黑體" panose="020B0604030504040204" pitchFamily="34" charset="-120"/>
              </a:rPr>
            </a:br>
            <a:r>
              <a:rPr lang="en-US" sz="1200" dirty="0">
                <a:solidFill>
                  <a:srgbClr val="505050"/>
                </a:solidFill>
                <a:latin typeface="Arial Narrow" panose="020B0606020202030204" pitchFamily="34" charset="0"/>
                <a:ea typeface="微軟正黑體" panose="020B0604030504040204" pitchFamily="34" charset="-120"/>
              </a:rPr>
              <a:t>Blob </a:t>
            </a:r>
            <a:r>
              <a:rPr lang="zh-TW" altLang="en-US" sz="1200" dirty="0">
                <a:solidFill>
                  <a:srgbClr val="505050"/>
                </a:solidFill>
                <a:latin typeface="Arial Narrow" panose="020B0606020202030204" pitchFamily="34" charset="0"/>
                <a:ea typeface="微軟正黑體" panose="020B0604030504040204" pitchFamily="34" charset="-120"/>
              </a:rPr>
              <a:t>儲存</a:t>
            </a:r>
            <a:endParaRPr lang="en-US" altLang="zh-TW" sz="1200" dirty="0">
              <a:solidFill>
                <a:srgbClr val="505050"/>
              </a:solidFill>
              <a:latin typeface="Arial Narrow" panose="020B0606020202030204" pitchFamily="34" charset="0"/>
              <a:ea typeface="微軟正黑體" panose="020B0604030504040204" pitchFamily="34" charset="-120"/>
            </a:endParaRPr>
          </a:p>
          <a:p>
            <a:pPr algn="ctr" defTabSz="685321">
              <a:defRPr/>
            </a:pPr>
            <a:r>
              <a:rPr lang="zh-TW" altLang="en-US" sz="1200" dirty="0">
                <a:solidFill>
                  <a:srgbClr val="505050"/>
                </a:solidFill>
                <a:latin typeface="Arial Narrow" panose="020B0606020202030204" pitchFamily="34" charset="0"/>
                <a:ea typeface="微軟正黑體" panose="020B0604030504040204" pitchFamily="34" charset="-120"/>
              </a:rPr>
              <a:t>檔案</a:t>
            </a:r>
            <a:endParaRPr lang="en-US" altLang="zh-TW" sz="1200" dirty="0">
              <a:solidFill>
                <a:srgbClr val="505050"/>
              </a:solidFill>
              <a:latin typeface="Arial Narrow" panose="020B0606020202030204" pitchFamily="34" charset="0"/>
              <a:ea typeface="微軟正黑體" panose="020B0604030504040204" pitchFamily="34" charset="-120"/>
            </a:endParaRPr>
          </a:p>
          <a:p>
            <a:pPr algn="ctr" defTabSz="685321">
              <a:defRPr/>
            </a:pPr>
            <a:r>
              <a:rPr lang="en-US" sz="1200" dirty="0">
                <a:solidFill>
                  <a:srgbClr val="505050"/>
                </a:solidFill>
                <a:latin typeface="Arial Narrow" panose="020B0606020202030204" pitchFamily="34" charset="0"/>
                <a:ea typeface="微軟正黑體" panose="020B0604030504040204" pitchFamily="34" charset="-120"/>
              </a:rPr>
              <a:t>Azure File</a:t>
            </a:r>
            <a:r>
              <a:rPr lang="zh-TW" altLang="en-US" sz="1200" dirty="0">
                <a:solidFill>
                  <a:srgbClr val="505050"/>
                </a:solidFill>
                <a:latin typeface="Arial Narrow" panose="020B0606020202030204" pitchFamily="34" charset="0"/>
                <a:ea typeface="微軟正黑體" panose="020B0604030504040204" pitchFamily="34" charset="-120"/>
              </a:rPr>
              <a:t>、</a:t>
            </a:r>
            <a:r>
              <a:rPr lang="en-US" altLang="zh-TW" sz="1200" dirty="0">
                <a:solidFill>
                  <a:srgbClr val="505050"/>
                </a:solidFill>
                <a:latin typeface="Arial Narrow" panose="020B0606020202030204" pitchFamily="34" charset="0"/>
                <a:ea typeface="微軟正黑體" panose="020B0604030504040204" pitchFamily="34" charset="-120"/>
              </a:rPr>
              <a:t>Azure File Sync</a:t>
            </a:r>
            <a:endParaRPr lang="en-US" sz="1200" dirty="0">
              <a:solidFill>
                <a:srgbClr val="505050"/>
              </a:solidFill>
              <a:latin typeface="Arial Narrow" panose="020B0606020202030204" pitchFamily="34" charset="0"/>
              <a:ea typeface="微軟正黑體" panose="020B0604030504040204" pitchFamily="34" charset="-120"/>
            </a:endParaRPr>
          </a:p>
        </p:txBody>
      </p:sp>
      <p:sp>
        <p:nvSpPr>
          <p:cNvPr id="52" name="TextBox 51"/>
          <p:cNvSpPr txBox="1"/>
          <p:nvPr/>
        </p:nvSpPr>
        <p:spPr>
          <a:xfrm>
            <a:off x="5186194" y="2851883"/>
            <a:ext cx="791878" cy="424899"/>
          </a:xfrm>
          <a:prstGeom prst="rect">
            <a:avLst/>
          </a:prstGeom>
          <a:noFill/>
        </p:spPr>
        <p:txBody>
          <a:bodyPr wrap="none" lIns="201610" tIns="107525" rIns="201610" bIns="107525"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685321">
              <a:defRPr/>
            </a:pPr>
            <a:r>
              <a:rPr lang="zh-TW" altLang="en-US" sz="1500" dirty="0">
                <a:solidFill>
                  <a:srgbClr val="0078D7"/>
                </a:solidFill>
                <a:latin typeface="Arial Narrow" panose="020B0606020202030204" pitchFamily="34" charset="0"/>
                <a:ea typeface="微軟正黑體" panose="020B0604030504040204" pitchFamily="34" charset="-120"/>
              </a:rPr>
              <a:t>網路</a:t>
            </a:r>
            <a:endParaRPr lang="x-none" sz="1500" dirty="0">
              <a:solidFill>
                <a:srgbClr val="0078D7"/>
              </a:solidFill>
              <a:latin typeface="微軟正黑體" panose="020B0604030504040204" pitchFamily="34" charset="-120"/>
              <a:ea typeface="微軟正黑體" panose="020B0604030504040204" pitchFamily="34" charset="-120"/>
            </a:endParaRPr>
          </a:p>
        </p:txBody>
      </p:sp>
      <p:grpSp>
        <p:nvGrpSpPr>
          <p:cNvPr id="246" name="Group 245"/>
          <p:cNvGrpSpPr/>
          <p:nvPr/>
        </p:nvGrpSpPr>
        <p:grpSpPr>
          <a:xfrm>
            <a:off x="5313683" y="2179445"/>
            <a:ext cx="536895" cy="520394"/>
            <a:chOff x="6789738" y="-1839913"/>
            <a:chExt cx="1446213" cy="1401763"/>
          </a:xfrm>
          <a:solidFill>
            <a:schemeClr val="tx2"/>
          </a:solidFill>
        </p:grpSpPr>
        <p:sp>
          <p:nvSpPr>
            <p:cNvPr id="244"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45"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grpSp>
      <p:sp>
        <p:nvSpPr>
          <p:cNvPr id="255" name="TextBox 254"/>
          <p:cNvSpPr txBox="1"/>
          <p:nvPr/>
        </p:nvSpPr>
        <p:spPr>
          <a:xfrm>
            <a:off x="4654462" y="3353653"/>
            <a:ext cx="1855336" cy="692457"/>
          </a:xfrm>
          <a:prstGeom prst="rect">
            <a:avLst/>
          </a:prstGeom>
          <a:noFill/>
        </p:spPr>
        <p:txBody>
          <a:bodyPr wrap="square" lIns="68560" tIns="68560" rIns="68560" bIns="68560" rtlCol="0" anchor="t" anchorCtr="0">
            <a:spAutoFit/>
          </a:bodyPr>
          <a:lstStyle/>
          <a:p>
            <a:pPr algn="ctr" defTabSz="685321">
              <a:defRPr/>
            </a:pPr>
            <a:r>
              <a:rPr lang="zh-TW" altLang="en-US" sz="1200" dirty="0">
                <a:solidFill>
                  <a:srgbClr val="505050"/>
                </a:solidFill>
                <a:latin typeface="Arial Narrow" panose="020B0606020202030204" pitchFamily="34" charset="0"/>
                <a:ea typeface="微軟正黑體" panose="020B0604030504040204" pitchFamily="34" charset="-120"/>
              </a:rPr>
              <a:t>虛擬網路、</a:t>
            </a:r>
            <a:r>
              <a:rPr lang="en-US" altLang="zh-TW" sz="1200" dirty="0">
                <a:solidFill>
                  <a:srgbClr val="505050"/>
                </a:solidFill>
                <a:latin typeface="Arial Narrow" panose="020B0606020202030204" pitchFamily="34" charset="0"/>
                <a:ea typeface="微軟正黑體" panose="020B0604030504040204" pitchFamily="34" charset="-120"/>
              </a:rPr>
              <a:t>VPN</a:t>
            </a:r>
            <a:r>
              <a:rPr lang="zh-TW" altLang="en-US" sz="1200" dirty="0">
                <a:solidFill>
                  <a:srgbClr val="505050"/>
                </a:solidFill>
                <a:latin typeface="Arial Narrow" panose="020B0606020202030204" pitchFamily="34" charset="0"/>
                <a:ea typeface="微軟正黑體" panose="020B0604030504040204" pitchFamily="34" charset="-120"/>
              </a:rPr>
              <a:t>、</a:t>
            </a:r>
            <a:r>
              <a:rPr lang="en-US" sz="1200" dirty="0">
                <a:solidFill>
                  <a:srgbClr val="505050"/>
                </a:solidFill>
                <a:latin typeface="Arial Narrow" panose="020B0606020202030204" pitchFamily="34" charset="0"/>
                <a:ea typeface="微軟正黑體" panose="020B0604030504040204" pitchFamily="34" charset="-120"/>
              </a:rPr>
              <a:t>ExpressRoute</a:t>
            </a:r>
            <a:r>
              <a:rPr lang="zh-TW" altLang="en-US" sz="1200" dirty="0">
                <a:solidFill>
                  <a:srgbClr val="505050"/>
                </a:solidFill>
                <a:latin typeface="Arial Narrow" panose="020B0606020202030204" pitchFamily="34" charset="0"/>
                <a:ea typeface="微軟正黑體" panose="020B0604030504040204" pitchFamily="34" charset="-120"/>
              </a:rPr>
              <a:t>、負載平衡器、</a:t>
            </a:r>
            <a:r>
              <a:rPr lang="en-US" sz="1200" dirty="0">
                <a:solidFill>
                  <a:srgbClr val="505050"/>
                </a:solidFill>
                <a:latin typeface="Arial Narrow" panose="020B0606020202030204" pitchFamily="34" charset="0"/>
                <a:ea typeface="微軟正黑體" panose="020B0604030504040204" pitchFamily="34" charset="-120"/>
              </a:rPr>
              <a:t>DNS</a:t>
            </a:r>
            <a:r>
              <a:rPr lang="zh-TW" altLang="en-US" sz="1200" dirty="0">
                <a:solidFill>
                  <a:srgbClr val="505050"/>
                </a:solidFill>
                <a:latin typeface="Arial Narrow" panose="020B0606020202030204" pitchFamily="34" charset="0"/>
                <a:ea typeface="微軟正黑體" panose="020B0604030504040204" pitchFamily="34" charset="-120"/>
              </a:rPr>
              <a:t>、</a:t>
            </a:r>
            <a:r>
              <a:rPr lang="en-US" sz="1200" dirty="0">
                <a:solidFill>
                  <a:srgbClr val="505050"/>
                </a:solidFill>
                <a:latin typeface="Arial Narrow" panose="020B0606020202030204" pitchFamily="34" charset="0"/>
                <a:ea typeface="微軟正黑體" panose="020B0604030504040204" pitchFamily="34" charset="-120"/>
              </a:rPr>
              <a:t>Traffic Manager</a:t>
            </a:r>
          </a:p>
        </p:txBody>
      </p:sp>
      <p:sp>
        <p:nvSpPr>
          <p:cNvPr id="37" name="TextBox 36"/>
          <p:cNvSpPr txBox="1"/>
          <p:nvPr/>
        </p:nvSpPr>
        <p:spPr>
          <a:xfrm>
            <a:off x="6716505" y="2779843"/>
            <a:ext cx="1705347" cy="424899"/>
          </a:xfrm>
          <a:prstGeom prst="rect">
            <a:avLst/>
          </a:prstGeom>
          <a:noFill/>
        </p:spPr>
        <p:txBody>
          <a:bodyPr wrap="square" lIns="201610" tIns="107525" rIns="201610" bIns="107525"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685321">
              <a:defRPr/>
            </a:pPr>
            <a:r>
              <a:rPr lang="zh-TW" altLang="en-US" sz="1500" dirty="0">
                <a:solidFill>
                  <a:srgbClr val="0078D7"/>
                </a:solidFill>
                <a:latin typeface="Arial Narrow" panose="020B0606020202030204" pitchFamily="34" charset="0"/>
                <a:ea typeface="微軟正黑體" panose="020B0604030504040204" pitchFamily="34" charset="-120"/>
              </a:rPr>
              <a:t>安全與管理</a:t>
            </a:r>
            <a:endParaRPr lang="en-US" sz="1500" dirty="0">
              <a:solidFill>
                <a:srgbClr val="0078D7"/>
              </a:solidFill>
              <a:latin typeface="Arial Narrow" panose="020B0606020202030204" pitchFamily="34" charset="0"/>
              <a:ea typeface="微軟正黑體" panose="020B0604030504040204" pitchFamily="34" charset="-120"/>
            </a:endParaRPr>
          </a:p>
        </p:txBody>
      </p:sp>
      <p:grpSp>
        <p:nvGrpSpPr>
          <p:cNvPr id="69" name="Group 68">
            <a:extLst>
              <a:ext uri="{FF2B5EF4-FFF2-40B4-BE49-F238E27FC236}">
                <a16:creationId xmlns:a16="http://schemas.microsoft.com/office/drawing/2014/main" id="{23DC1699-7C2B-41EA-8822-5A6CAD7CD72F}"/>
              </a:ext>
            </a:extLst>
          </p:cNvPr>
          <p:cNvGrpSpPr/>
          <p:nvPr/>
        </p:nvGrpSpPr>
        <p:grpSpPr>
          <a:xfrm>
            <a:off x="7150963" y="2176053"/>
            <a:ext cx="940962" cy="523786"/>
            <a:chOff x="8435577" y="2153518"/>
            <a:chExt cx="1101583" cy="613193"/>
          </a:xfrm>
          <a:solidFill>
            <a:schemeClr val="tx2"/>
          </a:solidFill>
        </p:grpSpPr>
        <p:sp>
          <p:nvSpPr>
            <p:cNvPr id="70" name="Freeform 11">
              <a:extLst>
                <a:ext uri="{FF2B5EF4-FFF2-40B4-BE49-F238E27FC236}">
                  <a16:creationId xmlns:a16="http://schemas.microsoft.com/office/drawing/2014/main" id="{F8D6666D-1F93-4324-BA49-24A702031FAC}"/>
                </a:ext>
              </a:extLst>
            </p:cNvPr>
            <p:cNvSpPr>
              <a:spLocks noEditPoints="1"/>
            </p:cNvSpPr>
            <p:nvPr/>
          </p:nvSpPr>
          <p:spPr bwMode="auto">
            <a:xfrm>
              <a:off x="8435577" y="2153518"/>
              <a:ext cx="821430" cy="514070"/>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71" name="Freeform 12">
              <a:extLst>
                <a:ext uri="{FF2B5EF4-FFF2-40B4-BE49-F238E27FC236}">
                  <a16:creationId xmlns:a16="http://schemas.microsoft.com/office/drawing/2014/main" id="{1760BD22-73CB-4B73-BEED-80CED2AB23DC}"/>
                </a:ext>
              </a:extLst>
            </p:cNvPr>
            <p:cNvSpPr>
              <a:spLocks noEditPoints="1"/>
            </p:cNvSpPr>
            <p:nvPr/>
          </p:nvSpPr>
          <p:spPr bwMode="auto">
            <a:xfrm>
              <a:off x="9305963" y="2218796"/>
              <a:ext cx="231197" cy="522231"/>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dirty="0">
                <a:solidFill>
                  <a:sysClr val="windowText" lastClr="000000"/>
                </a:solidFill>
                <a:latin typeface="Arial Narrow" panose="020B0606020202030204" pitchFamily="34" charset="0"/>
                <a:ea typeface="微軟正黑體" panose="020B0604030504040204" pitchFamily="34" charset="-120"/>
              </a:endParaRPr>
            </a:p>
          </p:txBody>
        </p:sp>
        <p:sp>
          <p:nvSpPr>
            <p:cNvPr id="72" name="Rectangle 13">
              <a:extLst>
                <a:ext uri="{FF2B5EF4-FFF2-40B4-BE49-F238E27FC236}">
                  <a16:creationId xmlns:a16="http://schemas.microsoft.com/office/drawing/2014/main" id="{B50CA4BA-FF6C-45A0-A28E-1F753D0FA52E}"/>
                </a:ext>
              </a:extLst>
            </p:cNvPr>
            <p:cNvSpPr>
              <a:spLocks noChangeArrowheads="1"/>
            </p:cNvSpPr>
            <p:nvPr/>
          </p:nvSpPr>
          <p:spPr bwMode="auto">
            <a:xfrm>
              <a:off x="9382121" y="2294955"/>
              <a:ext cx="81599"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73" name="Freeform 14">
              <a:extLst>
                <a:ext uri="{FF2B5EF4-FFF2-40B4-BE49-F238E27FC236}">
                  <a16:creationId xmlns:a16="http://schemas.microsoft.com/office/drawing/2014/main" id="{FA53EAAD-54DB-41D6-85A7-CD0606C8CF27}"/>
                </a:ext>
              </a:extLst>
            </p:cNvPr>
            <p:cNvSpPr>
              <a:spLocks noEditPoints="1"/>
            </p:cNvSpPr>
            <p:nvPr/>
          </p:nvSpPr>
          <p:spPr bwMode="auto">
            <a:xfrm>
              <a:off x="8506298" y="2265035"/>
              <a:ext cx="280155" cy="103358"/>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74" name="Freeform 15">
              <a:extLst>
                <a:ext uri="{FF2B5EF4-FFF2-40B4-BE49-F238E27FC236}">
                  <a16:creationId xmlns:a16="http://schemas.microsoft.com/office/drawing/2014/main" id="{5F0EA81E-3D3A-4CCD-A058-A21E2645C103}"/>
                </a:ext>
              </a:extLst>
            </p:cNvPr>
            <p:cNvSpPr>
              <a:spLocks noEditPoints="1"/>
            </p:cNvSpPr>
            <p:nvPr/>
          </p:nvSpPr>
          <p:spPr bwMode="auto">
            <a:xfrm>
              <a:off x="8506302" y="2390152"/>
              <a:ext cx="280155" cy="16591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77" name="Freeform 16">
              <a:extLst>
                <a:ext uri="{FF2B5EF4-FFF2-40B4-BE49-F238E27FC236}">
                  <a16:creationId xmlns:a16="http://schemas.microsoft.com/office/drawing/2014/main" id="{1572A7BA-74F7-4808-969E-7382221849CD}"/>
                </a:ext>
              </a:extLst>
            </p:cNvPr>
            <p:cNvSpPr>
              <a:spLocks noEditPoints="1"/>
            </p:cNvSpPr>
            <p:nvPr/>
          </p:nvSpPr>
          <p:spPr bwMode="auto">
            <a:xfrm>
              <a:off x="8813658" y="2265033"/>
              <a:ext cx="163198" cy="103358"/>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78" name="Freeform 17">
              <a:extLst>
                <a:ext uri="{FF2B5EF4-FFF2-40B4-BE49-F238E27FC236}">
                  <a16:creationId xmlns:a16="http://schemas.microsoft.com/office/drawing/2014/main" id="{424618D2-AA9F-4D4D-9FC1-39E5D6507074}"/>
                </a:ext>
              </a:extLst>
            </p:cNvPr>
            <p:cNvSpPr>
              <a:spLocks noEditPoints="1"/>
            </p:cNvSpPr>
            <p:nvPr/>
          </p:nvSpPr>
          <p:spPr bwMode="auto">
            <a:xfrm>
              <a:off x="8813658" y="2390151"/>
              <a:ext cx="163198" cy="16591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79" name="Freeform 18">
              <a:extLst>
                <a:ext uri="{FF2B5EF4-FFF2-40B4-BE49-F238E27FC236}">
                  <a16:creationId xmlns:a16="http://schemas.microsoft.com/office/drawing/2014/main" id="{BF0D8EC5-1200-4F77-AFF5-7010B5D2855C}"/>
                </a:ext>
              </a:extLst>
            </p:cNvPr>
            <p:cNvSpPr>
              <a:spLocks noEditPoints="1"/>
            </p:cNvSpPr>
            <p:nvPr/>
          </p:nvSpPr>
          <p:spPr bwMode="auto">
            <a:xfrm>
              <a:off x="9001343" y="2265035"/>
              <a:ext cx="168638" cy="103358"/>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80" name="Freeform 19">
              <a:extLst>
                <a:ext uri="{FF2B5EF4-FFF2-40B4-BE49-F238E27FC236}">
                  <a16:creationId xmlns:a16="http://schemas.microsoft.com/office/drawing/2014/main" id="{1C62BDBB-D671-4471-82B0-7ACA84B4F71E}"/>
                </a:ext>
              </a:extLst>
            </p:cNvPr>
            <p:cNvSpPr>
              <a:spLocks noEditPoints="1"/>
            </p:cNvSpPr>
            <p:nvPr/>
          </p:nvSpPr>
          <p:spPr bwMode="auto">
            <a:xfrm>
              <a:off x="9001339" y="2390154"/>
              <a:ext cx="168638" cy="16591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81" name="Rectangle 20">
              <a:extLst>
                <a:ext uri="{FF2B5EF4-FFF2-40B4-BE49-F238E27FC236}">
                  <a16:creationId xmlns:a16="http://schemas.microsoft.com/office/drawing/2014/main" id="{0EBFACAE-778E-4F23-B8F3-CB511291FA4E}"/>
                </a:ext>
              </a:extLst>
            </p:cNvPr>
            <p:cNvSpPr>
              <a:spLocks noChangeArrowheads="1"/>
            </p:cNvSpPr>
            <p:nvPr/>
          </p:nvSpPr>
          <p:spPr bwMode="auto">
            <a:xfrm>
              <a:off x="8770142" y="2676923"/>
              <a:ext cx="32640" cy="7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83" name="Rectangle 21">
              <a:extLst>
                <a:ext uri="{FF2B5EF4-FFF2-40B4-BE49-F238E27FC236}">
                  <a16:creationId xmlns:a16="http://schemas.microsoft.com/office/drawing/2014/main" id="{FF5C7329-ED9B-4E11-85C4-F66DE3C7386C}"/>
                </a:ext>
              </a:extLst>
            </p:cNvPr>
            <p:cNvSpPr>
              <a:spLocks noChangeArrowheads="1"/>
            </p:cNvSpPr>
            <p:nvPr/>
          </p:nvSpPr>
          <p:spPr bwMode="auto">
            <a:xfrm>
              <a:off x="8892541" y="2676912"/>
              <a:ext cx="32640" cy="73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84" name="Rectangle 22">
              <a:extLst>
                <a:ext uri="{FF2B5EF4-FFF2-40B4-BE49-F238E27FC236}">
                  <a16:creationId xmlns:a16="http://schemas.microsoft.com/office/drawing/2014/main" id="{F5B22132-633D-4C80-8CE9-58CB302D4030}"/>
                </a:ext>
              </a:extLst>
            </p:cNvPr>
            <p:cNvSpPr>
              <a:spLocks noChangeArrowheads="1"/>
            </p:cNvSpPr>
            <p:nvPr/>
          </p:nvSpPr>
          <p:spPr bwMode="auto">
            <a:xfrm>
              <a:off x="8661345" y="2734071"/>
              <a:ext cx="367195"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03" tIns="33601" rIns="67203" bIns="33601" numCol="1" anchor="t" anchorCtr="0" compatLnSpc="1">
              <a:prstTxWarp prst="textNoShape">
                <a:avLst/>
              </a:prstTxWarp>
            </a:bodyPr>
            <a:lstStyle/>
            <a:p>
              <a:pPr defTabSz="671971">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grpSp>
      <p:sp>
        <p:nvSpPr>
          <p:cNvPr id="256" name="TextBox 255"/>
          <p:cNvSpPr txBox="1"/>
          <p:nvPr/>
        </p:nvSpPr>
        <p:spPr>
          <a:xfrm>
            <a:off x="6693776" y="3353653"/>
            <a:ext cx="1855336" cy="507791"/>
          </a:xfrm>
          <a:prstGeom prst="rect">
            <a:avLst/>
          </a:prstGeom>
          <a:noFill/>
        </p:spPr>
        <p:txBody>
          <a:bodyPr wrap="square" lIns="68560" tIns="68560" rIns="68560" bIns="68560" rtlCol="0" anchor="t" anchorCtr="0">
            <a:spAutoFit/>
          </a:bodyPr>
          <a:lstStyle/>
          <a:p>
            <a:pPr algn="ctr" defTabSz="685321">
              <a:defRPr/>
            </a:pPr>
            <a:r>
              <a:rPr lang="zh-TW" altLang="en-US" sz="1200" dirty="0">
                <a:solidFill>
                  <a:srgbClr val="505050"/>
                </a:solidFill>
                <a:latin typeface="Arial Narrow" panose="020B0606020202030204" pitchFamily="34" charset="0"/>
                <a:ea typeface="微軟正黑體" panose="020B0604030504040204" pitchFamily="34" charset="-120"/>
              </a:rPr>
              <a:t>記錄檔分析、備份、</a:t>
            </a:r>
            <a:br>
              <a:rPr lang="en-US" altLang="zh-TW" sz="1200" dirty="0">
                <a:solidFill>
                  <a:srgbClr val="505050"/>
                </a:solidFill>
                <a:latin typeface="Arial Narrow" panose="020B0606020202030204" pitchFamily="34" charset="0"/>
                <a:ea typeface="微軟正黑體" panose="020B0604030504040204" pitchFamily="34" charset="-120"/>
              </a:rPr>
            </a:br>
            <a:r>
              <a:rPr lang="zh-TW" altLang="en-US" sz="1200" dirty="0">
                <a:solidFill>
                  <a:srgbClr val="505050"/>
                </a:solidFill>
                <a:latin typeface="Arial Narrow" panose="020B0606020202030204" pitchFamily="34" charset="0"/>
                <a:ea typeface="微軟正黑體" panose="020B0604030504040204" pitchFamily="34" charset="-120"/>
              </a:rPr>
              <a:t>站台復原、安全中心</a:t>
            </a:r>
            <a:endParaRPr lang="en-US" sz="1200" dirty="0">
              <a:solidFill>
                <a:srgbClr val="505050"/>
              </a:solidFill>
              <a:latin typeface="Arial Narrow" panose="020B0606020202030204" pitchFamily="34" charset="0"/>
              <a:ea typeface="微軟正黑體" panose="020B0604030504040204" pitchFamily="34" charset="-120"/>
            </a:endParaRPr>
          </a:p>
        </p:txBody>
      </p:sp>
      <p:grpSp>
        <p:nvGrpSpPr>
          <p:cNvPr id="271" name="Group 270"/>
          <p:cNvGrpSpPr/>
          <p:nvPr/>
        </p:nvGrpSpPr>
        <p:grpSpPr>
          <a:xfrm>
            <a:off x="1035215" y="2042308"/>
            <a:ext cx="932265" cy="684757"/>
            <a:chOff x="4603750" y="-3052763"/>
            <a:chExt cx="3509963" cy="2578101"/>
          </a:xfrm>
          <a:solidFill>
            <a:schemeClr val="tx2"/>
          </a:solidFill>
        </p:grpSpPr>
        <p:sp>
          <p:nvSpPr>
            <p:cNvPr id="272"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3"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4"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5"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6"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7"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8"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79"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0"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1"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2"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3"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4"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5"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6"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7"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8"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89"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0"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1"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2"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3"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4"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5"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6"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7"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8"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299"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0"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1"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2"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3"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4"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5"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6"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7"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8"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09"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0"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1"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2"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3"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4"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5"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6"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7"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8"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19"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20"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21"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grpSp>
      <p:grpSp>
        <p:nvGrpSpPr>
          <p:cNvPr id="322" name="Group 321"/>
          <p:cNvGrpSpPr/>
          <p:nvPr/>
        </p:nvGrpSpPr>
        <p:grpSpPr>
          <a:xfrm>
            <a:off x="3152286" y="2222227"/>
            <a:ext cx="776750" cy="436278"/>
            <a:chOff x="4441561" y="2682902"/>
            <a:chExt cx="924759" cy="519410"/>
          </a:xfrm>
          <a:solidFill>
            <a:schemeClr val="tx2"/>
          </a:solidFill>
        </p:grpSpPr>
        <p:sp>
          <p:nvSpPr>
            <p:cNvPr id="323"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24"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grpSp>
      <p:grpSp>
        <p:nvGrpSpPr>
          <p:cNvPr id="325" name="Group 324"/>
          <p:cNvGrpSpPr/>
          <p:nvPr/>
        </p:nvGrpSpPr>
        <p:grpSpPr>
          <a:xfrm>
            <a:off x="5311527" y="2179445"/>
            <a:ext cx="536895" cy="520394"/>
            <a:chOff x="6789738" y="-1839913"/>
            <a:chExt cx="1446213" cy="1401763"/>
          </a:xfrm>
          <a:solidFill>
            <a:schemeClr val="tx2"/>
          </a:solidFill>
        </p:grpSpPr>
        <p:sp>
          <p:nvSpPr>
            <p:cNvPr id="326"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sp>
          <p:nvSpPr>
            <p:cNvPr id="327"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a:solidFill>
                  <a:srgbClr val="505050"/>
                </a:solidFill>
                <a:latin typeface="Arial Narrow" panose="020B0606020202030204" pitchFamily="34" charset="0"/>
                <a:ea typeface="微軟正黑體" panose="020B0604030504040204" pitchFamily="34" charset="-120"/>
              </a:endParaRPr>
            </a:p>
          </p:txBody>
        </p:sp>
      </p:grpSp>
      <p:cxnSp>
        <p:nvCxnSpPr>
          <p:cNvPr id="328" name="Straight Connector 327">
            <a:extLst>
              <a:ext uri="{FF2B5EF4-FFF2-40B4-BE49-F238E27FC236}">
                <a16:creationId xmlns:a16="http://schemas.microsoft.com/office/drawing/2014/main" id="{A4BAD7C0-ACFB-4E3B-96B7-A97A021BCB72}"/>
              </a:ext>
            </a:extLst>
          </p:cNvPr>
          <p:cNvCxnSpPr/>
          <p:nvPr/>
        </p:nvCxnSpPr>
        <p:spPr>
          <a:xfrm flipH="1" flipV="1">
            <a:off x="6829799" y="2801716"/>
            <a:ext cx="1609360" cy="1753"/>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355DE52-B300-4858-BC9F-6CAA5059C342}"/>
              </a:ext>
            </a:extLst>
          </p:cNvPr>
          <p:cNvSpPr/>
          <p:nvPr/>
        </p:nvSpPr>
        <p:spPr bwMode="auto">
          <a:xfrm>
            <a:off x="575836" y="1823055"/>
            <a:ext cx="6025951" cy="2465168"/>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2431285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p:cNvSpPr/>
          <p:nvPr/>
        </p:nvSpPr>
        <p:spPr bwMode="auto">
          <a:xfrm>
            <a:off x="208523" y="3295646"/>
            <a:ext cx="8811124" cy="1653483"/>
          </a:xfrm>
          <a:prstGeom prst="rect">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3" name="Rectangle 2"/>
          <p:cNvSpPr/>
          <p:nvPr/>
        </p:nvSpPr>
        <p:spPr bwMode="auto">
          <a:xfrm>
            <a:off x="201930" y="1260191"/>
            <a:ext cx="8811124" cy="1814884"/>
          </a:xfrm>
          <a:prstGeom prst="rect">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76" name="Rectangle 75"/>
          <p:cNvSpPr/>
          <p:nvPr/>
        </p:nvSpPr>
        <p:spPr bwMode="auto">
          <a:xfrm>
            <a:off x="2611071" y="3277146"/>
            <a:ext cx="6401983" cy="1814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完全釋放虛擬機器的彈性與能力</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設計用來處理高負載的應用</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全自動調整規模 </a:t>
            </a:r>
            <a:r>
              <a:rPr lang="en-US" altLang="zh-TW"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增加或減少</a:t>
            </a:r>
            <a:r>
              <a:rPr lang="en-US" altLang="zh-TW"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、最高到 </a:t>
            </a:r>
            <a:r>
              <a:rPr lang="en-US" altLang="zh-TW"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1000 </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個執行個體</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 name="Rectangle 3"/>
          <p:cNvSpPr/>
          <p:nvPr/>
        </p:nvSpPr>
        <p:spPr bwMode="auto">
          <a:xfrm>
            <a:off x="2611071" y="1260191"/>
            <a:ext cx="6387027" cy="181488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使用現有的虛擬化技術、最小化學習曲線</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可以執行絕大部份的</a:t>
            </a:r>
            <a:r>
              <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 Windows </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或</a:t>
            </a:r>
            <a:r>
              <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 Linux </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工作負載</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移轉到雲端最簡單的一種選擇</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彈性的機器規格選擇</a:t>
            </a:r>
            <a:r>
              <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 – </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選擇最適合工作負載的 </a:t>
            </a:r>
            <a:r>
              <a:rPr lang="en-US" altLang="zh-TW"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VM </a:t>
            </a: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規格</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a:p>
            <a:pPr marL="86379" defTabSz="685845">
              <a:spcAft>
                <a:spcPts val="441"/>
              </a:spcAft>
            </a:pPr>
            <a:r>
              <a:rPr lang="zh-TW" alt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進階的網路與儲存能力</a:t>
            </a:r>
            <a:endParaRPr lang="en-US" sz="160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 name="Title 1">
            <a:extLst>
              <a:ext uri="{FF2B5EF4-FFF2-40B4-BE49-F238E27FC236}">
                <a16:creationId xmlns:a16="http://schemas.microsoft.com/office/drawing/2014/main" id="{652F746A-1CA1-454C-9369-EE400723DF08}"/>
              </a:ext>
            </a:extLst>
          </p:cNvPr>
          <p:cNvSpPr>
            <a:spLocks noGrp="1"/>
          </p:cNvSpPr>
          <p:nvPr>
            <p:ph type="title"/>
          </p:nvPr>
        </p:nvSpPr>
        <p:spPr>
          <a:xfrm>
            <a:off x="208523" y="483518"/>
            <a:ext cx="8229600" cy="644228"/>
          </a:xfrm>
        </p:spPr>
        <p:txBody>
          <a:bodyPr>
            <a:normAutofit/>
          </a:bodyPr>
          <a:lstStyle/>
          <a:p>
            <a:r>
              <a:rPr lang="zh-TW" altLang="en-US" sz="3200" dirty="0"/>
              <a:t>虛擬機器、虛擬機器擴展集</a:t>
            </a:r>
          </a:p>
        </p:txBody>
      </p:sp>
      <p:grpSp>
        <p:nvGrpSpPr>
          <p:cNvPr id="8" name="Group 7"/>
          <p:cNvGrpSpPr/>
          <p:nvPr/>
        </p:nvGrpSpPr>
        <p:grpSpPr>
          <a:xfrm>
            <a:off x="370009" y="1484297"/>
            <a:ext cx="2016956" cy="1525714"/>
            <a:chOff x="46038" y="1744662"/>
            <a:chExt cx="2743200" cy="2075077"/>
          </a:xfrm>
        </p:grpSpPr>
        <p:sp>
          <p:nvSpPr>
            <p:cNvPr id="5" name="Rectangle 4">
              <a:extLst>
                <a:ext uri="{FF2B5EF4-FFF2-40B4-BE49-F238E27FC236}">
                  <a16:creationId xmlns:a16="http://schemas.microsoft.com/office/drawing/2014/main" id="{EB2C3B72-2C0D-4AE0-BD26-85F453B8FDE4}"/>
                </a:ext>
              </a:extLst>
            </p:cNvPr>
            <p:cNvSpPr/>
            <p:nvPr/>
          </p:nvSpPr>
          <p:spPr bwMode="auto">
            <a:xfrm>
              <a:off x="46038" y="3323498"/>
              <a:ext cx="2743200"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5" eaLnBrk="0" fontAlgn="base" hangingPunct="0">
                <a:lnSpc>
                  <a:spcPct val="90000"/>
                </a:lnSpc>
                <a:spcBef>
                  <a:spcPct val="0"/>
                </a:spcBef>
                <a:spcAft>
                  <a:spcPct val="0"/>
                </a:spcAft>
                <a:defRPr/>
              </a:pPr>
              <a:r>
                <a:rPr lang="zh-TW" altLang="en-US" sz="1600" kern="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rPr>
                <a:t>虛擬機器</a:t>
              </a:r>
              <a:endParaRPr lang="en-US" sz="1600" kern="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 name="Freeform 23">
              <a:extLst>
                <a:ext uri="{FF2B5EF4-FFF2-40B4-BE49-F238E27FC236}">
                  <a16:creationId xmlns:a16="http://schemas.microsoft.com/office/drawing/2014/main" id="{39A4BC7F-DED4-4F0B-9635-BC92DC5A62D7}"/>
                </a:ext>
              </a:extLst>
            </p:cNvPr>
            <p:cNvSpPr>
              <a:spLocks/>
            </p:cNvSpPr>
            <p:nvPr/>
          </p:nvSpPr>
          <p:spPr bwMode="auto">
            <a:xfrm flipH="1">
              <a:off x="198437" y="1744662"/>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grpSp>
      <p:sp>
        <p:nvSpPr>
          <p:cNvPr id="13" name="Freeform 31">
            <a:extLst>
              <a:ext uri="{FF2B5EF4-FFF2-40B4-BE49-F238E27FC236}">
                <a16:creationId xmlns:a16="http://schemas.microsoft.com/office/drawing/2014/main" id="{76C5C51B-CDD5-41D1-BC0D-9087C7D2D72F}"/>
              </a:ext>
            </a:extLst>
          </p:cNvPr>
          <p:cNvSpPr>
            <a:spLocks/>
          </p:cNvSpPr>
          <p:nvPr/>
        </p:nvSpPr>
        <p:spPr bwMode="auto">
          <a:xfrm>
            <a:off x="1037050" y="2387693"/>
            <a:ext cx="570228" cy="16666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4" name="Freeform 32">
            <a:extLst>
              <a:ext uri="{FF2B5EF4-FFF2-40B4-BE49-F238E27FC236}">
                <a16:creationId xmlns:a16="http://schemas.microsoft.com/office/drawing/2014/main" id="{112B11F8-B5AC-438C-B027-54B24CC43DF9}"/>
              </a:ext>
            </a:extLst>
          </p:cNvPr>
          <p:cNvSpPr>
            <a:spLocks noEditPoints="1"/>
          </p:cNvSpPr>
          <p:nvPr/>
        </p:nvSpPr>
        <p:spPr bwMode="auto">
          <a:xfrm>
            <a:off x="887053" y="1749610"/>
            <a:ext cx="872605" cy="638084"/>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5" name="Freeform 33">
            <a:extLst>
              <a:ext uri="{FF2B5EF4-FFF2-40B4-BE49-F238E27FC236}">
                <a16:creationId xmlns:a16="http://schemas.microsoft.com/office/drawing/2014/main" id="{73425C81-9B37-4F28-88DE-B57543F429D1}"/>
              </a:ext>
            </a:extLst>
          </p:cNvPr>
          <p:cNvSpPr>
            <a:spLocks/>
          </p:cNvSpPr>
          <p:nvPr/>
        </p:nvSpPr>
        <p:spPr bwMode="auto">
          <a:xfrm>
            <a:off x="952529" y="1816275"/>
            <a:ext cx="739273" cy="50356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6" name="Freeform 34">
            <a:extLst>
              <a:ext uri="{FF2B5EF4-FFF2-40B4-BE49-F238E27FC236}">
                <a16:creationId xmlns:a16="http://schemas.microsoft.com/office/drawing/2014/main" id="{25F8BA9A-461A-4517-A52D-61BB22820A1B}"/>
              </a:ext>
            </a:extLst>
          </p:cNvPr>
          <p:cNvSpPr>
            <a:spLocks/>
          </p:cNvSpPr>
          <p:nvPr/>
        </p:nvSpPr>
        <p:spPr bwMode="auto">
          <a:xfrm>
            <a:off x="952529" y="1816275"/>
            <a:ext cx="739273" cy="50356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7" name="Freeform 35">
            <a:extLst>
              <a:ext uri="{FF2B5EF4-FFF2-40B4-BE49-F238E27FC236}">
                <a16:creationId xmlns:a16="http://schemas.microsoft.com/office/drawing/2014/main" id="{296BCB57-8CA6-4DD3-BF66-63C00F20BFD3}"/>
              </a:ext>
            </a:extLst>
          </p:cNvPr>
          <p:cNvSpPr>
            <a:spLocks/>
          </p:cNvSpPr>
          <p:nvPr/>
        </p:nvSpPr>
        <p:spPr bwMode="auto">
          <a:xfrm>
            <a:off x="887053" y="1749610"/>
            <a:ext cx="819034" cy="638084"/>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8" name="Freeform 36">
            <a:extLst>
              <a:ext uri="{FF2B5EF4-FFF2-40B4-BE49-F238E27FC236}">
                <a16:creationId xmlns:a16="http://schemas.microsoft.com/office/drawing/2014/main" id="{5FD17AC5-148F-40FB-8163-5E5730F34537}"/>
              </a:ext>
            </a:extLst>
          </p:cNvPr>
          <p:cNvSpPr>
            <a:spLocks/>
          </p:cNvSpPr>
          <p:nvPr/>
        </p:nvSpPr>
        <p:spPr bwMode="auto">
          <a:xfrm>
            <a:off x="952529" y="1816275"/>
            <a:ext cx="676179" cy="50356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9" name="Rectangle 37">
            <a:extLst>
              <a:ext uri="{FF2B5EF4-FFF2-40B4-BE49-F238E27FC236}">
                <a16:creationId xmlns:a16="http://schemas.microsoft.com/office/drawing/2014/main" id="{7732FECF-57BB-48B8-B4BE-95DF25EA5BFB}"/>
              </a:ext>
            </a:extLst>
          </p:cNvPr>
          <p:cNvSpPr>
            <a:spLocks noChangeArrowheads="1"/>
          </p:cNvSpPr>
          <p:nvPr/>
        </p:nvSpPr>
        <p:spPr bwMode="auto">
          <a:xfrm>
            <a:off x="1037050" y="2501978"/>
            <a:ext cx="570228" cy="5238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0" name="Oval 38">
            <a:extLst>
              <a:ext uri="{FF2B5EF4-FFF2-40B4-BE49-F238E27FC236}">
                <a16:creationId xmlns:a16="http://schemas.microsoft.com/office/drawing/2014/main" id="{3F594E52-4163-45A7-91A5-DE477918D17A}"/>
              </a:ext>
            </a:extLst>
          </p:cNvPr>
          <p:cNvSpPr>
            <a:spLocks noChangeArrowheads="1"/>
          </p:cNvSpPr>
          <p:nvPr/>
        </p:nvSpPr>
        <p:spPr bwMode="auto">
          <a:xfrm>
            <a:off x="1307284" y="1773419"/>
            <a:ext cx="23809" cy="2499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1" name="Freeform 39">
            <a:extLst>
              <a:ext uri="{FF2B5EF4-FFF2-40B4-BE49-F238E27FC236}">
                <a16:creationId xmlns:a16="http://schemas.microsoft.com/office/drawing/2014/main" id="{0D57BEB1-180D-4BDA-8525-246D60673D66}"/>
              </a:ext>
            </a:extLst>
          </p:cNvPr>
          <p:cNvSpPr>
            <a:spLocks/>
          </p:cNvSpPr>
          <p:nvPr/>
        </p:nvSpPr>
        <p:spPr bwMode="auto">
          <a:xfrm>
            <a:off x="1164430" y="1874607"/>
            <a:ext cx="314280" cy="18452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2" name="Freeform 40">
            <a:extLst>
              <a:ext uri="{FF2B5EF4-FFF2-40B4-BE49-F238E27FC236}">
                <a16:creationId xmlns:a16="http://schemas.microsoft.com/office/drawing/2014/main" id="{EE270C25-BD5B-403B-8DCB-9A8A1093BAE6}"/>
              </a:ext>
            </a:extLst>
          </p:cNvPr>
          <p:cNvSpPr>
            <a:spLocks/>
          </p:cNvSpPr>
          <p:nvPr/>
        </p:nvSpPr>
        <p:spPr bwMode="auto">
          <a:xfrm>
            <a:off x="1143001" y="1999605"/>
            <a:ext cx="161902" cy="276186"/>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3" name="Freeform 41">
            <a:extLst>
              <a:ext uri="{FF2B5EF4-FFF2-40B4-BE49-F238E27FC236}">
                <a16:creationId xmlns:a16="http://schemas.microsoft.com/office/drawing/2014/main" id="{B718A957-456E-466E-8E00-59373A34B6E8}"/>
              </a:ext>
            </a:extLst>
          </p:cNvPr>
          <p:cNvSpPr>
            <a:spLocks/>
          </p:cNvSpPr>
          <p:nvPr/>
        </p:nvSpPr>
        <p:spPr bwMode="auto">
          <a:xfrm>
            <a:off x="1339427" y="2000796"/>
            <a:ext cx="161902" cy="274996"/>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chemeClr val="accent2">
              <a:lumMod val="20000"/>
              <a:lumOff val="8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nvGrpSpPr>
          <p:cNvPr id="6" name="Group 5"/>
          <p:cNvGrpSpPr/>
          <p:nvPr/>
        </p:nvGrpSpPr>
        <p:grpSpPr>
          <a:xfrm>
            <a:off x="482062" y="3404915"/>
            <a:ext cx="1736823" cy="1525714"/>
            <a:chOff x="198437" y="4324881"/>
            <a:chExt cx="2362200" cy="2075077"/>
          </a:xfrm>
        </p:grpSpPr>
        <p:sp>
          <p:nvSpPr>
            <p:cNvPr id="25" name="Rectangle 24">
              <a:extLst>
                <a:ext uri="{FF2B5EF4-FFF2-40B4-BE49-F238E27FC236}">
                  <a16:creationId xmlns:a16="http://schemas.microsoft.com/office/drawing/2014/main" id="{E3E6547A-41EB-4F6D-9ECF-E92D5A2A6B72}"/>
                </a:ext>
              </a:extLst>
            </p:cNvPr>
            <p:cNvSpPr/>
            <p:nvPr/>
          </p:nvSpPr>
          <p:spPr bwMode="auto">
            <a:xfrm>
              <a:off x="198437" y="5903717"/>
              <a:ext cx="236219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515" eaLnBrk="0" fontAlgn="base" hangingPunct="0">
                <a:lnSpc>
                  <a:spcPct val="90000"/>
                </a:lnSpc>
                <a:spcBef>
                  <a:spcPct val="0"/>
                </a:spcBef>
                <a:spcAft>
                  <a:spcPct val="0"/>
                </a:spcAft>
                <a:defRPr/>
              </a:pPr>
              <a:r>
                <a:rPr lang="zh-TW" altLang="en-US" sz="160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虛擬機器擴展集</a:t>
              </a:r>
              <a:endPar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6" name="Freeform 23">
              <a:extLst>
                <a:ext uri="{FF2B5EF4-FFF2-40B4-BE49-F238E27FC236}">
                  <a16:creationId xmlns:a16="http://schemas.microsoft.com/office/drawing/2014/main" id="{47855867-CC80-4AD2-B226-F59024647D05}"/>
                </a:ext>
              </a:extLst>
            </p:cNvPr>
            <p:cNvSpPr>
              <a:spLocks/>
            </p:cNvSpPr>
            <p:nvPr/>
          </p:nvSpPr>
          <p:spPr bwMode="auto">
            <a:xfrm flipH="1">
              <a:off x="198437" y="4324881"/>
              <a:ext cx="2362200" cy="1524000"/>
            </a:xfrm>
            <a:custGeom>
              <a:avLst/>
              <a:gdLst>
                <a:gd name="T0" fmla="*/ 99 w 118"/>
                <a:gd name="T1" fmla="*/ 34 h 77"/>
                <a:gd name="T2" fmla="*/ 99 w 118"/>
                <a:gd name="T3" fmla="*/ 32 h 77"/>
                <a:gd name="T4" fmla="*/ 67 w 118"/>
                <a:gd name="T5" fmla="*/ 0 h 77"/>
                <a:gd name="T6" fmla="*/ 40 w 118"/>
                <a:gd name="T7" fmla="*/ 14 h 77"/>
                <a:gd name="T8" fmla="*/ 31 w 118"/>
                <a:gd name="T9" fmla="*/ 12 h 77"/>
                <a:gd name="T10" fmla="*/ 20 w 118"/>
                <a:gd name="T11" fmla="*/ 15 h 77"/>
                <a:gd name="T12" fmla="*/ 12 w 118"/>
                <a:gd name="T13" fmla="*/ 30 h 77"/>
                <a:gd name="T14" fmla="*/ 0 w 118"/>
                <a:gd name="T15" fmla="*/ 52 h 77"/>
                <a:gd name="T16" fmla="*/ 23 w 118"/>
                <a:gd name="T17" fmla="*/ 77 h 77"/>
                <a:gd name="T18" fmla="*/ 26 w 118"/>
                <a:gd name="T19" fmla="*/ 77 h 77"/>
                <a:gd name="T20" fmla="*/ 28 w 118"/>
                <a:gd name="T21" fmla="*/ 77 h 77"/>
                <a:gd name="T22" fmla="*/ 81 w 118"/>
                <a:gd name="T23" fmla="*/ 77 h 77"/>
                <a:gd name="T24" fmla="*/ 82 w 118"/>
                <a:gd name="T25" fmla="*/ 77 h 77"/>
                <a:gd name="T26" fmla="*/ 84 w 118"/>
                <a:gd name="T27" fmla="*/ 77 h 77"/>
                <a:gd name="T28" fmla="*/ 88 w 118"/>
                <a:gd name="T29" fmla="*/ 77 h 77"/>
                <a:gd name="T30" fmla="*/ 96 w 118"/>
                <a:gd name="T31" fmla="*/ 77 h 77"/>
                <a:gd name="T32" fmla="*/ 118 w 118"/>
                <a:gd name="T33" fmla="*/ 55 h 77"/>
                <a:gd name="T34" fmla="*/ 99 w 118"/>
                <a:gd name="T35" fmla="*/ 3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 h="77">
                  <a:moveTo>
                    <a:pt x="99" y="34"/>
                  </a:moveTo>
                  <a:cubicBezTo>
                    <a:pt x="99" y="33"/>
                    <a:pt x="99" y="33"/>
                    <a:pt x="99" y="32"/>
                  </a:cubicBezTo>
                  <a:cubicBezTo>
                    <a:pt x="99" y="14"/>
                    <a:pt x="85" y="0"/>
                    <a:pt x="67" y="0"/>
                  </a:cubicBezTo>
                  <a:cubicBezTo>
                    <a:pt x="55" y="0"/>
                    <a:pt x="45" y="6"/>
                    <a:pt x="40" y="14"/>
                  </a:cubicBezTo>
                  <a:cubicBezTo>
                    <a:pt x="37" y="13"/>
                    <a:pt x="34" y="12"/>
                    <a:pt x="31" y="12"/>
                  </a:cubicBezTo>
                  <a:cubicBezTo>
                    <a:pt x="27" y="12"/>
                    <a:pt x="23" y="13"/>
                    <a:pt x="20" y="15"/>
                  </a:cubicBezTo>
                  <a:cubicBezTo>
                    <a:pt x="15" y="18"/>
                    <a:pt x="12" y="24"/>
                    <a:pt x="12" y="30"/>
                  </a:cubicBezTo>
                  <a:cubicBezTo>
                    <a:pt x="5" y="35"/>
                    <a:pt x="0" y="43"/>
                    <a:pt x="0" y="52"/>
                  </a:cubicBezTo>
                  <a:cubicBezTo>
                    <a:pt x="0" y="65"/>
                    <a:pt x="10" y="76"/>
                    <a:pt x="23" y="77"/>
                  </a:cubicBezTo>
                  <a:cubicBezTo>
                    <a:pt x="24" y="77"/>
                    <a:pt x="25" y="77"/>
                    <a:pt x="26" y="77"/>
                  </a:cubicBezTo>
                  <a:cubicBezTo>
                    <a:pt x="27" y="77"/>
                    <a:pt x="28" y="77"/>
                    <a:pt x="28" y="77"/>
                  </a:cubicBezTo>
                  <a:cubicBezTo>
                    <a:pt x="40" y="77"/>
                    <a:pt x="68" y="77"/>
                    <a:pt x="81" y="77"/>
                  </a:cubicBezTo>
                  <a:cubicBezTo>
                    <a:pt x="82" y="77"/>
                    <a:pt x="82" y="77"/>
                    <a:pt x="82" y="77"/>
                  </a:cubicBezTo>
                  <a:cubicBezTo>
                    <a:pt x="84" y="77"/>
                    <a:pt x="84" y="77"/>
                    <a:pt x="84" y="77"/>
                  </a:cubicBezTo>
                  <a:cubicBezTo>
                    <a:pt x="84" y="77"/>
                    <a:pt x="86" y="77"/>
                    <a:pt x="88" y="77"/>
                  </a:cubicBezTo>
                  <a:cubicBezTo>
                    <a:pt x="96" y="77"/>
                    <a:pt x="96" y="77"/>
                    <a:pt x="96" y="77"/>
                  </a:cubicBezTo>
                  <a:cubicBezTo>
                    <a:pt x="108" y="77"/>
                    <a:pt x="118" y="67"/>
                    <a:pt x="118" y="55"/>
                  </a:cubicBezTo>
                  <a:cubicBezTo>
                    <a:pt x="118" y="44"/>
                    <a:pt x="110" y="35"/>
                    <a:pt x="99" y="34"/>
                  </a:cubicBezTo>
                  <a:close/>
                </a:path>
              </a:pathLst>
            </a:custGeom>
            <a:solidFill>
              <a:srgbClr val="D2D2D2"/>
            </a:solidFill>
            <a:ln>
              <a:noFill/>
            </a:ln>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grpSp>
      <p:grpSp>
        <p:nvGrpSpPr>
          <p:cNvPr id="38" name="Group 37">
            <a:extLst>
              <a:ext uri="{FF2B5EF4-FFF2-40B4-BE49-F238E27FC236}">
                <a16:creationId xmlns:a16="http://schemas.microsoft.com/office/drawing/2014/main" id="{B9486AA6-F101-4D5C-83B3-47F633A6E2F9}"/>
              </a:ext>
            </a:extLst>
          </p:cNvPr>
          <p:cNvGrpSpPr/>
          <p:nvPr/>
        </p:nvGrpSpPr>
        <p:grpSpPr>
          <a:xfrm>
            <a:off x="1058549" y="3748853"/>
            <a:ext cx="741655" cy="718413"/>
            <a:chOff x="749253" y="4653770"/>
            <a:chExt cx="1186803" cy="1094514"/>
          </a:xfrm>
        </p:grpSpPr>
        <p:sp>
          <p:nvSpPr>
            <p:cNvPr id="27" name="Freeform 31">
              <a:extLst>
                <a:ext uri="{FF2B5EF4-FFF2-40B4-BE49-F238E27FC236}">
                  <a16:creationId xmlns:a16="http://schemas.microsoft.com/office/drawing/2014/main" id="{FA23644F-E1CA-428F-8967-90E1C1430A1F}"/>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8" name="Freeform 32">
              <a:extLst>
                <a:ext uri="{FF2B5EF4-FFF2-40B4-BE49-F238E27FC236}">
                  <a16:creationId xmlns:a16="http://schemas.microsoft.com/office/drawing/2014/main" id="{7C17E988-1022-4E76-A4EC-69FFC0BABB54}"/>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9" name="Freeform 33">
              <a:extLst>
                <a:ext uri="{FF2B5EF4-FFF2-40B4-BE49-F238E27FC236}">
                  <a16:creationId xmlns:a16="http://schemas.microsoft.com/office/drawing/2014/main" id="{5FCE3BD9-E8F3-43DA-8337-474F0469DC83}"/>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0" name="Freeform 34">
              <a:extLst>
                <a:ext uri="{FF2B5EF4-FFF2-40B4-BE49-F238E27FC236}">
                  <a16:creationId xmlns:a16="http://schemas.microsoft.com/office/drawing/2014/main" id="{6A55E49A-A52C-4199-ABA5-5795729E4886}"/>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1" name="Freeform 35">
              <a:extLst>
                <a:ext uri="{FF2B5EF4-FFF2-40B4-BE49-F238E27FC236}">
                  <a16:creationId xmlns:a16="http://schemas.microsoft.com/office/drawing/2014/main" id="{893F6078-F1D1-44BF-B1DC-5AC250CB56FB}"/>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2" name="Freeform 36">
              <a:extLst>
                <a:ext uri="{FF2B5EF4-FFF2-40B4-BE49-F238E27FC236}">
                  <a16:creationId xmlns:a16="http://schemas.microsoft.com/office/drawing/2014/main" id="{ACFC82F2-2089-4D7B-8729-51CC80021CFD}"/>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3" name="Rectangle 37">
              <a:extLst>
                <a:ext uri="{FF2B5EF4-FFF2-40B4-BE49-F238E27FC236}">
                  <a16:creationId xmlns:a16="http://schemas.microsoft.com/office/drawing/2014/main" id="{67059BBB-78C6-48B2-8828-B3B923B3E655}"/>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4" name="Oval 38">
              <a:extLst>
                <a:ext uri="{FF2B5EF4-FFF2-40B4-BE49-F238E27FC236}">
                  <a16:creationId xmlns:a16="http://schemas.microsoft.com/office/drawing/2014/main" id="{A95CCB77-C05D-4CDA-91D9-A15015DF6D5D}"/>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5" name="Freeform 39">
              <a:extLst>
                <a:ext uri="{FF2B5EF4-FFF2-40B4-BE49-F238E27FC236}">
                  <a16:creationId xmlns:a16="http://schemas.microsoft.com/office/drawing/2014/main" id="{DD9B8611-9474-4F88-8BFB-2A02F19A594B}"/>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6" name="Freeform 40">
              <a:extLst>
                <a:ext uri="{FF2B5EF4-FFF2-40B4-BE49-F238E27FC236}">
                  <a16:creationId xmlns:a16="http://schemas.microsoft.com/office/drawing/2014/main" id="{60EA9C24-6264-42E0-A4C3-7B8DBF0F76A8}"/>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7" name="Freeform 41">
              <a:extLst>
                <a:ext uri="{FF2B5EF4-FFF2-40B4-BE49-F238E27FC236}">
                  <a16:creationId xmlns:a16="http://schemas.microsoft.com/office/drawing/2014/main" id="{7EB7DAA2-A65F-41F1-A9BB-CAEC1BF6A51D}"/>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grpSp>
        <p:nvGrpSpPr>
          <p:cNvPr id="39" name="Group 38">
            <a:extLst>
              <a:ext uri="{FF2B5EF4-FFF2-40B4-BE49-F238E27FC236}">
                <a16:creationId xmlns:a16="http://schemas.microsoft.com/office/drawing/2014/main" id="{8D5E7A74-2910-420A-84FE-F120E8524DE1}"/>
              </a:ext>
            </a:extLst>
          </p:cNvPr>
          <p:cNvGrpSpPr/>
          <p:nvPr/>
        </p:nvGrpSpPr>
        <p:grpSpPr>
          <a:xfrm>
            <a:off x="975269" y="3701808"/>
            <a:ext cx="741655" cy="718413"/>
            <a:chOff x="749253" y="4653770"/>
            <a:chExt cx="1186803" cy="1094514"/>
          </a:xfrm>
        </p:grpSpPr>
        <p:sp>
          <p:nvSpPr>
            <p:cNvPr id="40" name="Freeform 31">
              <a:extLst>
                <a:ext uri="{FF2B5EF4-FFF2-40B4-BE49-F238E27FC236}">
                  <a16:creationId xmlns:a16="http://schemas.microsoft.com/office/drawing/2014/main" id="{61B2B110-9DAC-4BBE-B362-820CBFA46B42}"/>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1" name="Freeform 32">
              <a:extLst>
                <a:ext uri="{FF2B5EF4-FFF2-40B4-BE49-F238E27FC236}">
                  <a16:creationId xmlns:a16="http://schemas.microsoft.com/office/drawing/2014/main" id="{B0517B89-531C-452F-9DC2-6B80CDD4033D}"/>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2" name="Freeform 33">
              <a:extLst>
                <a:ext uri="{FF2B5EF4-FFF2-40B4-BE49-F238E27FC236}">
                  <a16:creationId xmlns:a16="http://schemas.microsoft.com/office/drawing/2014/main" id="{E74E25F1-1E5F-43A5-A631-F57F103A7CF0}"/>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3" name="Freeform 34">
              <a:extLst>
                <a:ext uri="{FF2B5EF4-FFF2-40B4-BE49-F238E27FC236}">
                  <a16:creationId xmlns:a16="http://schemas.microsoft.com/office/drawing/2014/main" id="{9F787251-95E7-47EA-9372-E88BEF27AC47}"/>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4" name="Freeform 35">
              <a:extLst>
                <a:ext uri="{FF2B5EF4-FFF2-40B4-BE49-F238E27FC236}">
                  <a16:creationId xmlns:a16="http://schemas.microsoft.com/office/drawing/2014/main" id="{2EBDA828-3DF8-4916-97E3-A43BCBBBC763}"/>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5" name="Freeform 36">
              <a:extLst>
                <a:ext uri="{FF2B5EF4-FFF2-40B4-BE49-F238E27FC236}">
                  <a16:creationId xmlns:a16="http://schemas.microsoft.com/office/drawing/2014/main" id="{AA6DAFED-40A7-4FD1-B5B6-1B35D6867F4A}"/>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6" name="Rectangle 37">
              <a:extLst>
                <a:ext uri="{FF2B5EF4-FFF2-40B4-BE49-F238E27FC236}">
                  <a16:creationId xmlns:a16="http://schemas.microsoft.com/office/drawing/2014/main" id="{F859288A-B1ED-4C57-A14C-F2FBB7C5A5E6}"/>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7" name="Oval 38">
              <a:extLst>
                <a:ext uri="{FF2B5EF4-FFF2-40B4-BE49-F238E27FC236}">
                  <a16:creationId xmlns:a16="http://schemas.microsoft.com/office/drawing/2014/main" id="{1AFD20AB-E183-4765-8589-C841E7A7D818}"/>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8" name="Freeform 39">
              <a:extLst>
                <a:ext uri="{FF2B5EF4-FFF2-40B4-BE49-F238E27FC236}">
                  <a16:creationId xmlns:a16="http://schemas.microsoft.com/office/drawing/2014/main" id="{2D8E3EF8-E5A4-4443-A38E-6E9E851164AB}"/>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9" name="Freeform 40">
              <a:extLst>
                <a:ext uri="{FF2B5EF4-FFF2-40B4-BE49-F238E27FC236}">
                  <a16:creationId xmlns:a16="http://schemas.microsoft.com/office/drawing/2014/main" id="{E9BC69CE-ED64-4311-9635-8ADDDE0DF892}"/>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0" name="Freeform 41">
              <a:extLst>
                <a:ext uri="{FF2B5EF4-FFF2-40B4-BE49-F238E27FC236}">
                  <a16:creationId xmlns:a16="http://schemas.microsoft.com/office/drawing/2014/main" id="{E191B784-E51F-44A0-8269-15D77AB8F197}"/>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grpSp>
        <p:nvGrpSpPr>
          <p:cNvPr id="51" name="Group 50">
            <a:extLst>
              <a:ext uri="{FF2B5EF4-FFF2-40B4-BE49-F238E27FC236}">
                <a16:creationId xmlns:a16="http://schemas.microsoft.com/office/drawing/2014/main" id="{518D7766-4E21-446A-9CF9-8333FB386126}"/>
              </a:ext>
            </a:extLst>
          </p:cNvPr>
          <p:cNvGrpSpPr/>
          <p:nvPr/>
        </p:nvGrpSpPr>
        <p:grpSpPr>
          <a:xfrm>
            <a:off x="878641" y="3658236"/>
            <a:ext cx="741655" cy="718413"/>
            <a:chOff x="749253" y="4653770"/>
            <a:chExt cx="1186803" cy="1094514"/>
          </a:xfrm>
        </p:grpSpPr>
        <p:sp>
          <p:nvSpPr>
            <p:cNvPr id="52" name="Freeform 31">
              <a:extLst>
                <a:ext uri="{FF2B5EF4-FFF2-40B4-BE49-F238E27FC236}">
                  <a16:creationId xmlns:a16="http://schemas.microsoft.com/office/drawing/2014/main" id="{10C4652B-1A1B-4FC9-A37B-A47EA0DC3527}"/>
                </a:ext>
              </a:extLst>
            </p:cNvPr>
            <p:cNvSpPr>
              <a:spLocks/>
            </p:cNvSpPr>
            <p:nvPr/>
          </p:nvSpPr>
          <p:spPr bwMode="auto">
            <a:xfrm>
              <a:off x="953260" y="5521609"/>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3" name="Freeform 32">
              <a:extLst>
                <a:ext uri="{FF2B5EF4-FFF2-40B4-BE49-F238E27FC236}">
                  <a16:creationId xmlns:a16="http://schemas.microsoft.com/office/drawing/2014/main" id="{5C96DC79-1BEB-4233-9EAE-89257B76BB20}"/>
                </a:ext>
              </a:extLst>
            </p:cNvPr>
            <p:cNvSpPr>
              <a:spLocks noEditPoints="1"/>
            </p:cNvSpPr>
            <p:nvPr/>
          </p:nvSpPr>
          <p:spPr bwMode="auto">
            <a:xfrm>
              <a:off x="749253" y="4653770"/>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4" name="Freeform 33">
              <a:extLst>
                <a:ext uri="{FF2B5EF4-FFF2-40B4-BE49-F238E27FC236}">
                  <a16:creationId xmlns:a16="http://schemas.microsoft.com/office/drawing/2014/main" id="{04CC649C-52D4-4F59-83DE-970D12D703A4}"/>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style>
            <a:lnRef idx="0">
              <a:scrgbClr r="0" g="0" b="0"/>
            </a:lnRef>
            <a:fillRef idx="0">
              <a:scrgbClr r="0" g="0" b="0"/>
            </a:fillRef>
            <a:effectRef idx="0">
              <a:scrgbClr r="0" g="0" b="0"/>
            </a:effectRef>
            <a:fontRef idx="minor">
              <a:schemeClr val="lt1"/>
            </a:fontRef>
          </p:style>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5" name="Freeform 34">
              <a:extLst>
                <a:ext uri="{FF2B5EF4-FFF2-40B4-BE49-F238E27FC236}">
                  <a16:creationId xmlns:a16="http://schemas.microsoft.com/office/drawing/2014/main" id="{4A5ABD87-8056-40B3-A32F-9DCB7E95828A}"/>
                </a:ext>
              </a:extLst>
            </p:cNvPr>
            <p:cNvSpPr>
              <a:spLocks/>
            </p:cNvSpPr>
            <p:nvPr/>
          </p:nvSpPr>
          <p:spPr bwMode="auto">
            <a:xfrm>
              <a:off x="838304" y="4744440"/>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6" name="Freeform 35">
              <a:extLst>
                <a:ext uri="{FF2B5EF4-FFF2-40B4-BE49-F238E27FC236}">
                  <a16:creationId xmlns:a16="http://schemas.microsoft.com/office/drawing/2014/main" id="{CCA9CA4A-19F9-4087-9AD4-5873BA71D782}"/>
                </a:ext>
              </a:extLst>
            </p:cNvPr>
            <p:cNvSpPr>
              <a:spLocks/>
            </p:cNvSpPr>
            <p:nvPr/>
          </p:nvSpPr>
          <p:spPr bwMode="auto">
            <a:xfrm>
              <a:off x="749253" y="4653770"/>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7" name="Freeform 36">
              <a:extLst>
                <a:ext uri="{FF2B5EF4-FFF2-40B4-BE49-F238E27FC236}">
                  <a16:creationId xmlns:a16="http://schemas.microsoft.com/office/drawing/2014/main" id="{B768F7BB-4CFE-442F-8A8A-2F291A128799}"/>
                </a:ext>
              </a:extLst>
            </p:cNvPr>
            <p:cNvSpPr>
              <a:spLocks/>
            </p:cNvSpPr>
            <p:nvPr/>
          </p:nvSpPr>
          <p:spPr bwMode="auto">
            <a:xfrm>
              <a:off x="838304" y="4744440"/>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8" name="Rectangle 37">
              <a:extLst>
                <a:ext uri="{FF2B5EF4-FFF2-40B4-BE49-F238E27FC236}">
                  <a16:creationId xmlns:a16="http://schemas.microsoft.com/office/drawing/2014/main" id="{96BCE86F-808B-4BCD-A741-7C95FEDFE8C9}"/>
                </a:ext>
              </a:extLst>
            </p:cNvPr>
            <p:cNvSpPr>
              <a:spLocks noChangeArrowheads="1"/>
            </p:cNvSpPr>
            <p:nvPr/>
          </p:nvSpPr>
          <p:spPr bwMode="auto">
            <a:xfrm>
              <a:off x="953260" y="5677043"/>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9" name="Oval 38">
              <a:extLst>
                <a:ext uri="{FF2B5EF4-FFF2-40B4-BE49-F238E27FC236}">
                  <a16:creationId xmlns:a16="http://schemas.microsoft.com/office/drawing/2014/main" id="{815E9687-E8CF-4F48-8BC2-FCB0F7407286}"/>
                </a:ext>
              </a:extLst>
            </p:cNvPr>
            <p:cNvSpPr>
              <a:spLocks noChangeArrowheads="1"/>
            </p:cNvSpPr>
            <p:nvPr/>
          </p:nvSpPr>
          <p:spPr bwMode="auto">
            <a:xfrm>
              <a:off x="1320797" y="4686152"/>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0" name="Freeform 39">
              <a:extLst>
                <a:ext uri="{FF2B5EF4-FFF2-40B4-BE49-F238E27FC236}">
                  <a16:creationId xmlns:a16="http://schemas.microsoft.com/office/drawing/2014/main" id="{9A1E1111-386E-464F-8D7B-523756C8793A}"/>
                </a:ext>
              </a:extLst>
            </p:cNvPr>
            <p:cNvSpPr>
              <a:spLocks/>
            </p:cNvSpPr>
            <p:nvPr/>
          </p:nvSpPr>
          <p:spPr bwMode="auto">
            <a:xfrm>
              <a:off x="1126504" y="4823776"/>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1" name="Freeform 40">
              <a:extLst>
                <a:ext uri="{FF2B5EF4-FFF2-40B4-BE49-F238E27FC236}">
                  <a16:creationId xmlns:a16="http://schemas.microsoft.com/office/drawing/2014/main" id="{7D34929F-9EC1-4228-A30B-49152436CDCA}"/>
                </a:ext>
              </a:extLst>
            </p:cNvPr>
            <p:cNvSpPr>
              <a:spLocks/>
            </p:cNvSpPr>
            <p:nvPr/>
          </p:nvSpPr>
          <p:spPr bwMode="auto">
            <a:xfrm>
              <a:off x="1097360" y="4993782"/>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2" name="Freeform 41">
              <a:extLst>
                <a:ext uri="{FF2B5EF4-FFF2-40B4-BE49-F238E27FC236}">
                  <a16:creationId xmlns:a16="http://schemas.microsoft.com/office/drawing/2014/main" id="{63AD4F2F-AE68-4430-8555-53AA9CE9FFE0}"/>
                </a:ext>
              </a:extLst>
            </p:cNvPr>
            <p:cNvSpPr>
              <a:spLocks/>
            </p:cNvSpPr>
            <p:nvPr/>
          </p:nvSpPr>
          <p:spPr bwMode="auto">
            <a:xfrm>
              <a:off x="1364513" y="4995401"/>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grpSp>
        <p:nvGrpSpPr>
          <p:cNvPr id="63" name="Group 62">
            <a:extLst>
              <a:ext uri="{FF2B5EF4-FFF2-40B4-BE49-F238E27FC236}">
                <a16:creationId xmlns:a16="http://schemas.microsoft.com/office/drawing/2014/main" id="{79A85C01-3B69-46E0-8359-7E8033A22D53}"/>
              </a:ext>
            </a:extLst>
          </p:cNvPr>
          <p:cNvGrpSpPr/>
          <p:nvPr/>
        </p:nvGrpSpPr>
        <p:grpSpPr>
          <a:xfrm>
            <a:off x="6776272" y="357176"/>
            <a:ext cx="638703" cy="473891"/>
            <a:chOff x="10332992" y="479425"/>
            <a:chExt cx="868680" cy="644525"/>
          </a:xfrm>
        </p:grpSpPr>
        <p:sp>
          <p:nvSpPr>
            <p:cNvPr id="64" name="TextBox 63">
              <a:extLst>
                <a:ext uri="{FF2B5EF4-FFF2-40B4-BE49-F238E27FC236}">
                  <a16:creationId xmlns:a16="http://schemas.microsoft.com/office/drawing/2014/main" id="{4B17714D-3084-40BA-816E-3DD865642EA2}"/>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5" name="Freeform 9">
              <a:extLst>
                <a:ext uri="{FF2B5EF4-FFF2-40B4-BE49-F238E27FC236}">
                  <a16:creationId xmlns:a16="http://schemas.microsoft.com/office/drawing/2014/main" id="{2E53C93F-5153-4DAD-8E05-EDA731C61202}"/>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66" name="Group 65">
            <a:extLst>
              <a:ext uri="{FF2B5EF4-FFF2-40B4-BE49-F238E27FC236}">
                <a16:creationId xmlns:a16="http://schemas.microsoft.com/office/drawing/2014/main" id="{99C18B5B-11B7-468C-8EF0-A555880C120F}"/>
              </a:ext>
            </a:extLst>
          </p:cNvPr>
          <p:cNvGrpSpPr/>
          <p:nvPr/>
        </p:nvGrpSpPr>
        <p:grpSpPr>
          <a:xfrm>
            <a:off x="7415057" y="357175"/>
            <a:ext cx="705837" cy="476226"/>
            <a:chOff x="11201784" y="479425"/>
            <a:chExt cx="959988" cy="647700"/>
          </a:xfrm>
        </p:grpSpPr>
        <p:sp>
          <p:nvSpPr>
            <p:cNvPr id="67" name="TextBox 66">
              <a:extLst>
                <a:ext uri="{FF2B5EF4-FFF2-40B4-BE49-F238E27FC236}">
                  <a16:creationId xmlns:a16="http://schemas.microsoft.com/office/drawing/2014/main" id="{0DA41611-45F7-4161-97CF-0E34CD3B711D}"/>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8" name="Freeform 13">
              <a:extLst>
                <a:ext uri="{FF2B5EF4-FFF2-40B4-BE49-F238E27FC236}">
                  <a16:creationId xmlns:a16="http://schemas.microsoft.com/office/drawing/2014/main" id="{69B84A81-1E7A-49D3-86EB-364AC3DE4A7D}"/>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69" name="TextBox 68">
            <a:extLst>
              <a:ext uri="{FF2B5EF4-FFF2-40B4-BE49-F238E27FC236}">
                <a16:creationId xmlns:a16="http://schemas.microsoft.com/office/drawing/2014/main" id="{C6B47A09-8E40-49EF-BA46-F4F29526F2FA}"/>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0" name="Freeform 5">
            <a:extLst>
              <a:ext uri="{FF2B5EF4-FFF2-40B4-BE49-F238E27FC236}">
                <a16:creationId xmlns:a16="http://schemas.microsoft.com/office/drawing/2014/main" id="{8C125B94-4345-4616-9628-8B6813836EAB}"/>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nvGrpSpPr>
          <p:cNvPr id="71" name="Group 70">
            <a:extLst>
              <a:ext uri="{FF2B5EF4-FFF2-40B4-BE49-F238E27FC236}">
                <a16:creationId xmlns:a16="http://schemas.microsoft.com/office/drawing/2014/main" id="{E1CBD8FE-D251-46E3-8351-B16A973550D7}"/>
              </a:ext>
            </a:extLst>
          </p:cNvPr>
          <p:cNvGrpSpPr/>
          <p:nvPr/>
        </p:nvGrpSpPr>
        <p:grpSpPr>
          <a:xfrm>
            <a:off x="6189898" y="365"/>
            <a:ext cx="638704" cy="826392"/>
            <a:chOff x="8418690" y="119118"/>
            <a:chExt cx="868682" cy="1123950"/>
          </a:xfrm>
        </p:grpSpPr>
        <p:sp>
          <p:nvSpPr>
            <p:cNvPr id="72" name="Rectangle 71">
              <a:extLst>
                <a:ext uri="{FF2B5EF4-FFF2-40B4-BE49-F238E27FC236}">
                  <a16:creationId xmlns:a16="http://schemas.microsoft.com/office/drawing/2014/main" id="{41CABFD6-E5ED-43FC-8942-035CB6998574}"/>
                </a:ext>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73" name="Group 72">
              <a:extLst>
                <a:ext uri="{FF2B5EF4-FFF2-40B4-BE49-F238E27FC236}">
                  <a16:creationId xmlns:a16="http://schemas.microsoft.com/office/drawing/2014/main" id="{95377B0D-AF50-47F0-AE5C-2ECD141D32F5}"/>
                </a:ext>
              </a:extLst>
            </p:cNvPr>
            <p:cNvGrpSpPr/>
            <p:nvPr/>
          </p:nvGrpSpPr>
          <p:grpSpPr>
            <a:xfrm>
              <a:off x="8418690" y="598543"/>
              <a:ext cx="868680" cy="644525"/>
              <a:chOff x="9418637" y="479425"/>
              <a:chExt cx="868680" cy="644525"/>
            </a:xfrm>
          </p:grpSpPr>
          <p:sp>
            <p:nvSpPr>
              <p:cNvPr id="74" name="TextBox 73">
                <a:extLst>
                  <a:ext uri="{FF2B5EF4-FFF2-40B4-BE49-F238E27FC236}">
                    <a16:creationId xmlns:a16="http://schemas.microsoft.com/office/drawing/2014/main" id="{E994FFF6-BAEA-49E3-B62D-385C8652F815}"/>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defTabSz="685845">
                  <a:lnSpc>
                    <a:spcPct val="90000"/>
                  </a:lnSpc>
                  <a:spcAft>
                    <a:spcPts val="441"/>
                  </a:spcAft>
                </a:pPr>
                <a:r>
                  <a:rPr lang="zh-TW" altLang="en-US" sz="882" dirty="0">
                    <a:gradFill>
                      <a:gsLst>
                        <a:gs pos="4717">
                          <a:srgbClr val="505050"/>
                        </a:gs>
                        <a:gs pos="32075">
                          <a:srgbClr val="505050"/>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dirty="0">
                  <a:gradFill>
                    <a:gsLst>
                      <a:gs pos="4717">
                        <a:srgbClr val="505050"/>
                      </a:gs>
                      <a:gs pos="32075">
                        <a:srgbClr val="505050"/>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5" name="Freeform 5">
                <a:extLst>
                  <a:ext uri="{FF2B5EF4-FFF2-40B4-BE49-F238E27FC236}">
                    <a16:creationId xmlns:a16="http://schemas.microsoft.com/office/drawing/2014/main" id="{8C7F0A95-01E0-400B-8511-510623D8070D}"/>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defTabSz="685845"/>
                <a:endParaRPr lang="en-US" sz="1324">
                  <a:gradFill>
                    <a:gsLst>
                      <a:gs pos="4717">
                        <a:srgbClr val="505050"/>
                      </a:gs>
                      <a:gs pos="32075">
                        <a:srgbClr val="505050"/>
                      </a:gs>
                    </a:gsLst>
                    <a:lin ang="5400000" scaled="1"/>
                  </a:gradFill>
                  <a:latin typeface="Arial Narrow" panose="020B0606020202030204" pitchFamily="34" charset="0"/>
                  <a:ea typeface="微軟正黑體" panose="020B0604030504040204" pitchFamily="34" charset="-120"/>
                </a:endParaRPr>
              </a:p>
            </p:txBody>
          </p:sp>
        </p:grpSp>
      </p:grpSp>
    </p:spTree>
    <p:extLst>
      <p:ext uri="{BB962C8B-B14F-4D97-AF65-F5344CB8AC3E}">
        <p14:creationId xmlns:p14="http://schemas.microsoft.com/office/powerpoint/2010/main" val="58421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5C46-9BE4-454C-B006-622D6C9C4EEE}"/>
              </a:ext>
            </a:extLst>
          </p:cNvPr>
          <p:cNvSpPr>
            <a:spLocks noGrp="1"/>
          </p:cNvSpPr>
          <p:nvPr>
            <p:ph type="title"/>
          </p:nvPr>
        </p:nvSpPr>
        <p:spPr>
          <a:xfrm>
            <a:off x="160441" y="483518"/>
            <a:ext cx="8229600" cy="644228"/>
          </a:xfrm>
        </p:spPr>
        <p:txBody>
          <a:bodyPr>
            <a:normAutofit/>
          </a:bodyPr>
          <a:lstStyle/>
          <a:p>
            <a:r>
              <a:rPr lang="zh-TW" altLang="en-US" sz="2941" dirty="0"/>
              <a:t>適合各類型系統的虛擬主機規格選項</a:t>
            </a:r>
            <a:endParaRPr lang="en-US" sz="2941" dirty="0"/>
          </a:p>
        </p:txBody>
      </p:sp>
      <p:sp>
        <p:nvSpPr>
          <p:cNvPr id="3" name="Rectangle 2">
            <a:extLst>
              <a:ext uri="{FF2B5EF4-FFF2-40B4-BE49-F238E27FC236}">
                <a16:creationId xmlns:a16="http://schemas.microsoft.com/office/drawing/2014/main" id="{F2D19CD2-7CD2-4F53-8F40-B714FBCC6495}"/>
              </a:ext>
            </a:extLst>
          </p:cNvPr>
          <p:cNvSpPr/>
          <p:nvPr/>
        </p:nvSpPr>
        <p:spPr bwMode="auto">
          <a:xfrm>
            <a:off x="2949399" y="3503758"/>
            <a:ext cx="1075353" cy="243135"/>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儲存最佳化</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 name="Freeform: Shape 3">
            <a:extLst>
              <a:ext uri="{FF2B5EF4-FFF2-40B4-BE49-F238E27FC236}">
                <a16:creationId xmlns:a16="http://schemas.microsoft.com/office/drawing/2014/main" id="{E686A952-566F-4014-A5C2-5D8E5843D498}"/>
              </a:ext>
            </a:extLst>
          </p:cNvPr>
          <p:cNvSpPr/>
          <p:nvPr/>
        </p:nvSpPr>
        <p:spPr bwMode="auto">
          <a:xfrm>
            <a:off x="3074572" y="3413847"/>
            <a:ext cx="85700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5" name="Group 4">
            <a:extLst>
              <a:ext uri="{FF2B5EF4-FFF2-40B4-BE49-F238E27FC236}">
                <a16:creationId xmlns:a16="http://schemas.microsoft.com/office/drawing/2014/main" id="{38B728E9-8405-4B02-8E4E-93C5BD43C967}"/>
              </a:ext>
            </a:extLst>
          </p:cNvPr>
          <p:cNvGrpSpPr/>
          <p:nvPr/>
        </p:nvGrpSpPr>
        <p:grpSpPr>
          <a:xfrm>
            <a:off x="3176989" y="2921868"/>
            <a:ext cx="716667" cy="478170"/>
            <a:chOff x="4177314" y="3767214"/>
            <a:chExt cx="974717" cy="650344"/>
          </a:xfrm>
        </p:grpSpPr>
        <p:sp>
          <p:nvSpPr>
            <p:cNvPr id="6" name="monitor">
              <a:extLst>
                <a:ext uri="{FF2B5EF4-FFF2-40B4-BE49-F238E27FC236}">
                  <a16:creationId xmlns:a16="http://schemas.microsoft.com/office/drawing/2014/main" id="{CCA429FE-617F-43CF-A295-408C571F99D8}"/>
                </a:ext>
              </a:extLst>
            </p:cNvPr>
            <p:cNvSpPr>
              <a:spLocks noChangeAspect="1" noEditPoints="1"/>
            </p:cNvSpPr>
            <p:nvPr/>
          </p:nvSpPr>
          <p:spPr bwMode="auto">
            <a:xfrm>
              <a:off x="4177314"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 name="TextBox 6">
              <a:extLst>
                <a:ext uri="{FF2B5EF4-FFF2-40B4-BE49-F238E27FC236}">
                  <a16:creationId xmlns:a16="http://schemas.microsoft.com/office/drawing/2014/main" id="{6FE9741C-5228-4D61-B32D-8B4AB7861CBF}"/>
                </a:ext>
              </a:extLst>
            </p:cNvPr>
            <p:cNvSpPr txBox="1"/>
            <p:nvPr/>
          </p:nvSpPr>
          <p:spPr>
            <a:xfrm>
              <a:off x="4526383" y="3898656"/>
              <a:ext cx="150433" cy="325896"/>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sz="1730" dirty="0">
                  <a:latin typeface="Arial Narrow" panose="020B0606020202030204" pitchFamily="34" charset="0"/>
                  <a:ea typeface="微軟正黑體" panose="020B0604030504040204" pitchFamily="34" charset="-120"/>
                  <a:cs typeface="Segoe UI Semibold" panose="020B0702040204020203" pitchFamily="34" charset="0"/>
                </a:rPr>
                <a:t>L</a:t>
              </a:r>
            </a:p>
          </p:txBody>
        </p:sp>
        <p:sp>
          <p:nvSpPr>
            <p:cNvPr id="8" name="Freeform: Shape 7">
              <a:extLst>
                <a:ext uri="{FF2B5EF4-FFF2-40B4-BE49-F238E27FC236}">
                  <a16:creationId xmlns:a16="http://schemas.microsoft.com/office/drawing/2014/main" id="{0FE663E5-AD85-42FC-B18D-F4EE9D37CC04}"/>
                </a:ext>
              </a:extLst>
            </p:cNvPr>
            <p:cNvSpPr/>
            <p:nvPr/>
          </p:nvSpPr>
          <p:spPr bwMode="auto">
            <a:xfrm>
              <a:off x="466764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sp>
        <p:nvSpPr>
          <p:cNvPr id="9" name="Rectangle 8">
            <a:extLst>
              <a:ext uri="{FF2B5EF4-FFF2-40B4-BE49-F238E27FC236}">
                <a16:creationId xmlns:a16="http://schemas.microsoft.com/office/drawing/2014/main" id="{B41588EA-9CC9-4DC2-8344-AFE2B22FCF1E}"/>
              </a:ext>
            </a:extLst>
          </p:cNvPr>
          <p:cNvSpPr/>
          <p:nvPr/>
        </p:nvSpPr>
        <p:spPr bwMode="auto">
          <a:xfrm>
            <a:off x="7269879" y="3428600"/>
            <a:ext cx="1622601" cy="435198"/>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高效能運算</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nvGrpSpPr>
          <p:cNvPr id="10" name="Group 9">
            <a:extLst>
              <a:ext uri="{FF2B5EF4-FFF2-40B4-BE49-F238E27FC236}">
                <a16:creationId xmlns:a16="http://schemas.microsoft.com/office/drawing/2014/main" id="{7EF29E53-86F7-4DE2-A717-A9CCDC4E91AC}"/>
              </a:ext>
            </a:extLst>
          </p:cNvPr>
          <p:cNvGrpSpPr/>
          <p:nvPr/>
        </p:nvGrpSpPr>
        <p:grpSpPr>
          <a:xfrm>
            <a:off x="7629919" y="2921868"/>
            <a:ext cx="857002" cy="491979"/>
            <a:chOff x="10233608" y="3767214"/>
            <a:chExt cx="1165582" cy="669126"/>
          </a:xfrm>
        </p:grpSpPr>
        <p:sp>
          <p:nvSpPr>
            <p:cNvPr id="11" name="Freeform: Shape 10">
              <a:extLst>
                <a:ext uri="{FF2B5EF4-FFF2-40B4-BE49-F238E27FC236}">
                  <a16:creationId xmlns:a16="http://schemas.microsoft.com/office/drawing/2014/main" id="{F1E9896F-5EF8-4B75-88DC-5066EA669806}"/>
                </a:ext>
              </a:extLst>
            </p:cNvPr>
            <p:cNvSpPr/>
            <p:nvPr/>
          </p:nvSpPr>
          <p:spPr bwMode="auto">
            <a:xfrm>
              <a:off x="10233608" y="4436340"/>
              <a:ext cx="116558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dirty="0">
                <a:latin typeface="Arial Narrow" panose="020B0606020202030204" pitchFamily="34" charset="0"/>
                <a:ea typeface="微軟正黑體" panose="020B0604030504040204" pitchFamily="34" charset="-120"/>
              </a:endParaRPr>
            </a:p>
          </p:txBody>
        </p:sp>
        <p:grpSp>
          <p:nvGrpSpPr>
            <p:cNvPr id="12" name="Group 11">
              <a:extLst>
                <a:ext uri="{FF2B5EF4-FFF2-40B4-BE49-F238E27FC236}">
                  <a16:creationId xmlns:a16="http://schemas.microsoft.com/office/drawing/2014/main" id="{640567A7-85D9-4A59-AAEA-B2D79C458A0A}"/>
                </a:ext>
              </a:extLst>
            </p:cNvPr>
            <p:cNvGrpSpPr/>
            <p:nvPr/>
          </p:nvGrpSpPr>
          <p:grpSpPr>
            <a:xfrm>
              <a:off x="10383379" y="3767214"/>
              <a:ext cx="974716" cy="650344"/>
              <a:chOff x="10383379" y="3767214"/>
              <a:chExt cx="974716" cy="650344"/>
            </a:xfrm>
          </p:grpSpPr>
          <p:sp>
            <p:nvSpPr>
              <p:cNvPr id="13" name="monitor">
                <a:extLst>
                  <a:ext uri="{FF2B5EF4-FFF2-40B4-BE49-F238E27FC236}">
                    <a16:creationId xmlns:a16="http://schemas.microsoft.com/office/drawing/2014/main" id="{14A9976F-BCDD-45DE-A648-EBB5B5D5CFAE}"/>
                  </a:ext>
                </a:extLst>
              </p:cNvPr>
              <p:cNvSpPr>
                <a:spLocks noChangeAspect="1" noEditPoints="1"/>
              </p:cNvSpPr>
              <p:nvPr/>
            </p:nvSpPr>
            <p:spPr bwMode="auto">
              <a:xfrm>
                <a:off x="10383379"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pPr algn="ctr"/>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4" name="TextBox 13">
                <a:extLst>
                  <a:ext uri="{FF2B5EF4-FFF2-40B4-BE49-F238E27FC236}">
                    <a16:creationId xmlns:a16="http://schemas.microsoft.com/office/drawing/2014/main" id="{D3FC456B-B8E0-4481-9AB6-82D3B59503C5}"/>
                  </a:ext>
                </a:extLst>
              </p:cNvPr>
              <p:cNvSpPr txBox="1"/>
              <p:nvPr/>
            </p:nvSpPr>
            <p:spPr>
              <a:xfrm>
                <a:off x="10718275" y="3898657"/>
                <a:ext cx="178776" cy="325896"/>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H</a:t>
                </a:r>
              </a:p>
            </p:txBody>
          </p:sp>
          <p:sp>
            <p:nvSpPr>
              <p:cNvPr id="15" name="Freeform: Shape 14">
                <a:extLst>
                  <a:ext uri="{FF2B5EF4-FFF2-40B4-BE49-F238E27FC236}">
                    <a16:creationId xmlns:a16="http://schemas.microsoft.com/office/drawing/2014/main" id="{8BCC5833-7373-41EF-9DAF-9458555A4035}"/>
                  </a:ext>
                </a:extLst>
              </p:cNvPr>
              <p:cNvSpPr/>
              <p:nvPr/>
            </p:nvSpPr>
            <p:spPr bwMode="auto">
              <a:xfrm>
                <a:off x="10873704"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sp>
        <p:nvSpPr>
          <p:cNvPr id="16" name="Rectangle 15">
            <a:extLst>
              <a:ext uri="{FF2B5EF4-FFF2-40B4-BE49-F238E27FC236}">
                <a16:creationId xmlns:a16="http://schemas.microsoft.com/office/drawing/2014/main" id="{14E3938F-7D2A-44D1-8401-6750BF42D94B}"/>
              </a:ext>
            </a:extLst>
          </p:cNvPr>
          <p:cNvSpPr/>
          <p:nvPr/>
        </p:nvSpPr>
        <p:spPr bwMode="auto">
          <a:xfrm>
            <a:off x="642819" y="3527389"/>
            <a:ext cx="1948298" cy="243135"/>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記憶體最佳化</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7" name="Freeform: Shape 16">
            <a:extLst>
              <a:ext uri="{FF2B5EF4-FFF2-40B4-BE49-F238E27FC236}">
                <a16:creationId xmlns:a16="http://schemas.microsoft.com/office/drawing/2014/main" id="{91421B83-45E7-4D2C-ACC9-8A2380B563A7}"/>
              </a:ext>
            </a:extLst>
          </p:cNvPr>
          <p:cNvSpPr/>
          <p:nvPr/>
        </p:nvSpPr>
        <p:spPr bwMode="auto">
          <a:xfrm>
            <a:off x="346478" y="3413847"/>
            <a:ext cx="25710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18" name="Group 17">
            <a:extLst>
              <a:ext uri="{FF2B5EF4-FFF2-40B4-BE49-F238E27FC236}">
                <a16:creationId xmlns:a16="http://schemas.microsoft.com/office/drawing/2014/main" id="{C526AABC-D932-450F-B4AF-0463C6A2530E}"/>
              </a:ext>
            </a:extLst>
          </p:cNvPr>
          <p:cNvGrpSpPr/>
          <p:nvPr/>
        </p:nvGrpSpPr>
        <p:grpSpPr>
          <a:xfrm>
            <a:off x="412080" y="2921868"/>
            <a:ext cx="716666" cy="478170"/>
            <a:chOff x="416845" y="3767214"/>
            <a:chExt cx="974716" cy="650344"/>
          </a:xfrm>
        </p:grpSpPr>
        <p:sp>
          <p:nvSpPr>
            <p:cNvPr id="19" name="monitor">
              <a:extLst>
                <a:ext uri="{FF2B5EF4-FFF2-40B4-BE49-F238E27FC236}">
                  <a16:creationId xmlns:a16="http://schemas.microsoft.com/office/drawing/2014/main" id="{BCAA7E02-8EF0-4FC9-97EF-60D2B0B2A22D}"/>
                </a:ext>
              </a:extLst>
            </p:cNvPr>
            <p:cNvSpPr>
              <a:spLocks noChangeAspect="1" noEditPoints="1"/>
            </p:cNvSpPr>
            <p:nvPr/>
          </p:nvSpPr>
          <p:spPr bwMode="auto">
            <a:xfrm>
              <a:off x="416845" y="3767214"/>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0" name="TextBox 19">
              <a:extLst>
                <a:ext uri="{FF2B5EF4-FFF2-40B4-BE49-F238E27FC236}">
                  <a16:creationId xmlns:a16="http://schemas.microsoft.com/office/drawing/2014/main" id="{A99F893B-B4D0-41E2-BC84-247EDB55CBB0}"/>
                </a:ext>
              </a:extLst>
            </p:cNvPr>
            <p:cNvSpPr txBox="1"/>
            <p:nvPr/>
          </p:nvSpPr>
          <p:spPr>
            <a:xfrm>
              <a:off x="745201" y="3898656"/>
              <a:ext cx="191857" cy="325896"/>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G</a:t>
              </a:r>
            </a:p>
          </p:txBody>
        </p:sp>
        <p:sp>
          <p:nvSpPr>
            <p:cNvPr id="21" name="Freeform: Shape 20">
              <a:extLst>
                <a:ext uri="{FF2B5EF4-FFF2-40B4-BE49-F238E27FC236}">
                  <a16:creationId xmlns:a16="http://schemas.microsoft.com/office/drawing/2014/main" id="{1ED6527B-3F51-4DA6-A321-9275E015D33D}"/>
                </a:ext>
              </a:extLst>
            </p:cNvPr>
            <p:cNvSpPr/>
            <p:nvPr/>
          </p:nvSpPr>
          <p:spPr bwMode="auto">
            <a:xfrm>
              <a:off x="907170" y="4150210"/>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22" name="Group 21">
            <a:extLst>
              <a:ext uri="{FF2B5EF4-FFF2-40B4-BE49-F238E27FC236}">
                <a16:creationId xmlns:a16="http://schemas.microsoft.com/office/drawing/2014/main" id="{6BDDA061-1D3D-4A2A-BA69-7A5CC5D808BC}"/>
              </a:ext>
            </a:extLst>
          </p:cNvPr>
          <p:cNvGrpSpPr/>
          <p:nvPr/>
        </p:nvGrpSpPr>
        <p:grpSpPr>
          <a:xfrm>
            <a:off x="1276076" y="2921868"/>
            <a:ext cx="716683" cy="478175"/>
            <a:chOff x="1591940" y="3767214"/>
            <a:chExt cx="974739" cy="650351"/>
          </a:xfrm>
        </p:grpSpPr>
        <p:sp>
          <p:nvSpPr>
            <p:cNvPr id="23" name="monitor">
              <a:extLst>
                <a:ext uri="{FF2B5EF4-FFF2-40B4-BE49-F238E27FC236}">
                  <a16:creationId xmlns:a16="http://schemas.microsoft.com/office/drawing/2014/main" id="{D2612152-8589-4FBE-A1A1-078F27A16F72}"/>
                </a:ext>
              </a:extLst>
            </p:cNvPr>
            <p:cNvSpPr>
              <a:spLocks noChangeAspect="1" noEditPoints="1"/>
            </p:cNvSpPr>
            <p:nvPr/>
          </p:nvSpPr>
          <p:spPr bwMode="auto">
            <a:xfrm>
              <a:off x="1591940"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24" name="TextBox 23">
              <a:extLst>
                <a:ext uri="{FF2B5EF4-FFF2-40B4-BE49-F238E27FC236}">
                  <a16:creationId xmlns:a16="http://schemas.microsoft.com/office/drawing/2014/main" id="{4741E209-DC50-482B-B856-C4316B68A4A5}"/>
                </a:ext>
              </a:extLst>
            </p:cNvPr>
            <p:cNvSpPr txBox="1"/>
            <p:nvPr/>
          </p:nvSpPr>
          <p:spPr>
            <a:xfrm>
              <a:off x="1795115" y="3898657"/>
              <a:ext cx="440400" cy="325896"/>
            </a:xfrm>
            <a:prstGeom prst="rect">
              <a:avLst/>
            </a:prstGeom>
            <a:noFill/>
          </p:spPr>
          <p:txBody>
            <a:bodyPr wrap="none" lIns="0" tIns="0" rIns="0" bIns="0" rtlCol="0">
              <a:spAutoFit/>
            </a:bodyPr>
            <a:lstStyle/>
            <a:p>
              <a:pP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Ev3</a:t>
              </a:r>
            </a:p>
          </p:txBody>
        </p:sp>
        <p:sp>
          <p:nvSpPr>
            <p:cNvPr id="25" name="Freeform: Shape 24">
              <a:extLst>
                <a:ext uri="{FF2B5EF4-FFF2-40B4-BE49-F238E27FC236}">
                  <a16:creationId xmlns:a16="http://schemas.microsoft.com/office/drawing/2014/main" id="{3226B333-5468-41A6-B813-6DB328362C76}"/>
                </a:ext>
              </a:extLst>
            </p:cNvPr>
            <p:cNvSpPr/>
            <p:nvPr/>
          </p:nvSpPr>
          <p:spPr bwMode="auto">
            <a:xfrm>
              <a:off x="2082277"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grpSp>
        <p:nvGrpSpPr>
          <p:cNvPr id="26" name="Group 25">
            <a:extLst>
              <a:ext uri="{FF2B5EF4-FFF2-40B4-BE49-F238E27FC236}">
                <a16:creationId xmlns:a16="http://schemas.microsoft.com/office/drawing/2014/main" id="{06EEE5FC-16E4-4EBC-B97F-F1962E15340A}"/>
              </a:ext>
            </a:extLst>
          </p:cNvPr>
          <p:cNvGrpSpPr/>
          <p:nvPr/>
        </p:nvGrpSpPr>
        <p:grpSpPr>
          <a:xfrm>
            <a:off x="2155440" y="2921868"/>
            <a:ext cx="716684" cy="478175"/>
            <a:chOff x="2787936" y="3767214"/>
            <a:chExt cx="974740" cy="650351"/>
          </a:xfrm>
        </p:grpSpPr>
        <p:sp>
          <p:nvSpPr>
            <p:cNvPr id="27" name="monitor">
              <a:extLst>
                <a:ext uri="{FF2B5EF4-FFF2-40B4-BE49-F238E27FC236}">
                  <a16:creationId xmlns:a16="http://schemas.microsoft.com/office/drawing/2014/main" id="{A3C0C660-071F-445F-906C-880AF623862A}"/>
                </a:ext>
              </a:extLst>
            </p:cNvPr>
            <p:cNvSpPr>
              <a:spLocks noChangeAspect="1" noEditPoints="1"/>
            </p:cNvSpPr>
            <p:nvPr/>
          </p:nvSpPr>
          <p:spPr bwMode="auto">
            <a:xfrm>
              <a:off x="2787936" y="3767214"/>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28" name="TextBox 27">
              <a:extLst>
                <a:ext uri="{FF2B5EF4-FFF2-40B4-BE49-F238E27FC236}">
                  <a16:creationId xmlns:a16="http://schemas.microsoft.com/office/drawing/2014/main" id="{70058E2C-2986-486B-BFFF-EF8B425E685F}"/>
                </a:ext>
              </a:extLst>
            </p:cNvPr>
            <p:cNvSpPr txBox="1"/>
            <p:nvPr/>
          </p:nvSpPr>
          <p:spPr>
            <a:xfrm>
              <a:off x="3083062" y="3898657"/>
              <a:ext cx="207120" cy="325896"/>
            </a:xfrm>
            <a:prstGeom prst="rect">
              <a:avLst/>
            </a:prstGeom>
            <a:noFill/>
          </p:spPr>
          <p:txBody>
            <a:bodyPr wrap="none" lIns="0" tIns="0" rIns="0" bIns="0" rtlCol="0">
              <a:spAutoFit/>
            </a:bodyPr>
            <a:lstStyle/>
            <a:p>
              <a:pP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M</a:t>
              </a:r>
            </a:p>
          </p:txBody>
        </p:sp>
        <p:sp>
          <p:nvSpPr>
            <p:cNvPr id="29" name="Freeform: Shape 28">
              <a:extLst>
                <a:ext uri="{FF2B5EF4-FFF2-40B4-BE49-F238E27FC236}">
                  <a16:creationId xmlns:a16="http://schemas.microsoft.com/office/drawing/2014/main" id="{94144589-B840-4A29-AAFC-1D98706AE170}"/>
                </a:ext>
              </a:extLst>
            </p:cNvPr>
            <p:cNvSpPr/>
            <p:nvPr/>
          </p:nvSpPr>
          <p:spPr bwMode="auto">
            <a:xfrm>
              <a:off x="3278274" y="4150210"/>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pic>
        <p:nvPicPr>
          <p:cNvPr id="30" name="Picture 29">
            <a:extLst>
              <a:ext uri="{FF2B5EF4-FFF2-40B4-BE49-F238E27FC236}">
                <a16:creationId xmlns:a16="http://schemas.microsoft.com/office/drawing/2014/main" id="{E9DDF7D6-E9E4-4FB1-984A-23193BDB2624}"/>
              </a:ext>
            </a:extLst>
          </p:cNvPr>
          <p:cNvPicPr>
            <a:picLocks noChangeAspect="1"/>
          </p:cNvPicPr>
          <p:nvPr/>
        </p:nvPicPr>
        <p:blipFill>
          <a:blip r:embed="rId3"/>
          <a:stretch>
            <a:fillRect/>
          </a:stretch>
        </p:blipFill>
        <p:spPr>
          <a:xfrm>
            <a:off x="1072878" y="2724608"/>
            <a:ext cx="405166" cy="405166"/>
          </a:xfrm>
          <a:prstGeom prst="rect">
            <a:avLst/>
          </a:prstGeom>
        </p:spPr>
      </p:pic>
      <p:pic>
        <p:nvPicPr>
          <p:cNvPr id="31" name="Picture 30">
            <a:extLst>
              <a:ext uri="{FF2B5EF4-FFF2-40B4-BE49-F238E27FC236}">
                <a16:creationId xmlns:a16="http://schemas.microsoft.com/office/drawing/2014/main" id="{72CE61BB-5ED4-4D9C-96E1-329F190D6DAC}"/>
              </a:ext>
            </a:extLst>
          </p:cNvPr>
          <p:cNvPicPr>
            <a:picLocks noChangeAspect="1"/>
          </p:cNvPicPr>
          <p:nvPr/>
        </p:nvPicPr>
        <p:blipFill>
          <a:blip r:embed="rId3"/>
          <a:stretch>
            <a:fillRect/>
          </a:stretch>
        </p:blipFill>
        <p:spPr>
          <a:xfrm>
            <a:off x="1952689" y="2724608"/>
            <a:ext cx="405166" cy="405166"/>
          </a:xfrm>
          <a:prstGeom prst="rect">
            <a:avLst/>
          </a:prstGeom>
        </p:spPr>
      </p:pic>
      <p:sp>
        <p:nvSpPr>
          <p:cNvPr id="32" name="Rectangle 31">
            <a:extLst>
              <a:ext uri="{FF2B5EF4-FFF2-40B4-BE49-F238E27FC236}">
                <a16:creationId xmlns:a16="http://schemas.microsoft.com/office/drawing/2014/main" id="{C3FC1702-629C-4C3B-8EA6-D16B1752E941}"/>
              </a:ext>
            </a:extLst>
          </p:cNvPr>
          <p:cNvSpPr/>
          <p:nvPr/>
        </p:nvSpPr>
        <p:spPr bwMode="auto">
          <a:xfrm>
            <a:off x="939954" y="2227104"/>
            <a:ext cx="1352872" cy="243135"/>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入門等級</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3" name="Freeform: Shape 32">
            <a:extLst>
              <a:ext uri="{FF2B5EF4-FFF2-40B4-BE49-F238E27FC236}">
                <a16:creationId xmlns:a16="http://schemas.microsoft.com/office/drawing/2014/main" id="{A305498C-BC9A-44D0-93B8-E6C13162ECF6}"/>
              </a:ext>
            </a:extLst>
          </p:cNvPr>
          <p:cNvSpPr/>
          <p:nvPr/>
        </p:nvSpPr>
        <p:spPr bwMode="auto">
          <a:xfrm>
            <a:off x="757260" y="2178869"/>
            <a:ext cx="170194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34" name="Group 33">
            <a:extLst>
              <a:ext uri="{FF2B5EF4-FFF2-40B4-BE49-F238E27FC236}">
                <a16:creationId xmlns:a16="http://schemas.microsoft.com/office/drawing/2014/main" id="{D23389B0-416D-4453-8BBC-138EF65951DB}"/>
              </a:ext>
            </a:extLst>
          </p:cNvPr>
          <p:cNvGrpSpPr/>
          <p:nvPr/>
        </p:nvGrpSpPr>
        <p:grpSpPr>
          <a:xfrm>
            <a:off x="862863" y="1686390"/>
            <a:ext cx="716666" cy="478165"/>
            <a:chOff x="1029942" y="1892597"/>
            <a:chExt cx="974716" cy="650337"/>
          </a:xfrm>
        </p:grpSpPr>
        <p:sp>
          <p:nvSpPr>
            <p:cNvPr id="35" name="monitor">
              <a:extLst>
                <a:ext uri="{FF2B5EF4-FFF2-40B4-BE49-F238E27FC236}">
                  <a16:creationId xmlns:a16="http://schemas.microsoft.com/office/drawing/2014/main" id="{1EFF6512-20E5-42B2-9E29-0556A979B330}"/>
                </a:ext>
              </a:extLst>
            </p:cNvPr>
            <p:cNvSpPr>
              <a:spLocks noChangeAspect="1" noEditPoints="1"/>
            </p:cNvSpPr>
            <p:nvPr/>
          </p:nvSpPr>
          <p:spPr bwMode="auto">
            <a:xfrm>
              <a:off x="1029942"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36" name="Freeform: Shape 35">
              <a:extLst>
                <a:ext uri="{FF2B5EF4-FFF2-40B4-BE49-F238E27FC236}">
                  <a16:creationId xmlns:a16="http://schemas.microsoft.com/office/drawing/2014/main" id="{B599C49D-A07D-4C20-9546-BC3BE33FCB06}"/>
                </a:ext>
              </a:extLst>
            </p:cNvPr>
            <p:cNvSpPr/>
            <p:nvPr/>
          </p:nvSpPr>
          <p:spPr bwMode="auto">
            <a:xfrm>
              <a:off x="1520267"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37" name="TextBox 36">
              <a:extLst>
                <a:ext uri="{FF2B5EF4-FFF2-40B4-BE49-F238E27FC236}">
                  <a16:creationId xmlns:a16="http://schemas.microsoft.com/office/drawing/2014/main" id="{BB97A9DB-E3FD-4923-8946-415793A210DA}"/>
                </a:ext>
              </a:extLst>
            </p:cNvPr>
            <p:cNvSpPr txBox="1"/>
            <p:nvPr/>
          </p:nvSpPr>
          <p:spPr>
            <a:xfrm>
              <a:off x="1348474" y="2024039"/>
              <a:ext cx="178776" cy="325895"/>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A</a:t>
              </a:r>
            </a:p>
          </p:txBody>
        </p:sp>
      </p:grpSp>
      <p:grpSp>
        <p:nvGrpSpPr>
          <p:cNvPr id="38" name="Group 37">
            <a:extLst>
              <a:ext uri="{FF2B5EF4-FFF2-40B4-BE49-F238E27FC236}">
                <a16:creationId xmlns:a16="http://schemas.microsoft.com/office/drawing/2014/main" id="{5DB99023-1C0E-45D2-86D7-53A3B93F713E}"/>
              </a:ext>
            </a:extLst>
          </p:cNvPr>
          <p:cNvGrpSpPr/>
          <p:nvPr/>
        </p:nvGrpSpPr>
        <p:grpSpPr>
          <a:xfrm>
            <a:off x="1717830" y="1686390"/>
            <a:ext cx="716666" cy="478165"/>
            <a:chOff x="2192756" y="1892597"/>
            <a:chExt cx="974716" cy="650337"/>
          </a:xfrm>
        </p:grpSpPr>
        <p:sp>
          <p:nvSpPr>
            <p:cNvPr id="39" name="monitor">
              <a:extLst>
                <a:ext uri="{FF2B5EF4-FFF2-40B4-BE49-F238E27FC236}">
                  <a16:creationId xmlns:a16="http://schemas.microsoft.com/office/drawing/2014/main" id="{79E67FDD-E63F-4C37-AD6D-5033AFBC5EBF}"/>
                </a:ext>
              </a:extLst>
            </p:cNvPr>
            <p:cNvSpPr>
              <a:spLocks noChangeAspect="1" noEditPoints="1"/>
            </p:cNvSpPr>
            <p:nvPr/>
          </p:nvSpPr>
          <p:spPr bwMode="auto">
            <a:xfrm>
              <a:off x="21927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0" name="TextBox 39">
              <a:extLst>
                <a:ext uri="{FF2B5EF4-FFF2-40B4-BE49-F238E27FC236}">
                  <a16:creationId xmlns:a16="http://schemas.microsoft.com/office/drawing/2014/main" id="{7D42CF91-73F1-4F69-80FB-926A5B1ACC6E}"/>
                </a:ext>
              </a:extLst>
            </p:cNvPr>
            <p:cNvSpPr txBox="1"/>
            <p:nvPr/>
          </p:nvSpPr>
          <p:spPr>
            <a:xfrm>
              <a:off x="2378633" y="2024039"/>
              <a:ext cx="444498" cy="325895"/>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Av2</a:t>
              </a:r>
            </a:p>
          </p:txBody>
        </p:sp>
        <p:sp>
          <p:nvSpPr>
            <p:cNvPr id="41" name="Freeform: Shape 40">
              <a:extLst>
                <a:ext uri="{FF2B5EF4-FFF2-40B4-BE49-F238E27FC236}">
                  <a16:creationId xmlns:a16="http://schemas.microsoft.com/office/drawing/2014/main" id="{37BAFD8A-2BB6-4E02-8F99-153065C21EB3}"/>
                </a:ext>
              </a:extLst>
            </p:cNvPr>
            <p:cNvSpPr/>
            <p:nvPr/>
          </p:nvSpPr>
          <p:spPr bwMode="auto">
            <a:xfrm>
              <a:off x="2683081" y="227558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sp>
        <p:nvSpPr>
          <p:cNvPr id="42" name="Rectangle 41">
            <a:extLst>
              <a:ext uri="{FF2B5EF4-FFF2-40B4-BE49-F238E27FC236}">
                <a16:creationId xmlns:a16="http://schemas.microsoft.com/office/drawing/2014/main" id="{DB079F5D-0AD4-4C59-85A1-EE7679815690}"/>
              </a:ext>
            </a:extLst>
          </p:cNvPr>
          <p:cNvSpPr/>
          <p:nvPr/>
        </p:nvSpPr>
        <p:spPr bwMode="auto">
          <a:xfrm>
            <a:off x="4099843" y="2227104"/>
            <a:ext cx="1746673" cy="243135"/>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一般使用目的</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3" name="Freeform: Shape 42">
            <a:extLst>
              <a:ext uri="{FF2B5EF4-FFF2-40B4-BE49-F238E27FC236}">
                <a16:creationId xmlns:a16="http://schemas.microsoft.com/office/drawing/2014/main" id="{2EE96105-D7F2-41B9-9F77-95BE4210574B}"/>
              </a:ext>
            </a:extLst>
          </p:cNvPr>
          <p:cNvSpPr/>
          <p:nvPr/>
        </p:nvSpPr>
        <p:spPr bwMode="auto">
          <a:xfrm>
            <a:off x="3695780" y="2178869"/>
            <a:ext cx="25710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44" name="Group 43">
            <a:extLst>
              <a:ext uri="{FF2B5EF4-FFF2-40B4-BE49-F238E27FC236}">
                <a16:creationId xmlns:a16="http://schemas.microsoft.com/office/drawing/2014/main" id="{B0B57FE6-C46F-433F-BD61-B923D2AB7A06}"/>
              </a:ext>
            </a:extLst>
          </p:cNvPr>
          <p:cNvGrpSpPr/>
          <p:nvPr/>
        </p:nvGrpSpPr>
        <p:grpSpPr>
          <a:xfrm>
            <a:off x="3796024" y="1686389"/>
            <a:ext cx="716666" cy="478354"/>
            <a:chOff x="5019244" y="1892597"/>
            <a:chExt cx="974716" cy="650594"/>
          </a:xfrm>
        </p:grpSpPr>
        <p:sp>
          <p:nvSpPr>
            <p:cNvPr id="45" name="monitor">
              <a:extLst>
                <a:ext uri="{FF2B5EF4-FFF2-40B4-BE49-F238E27FC236}">
                  <a16:creationId xmlns:a16="http://schemas.microsoft.com/office/drawing/2014/main" id="{54B2B063-3C8E-4058-9F57-4BD0F20E841D}"/>
                </a:ext>
              </a:extLst>
            </p:cNvPr>
            <p:cNvSpPr>
              <a:spLocks noChangeAspect="1" noEditPoints="1"/>
            </p:cNvSpPr>
            <p:nvPr/>
          </p:nvSpPr>
          <p:spPr bwMode="auto">
            <a:xfrm>
              <a:off x="5019244"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6" name="TextBox 45">
              <a:extLst>
                <a:ext uri="{FF2B5EF4-FFF2-40B4-BE49-F238E27FC236}">
                  <a16:creationId xmlns:a16="http://schemas.microsoft.com/office/drawing/2014/main" id="{5E486473-905A-4725-B24D-52580F17BC04}"/>
                </a:ext>
              </a:extLst>
            </p:cNvPr>
            <p:cNvSpPr txBox="1"/>
            <p:nvPr/>
          </p:nvSpPr>
          <p:spPr>
            <a:xfrm>
              <a:off x="5354138" y="2024296"/>
              <a:ext cx="178776" cy="325895"/>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D</a:t>
              </a:r>
            </a:p>
          </p:txBody>
        </p:sp>
        <p:sp>
          <p:nvSpPr>
            <p:cNvPr id="47" name="Freeform: Shape 46">
              <a:extLst>
                <a:ext uri="{FF2B5EF4-FFF2-40B4-BE49-F238E27FC236}">
                  <a16:creationId xmlns:a16="http://schemas.microsoft.com/office/drawing/2014/main" id="{D74657FF-13D0-44C3-ACE1-29BE0E223C71}"/>
                </a:ext>
              </a:extLst>
            </p:cNvPr>
            <p:cNvSpPr/>
            <p:nvPr/>
          </p:nvSpPr>
          <p:spPr bwMode="auto">
            <a:xfrm>
              <a:off x="5509569"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48" name="Group 47">
            <a:extLst>
              <a:ext uri="{FF2B5EF4-FFF2-40B4-BE49-F238E27FC236}">
                <a16:creationId xmlns:a16="http://schemas.microsoft.com/office/drawing/2014/main" id="{46670533-86FB-41C5-9D8B-E4552F9713D7}"/>
              </a:ext>
            </a:extLst>
          </p:cNvPr>
          <p:cNvGrpSpPr/>
          <p:nvPr/>
        </p:nvGrpSpPr>
        <p:grpSpPr>
          <a:xfrm>
            <a:off x="4659859" y="1686389"/>
            <a:ext cx="716666" cy="478354"/>
            <a:chOff x="6194120" y="1892597"/>
            <a:chExt cx="974716" cy="650594"/>
          </a:xfrm>
        </p:grpSpPr>
        <p:sp>
          <p:nvSpPr>
            <p:cNvPr id="49" name="monitor">
              <a:extLst>
                <a:ext uri="{FF2B5EF4-FFF2-40B4-BE49-F238E27FC236}">
                  <a16:creationId xmlns:a16="http://schemas.microsoft.com/office/drawing/2014/main" id="{23B3739C-0E8D-47E3-B827-EC2BF9BF423A}"/>
                </a:ext>
              </a:extLst>
            </p:cNvPr>
            <p:cNvSpPr>
              <a:spLocks noChangeAspect="1" noEditPoints="1"/>
            </p:cNvSpPr>
            <p:nvPr/>
          </p:nvSpPr>
          <p:spPr bwMode="auto">
            <a:xfrm>
              <a:off x="6194120" y="1892597"/>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50" name="TextBox 49">
              <a:extLst>
                <a:ext uri="{FF2B5EF4-FFF2-40B4-BE49-F238E27FC236}">
                  <a16:creationId xmlns:a16="http://schemas.microsoft.com/office/drawing/2014/main" id="{B7D38032-E421-47AA-BB31-1AD89595FDFE}"/>
                </a:ext>
              </a:extLst>
            </p:cNvPr>
            <p:cNvSpPr txBox="1"/>
            <p:nvPr/>
          </p:nvSpPr>
          <p:spPr>
            <a:xfrm>
              <a:off x="6391663" y="2024296"/>
              <a:ext cx="453481" cy="325895"/>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Dv2</a:t>
              </a:r>
            </a:p>
          </p:txBody>
        </p:sp>
        <p:sp>
          <p:nvSpPr>
            <p:cNvPr id="51" name="Freeform: Shape 50">
              <a:extLst>
                <a:ext uri="{FF2B5EF4-FFF2-40B4-BE49-F238E27FC236}">
                  <a16:creationId xmlns:a16="http://schemas.microsoft.com/office/drawing/2014/main" id="{233A9A79-EAFA-4E00-BEC2-4B4EC9B3E085}"/>
                </a:ext>
              </a:extLst>
            </p:cNvPr>
            <p:cNvSpPr/>
            <p:nvPr/>
          </p:nvSpPr>
          <p:spPr bwMode="auto">
            <a:xfrm>
              <a:off x="6684445"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52" name="Group 51">
            <a:extLst>
              <a:ext uri="{FF2B5EF4-FFF2-40B4-BE49-F238E27FC236}">
                <a16:creationId xmlns:a16="http://schemas.microsoft.com/office/drawing/2014/main" id="{4FC1511C-8AB0-4FF8-97BC-1A5FD63C10B9}"/>
              </a:ext>
            </a:extLst>
          </p:cNvPr>
          <p:cNvGrpSpPr/>
          <p:nvPr/>
        </p:nvGrpSpPr>
        <p:grpSpPr>
          <a:xfrm>
            <a:off x="5523695" y="1686390"/>
            <a:ext cx="716684" cy="478359"/>
            <a:chOff x="7368997" y="1892597"/>
            <a:chExt cx="974740" cy="650601"/>
          </a:xfrm>
        </p:grpSpPr>
        <p:sp>
          <p:nvSpPr>
            <p:cNvPr id="53" name="monitor">
              <a:extLst>
                <a:ext uri="{FF2B5EF4-FFF2-40B4-BE49-F238E27FC236}">
                  <a16:creationId xmlns:a16="http://schemas.microsoft.com/office/drawing/2014/main" id="{CC5371EB-7DFF-40F2-82AF-095597BF93F3}"/>
                </a:ext>
              </a:extLst>
            </p:cNvPr>
            <p:cNvSpPr>
              <a:spLocks noChangeAspect="1" noEditPoints="1"/>
            </p:cNvSpPr>
            <p:nvPr/>
          </p:nvSpPr>
          <p:spPr bwMode="auto">
            <a:xfrm>
              <a:off x="7368997" y="1892597"/>
              <a:ext cx="848587" cy="65035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54" name="TextBox 53">
              <a:extLst>
                <a:ext uri="{FF2B5EF4-FFF2-40B4-BE49-F238E27FC236}">
                  <a16:creationId xmlns:a16="http://schemas.microsoft.com/office/drawing/2014/main" id="{6CF5883C-F606-4F0F-8D7F-A0CF8EACB86F}"/>
                </a:ext>
              </a:extLst>
            </p:cNvPr>
            <p:cNvSpPr txBox="1"/>
            <p:nvPr/>
          </p:nvSpPr>
          <p:spPr>
            <a:xfrm>
              <a:off x="7566550" y="2024297"/>
              <a:ext cx="453481" cy="325896"/>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Dv3</a:t>
              </a:r>
            </a:p>
          </p:txBody>
        </p:sp>
        <p:sp>
          <p:nvSpPr>
            <p:cNvPr id="55" name="Freeform: Shape 54">
              <a:extLst>
                <a:ext uri="{FF2B5EF4-FFF2-40B4-BE49-F238E27FC236}">
                  <a16:creationId xmlns:a16="http://schemas.microsoft.com/office/drawing/2014/main" id="{DD44FD39-D08A-45DF-B41D-53D745FDF005}"/>
                </a:ext>
              </a:extLst>
            </p:cNvPr>
            <p:cNvSpPr/>
            <p:nvPr/>
          </p:nvSpPr>
          <p:spPr bwMode="auto">
            <a:xfrm>
              <a:off x="7859335" y="2275843"/>
              <a:ext cx="484402" cy="26735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pic>
        <p:nvPicPr>
          <p:cNvPr id="56" name="Picture 55">
            <a:extLst>
              <a:ext uri="{FF2B5EF4-FFF2-40B4-BE49-F238E27FC236}">
                <a16:creationId xmlns:a16="http://schemas.microsoft.com/office/drawing/2014/main" id="{69A879C7-7A6F-4019-A787-2DCF2FAB15E5}"/>
              </a:ext>
            </a:extLst>
          </p:cNvPr>
          <p:cNvPicPr>
            <a:picLocks noChangeAspect="1"/>
          </p:cNvPicPr>
          <p:nvPr/>
        </p:nvPicPr>
        <p:blipFill>
          <a:blip r:embed="rId3"/>
          <a:stretch>
            <a:fillRect/>
          </a:stretch>
        </p:blipFill>
        <p:spPr>
          <a:xfrm>
            <a:off x="5327336" y="1491630"/>
            <a:ext cx="405166" cy="405166"/>
          </a:xfrm>
          <a:prstGeom prst="rect">
            <a:avLst/>
          </a:prstGeom>
        </p:spPr>
      </p:pic>
      <p:sp>
        <p:nvSpPr>
          <p:cNvPr id="57" name="Rectangle 56">
            <a:extLst>
              <a:ext uri="{FF2B5EF4-FFF2-40B4-BE49-F238E27FC236}">
                <a16:creationId xmlns:a16="http://schemas.microsoft.com/office/drawing/2014/main" id="{98F1397C-F4F0-4D14-A5A5-992A29B7AE75}"/>
              </a:ext>
            </a:extLst>
          </p:cNvPr>
          <p:cNvSpPr/>
          <p:nvPr/>
        </p:nvSpPr>
        <p:spPr bwMode="auto">
          <a:xfrm>
            <a:off x="2589359" y="2248370"/>
            <a:ext cx="991780" cy="243135"/>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en-US" altLang="zh-TW"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CPU </a:t>
            </a:r>
            <a:br>
              <a:rPr lang="en-US" altLang="zh-TW"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b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瞬間升速版</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58" name="Freeform: Shape 57">
            <a:extLst>
              <a:ext uri="{FF2B5EF4-FFF2-40B4-BE49-F238E27FC236}">
                <a16:creationId xmlns:a16="http://schemas.microsoft.com/office/drawing/2014/main" id="{6576367B-7202-400B-B01D-9E50BA65A865}"/>
              </a:ext>
            </a:extLst>
          </p:cNvPr>
          <p:cNvSpPr/>
          <p:nvPr/>
        </p:nvSpPr>
        <p:spPr bwMode="auto">
          <a:xfrm>
            <a:off x="2640101" y="2178869"/>
            <a:ext cx="857002"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59" name="Group 58">
            <a:extLst>
              <a:ext uri="{FF2B5EF4-FFF2-40B4-BE49-F238E27FC236}">
                <a16:creationId xmlns:a16="http://schemas.microsoft.com/office/drawing/2014/main" id="{BBB4A2D8-6214-4237-A50B-6F4CA5EB5215}"/>
              </a:ext>
            </a:extLst>
          </p:cNvPr>
          <p:cNvGrpSpPr/>
          <p:nvPr/>
        </p:nvGrpSpPr>
        <p:grpSpPr>
          <a:xfrm>
            <a:off x="2756147" y="1689511"/>
            <a:ext cx="716683" cy="478175"/>
            <a:chOff x="3489019" y="2410376"/>
            <a:chExt cx="1070557" cy="714281"/>
          </a:xfrm>
        </p:grpSpPr>
        <p:sp>
          <p:nvSpPr>
            <p:cNvPr id="60" name="monitor">
              <a:extLst>
                <a:ext uri="{FF2B5EF4-FFF2-40B4-BE49-F238E27FC236}">
                  <a16:creationId xmlns:a16="http://schemas.microsoft.com/office/drawing/2014/main" id="{A16001A6-6F91-4F14-AEDE-E859DD8C427E}"/>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61" name="TextBox 60">
              <a:extLst>
                <a:ext uri="{FF2B5EF4-FFF2-40B4-BE49-F238E27FC236}">
                  <a16:creationId xmlns:a16="http://schemas.microsoft.com/office/drawing/2014/main" id="{8E3A0BC1-DBFF-4A15-941F-EEF0848BDDD3}"/>
                </a:ext>
              </a:extLst>
            </p:cNvPr>
            <p:cNvSpPr txBox="1"/>
            <p:nvPr/>
          </p:nvSpPr>
          <p:spPr>
            <a:xfrm>
              <a:off x="3842541" y="2554739"/>
              <a:ext cx="196350" cy="357931"/>
            </a:xfrm>
            <a:prstGeom prst="rect">
              <a:avLst/>
            </a:prstGeom>
            <a:noFill/>
          </p:spPr>
          <p:txBody>
            <a:bodyPr wrap="none" lIns="0" tIns="0" rIns="0" bIns="0" rtlCol="0">
              <a:spAutoFit/>
            </a:bodyPr>
            <a:lstStyle/>
            <a:p>
              <a:pP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B</a:t>
              </a:r>
            </a:p>
          </p:txBody>
        </p:sp>
        <p:sp>
          <p:nvSpPr>
            <p:cNvPr id="62" name="Freeform: Shape 61">
              <a:extLst>
                <a:ext uri="{FF2B5EF4-FFF2-40B4-BE49-F238E27FC236}">
                  <a16:creationId xmlns:a16="http://schemas.microsoft.com/office/drawing/2014/main" id="{CCA0939D-17CC-40E2-B114-9FAA2FD6ACC5}"/>
                </a:ext>
              </a:extLst>
            </p:cNvPr>
            <p:cNvSpPr/>
            <p:nvPr/>
          </p:nvSpPr>
          <p:spPr bwMode="auto">
            <a:xfrm>
              <a:off x="4027557" y="2831021"/>
              <a:ext cx="532019" cy="29363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pic>
        <p:nvPicPr>
          <p:cNvPr id="63" name="Picture 62">
            <a:extLst>
              <a:ext uri="{FF2B5EF4-FFF2-40B4-BE49-F238E27FC236}">
                <a16:creationId xmlns:a16="http://schemas.microsoft.com/office/drawing/2014/main" id="{1411DD73-ABE8-4978-88CE-EED2F19EA1B5}"/>
              </a:ext>
            </a:extLst>
          </p:cNvPr>
          <p:cNvPicPr>
            <a:picLocks noChangeAspect="1"/>
          </p:cNvPicPr>
          <p:nvPr/>
        </p:nvPicPr>
        <p:blipFill>
          <a:blip r:embed="rId4"/>
          <a:stretch>
            <a:fillRect/>
          </a:stretch>
        </p:blipFill>
        <p:spPr>
          <a:xfrm>
            <a:off x="2550330" y="1491631"/>
            <a:ext cx="411672" cy="411672"/>
          </a:xfrm>
          <a:prstGeom prst="rect">
            <a:avLst/>
          </a:prstGeom>
        </p:spPr>
      </p:pic>
      <p:sp>
        <p:nvSpPr>
          <p:cNvPr id="64" name="Rectangle 63">
            <a:extLst>
              <a:ext uri="{FF2B5EF4-FFF2-40B4-BE49-F238E27FC236}">
                <a16:creationId xmlns:a16="http://schemas.microsoft.com/office/drawing/2014/main" id="{F4B24D80-F394-4C78-9B60-CF43CE9F4AB2}"/>
              </a:ext>
            </a:extLst>
          </p:cNvPr>
          <p:cNvSpPr/>
          <p:nvPr/>
        </p:nvSpPr>
        <p:spPr bwMode="auto">
          <a:xfrm>
            <a:off x="6477791" y="2227104"/>
            <a:ext cx="1650232" cy="243135"/>
          </a:xfrm>
          <a:prstGeom prst="rect">
            <a:avLst/>
          </a:prstGeom>
          <a:solidFill>
            <a:schemeClr val="bg2"/>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計算最佳化</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5" name="Freeform: Shape 64">
            <a:extLst>
              <a:ext uri="{FF2B5EF4-FFF2-40B4-BE49-F238E27FC236}">
                <a16:creationId xmlns:a16="http://schemas.microsoft.com/office/drawing/2014/main" id="{43665D09-A12F-4C0B-BBBE-6869C403BC08}"/>
              </a:ext>
            </a:extLst>
          </p:cNvPr>
          <p:cNvSpPr/>
          <p:nvPr/>
        </p:nvSpPr>
        <p:spPr bwMode="auto">
          <a:xfrm>
            <a:off x="6489609" y="2178869"/>
            <a:ext cx="170194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66" name="Group 65">
            <a:extLst>
              <a:ext uri="{FF2B5EF4-FFF2-40B4-BE49-F238E27FC236}">
                <a16:creationId xmlns:a16="http://schemas.microsoft.com/office/drawing/2014/main" id="{A65BBBCF-4707-479E-8FBA-0158B95BE313}"/>
              </a:ext>
            </a:extLst>
          </p:cNvPr>
          <p:cNvGrpSpPr/>
          <p:nvPr/>
        </p:nvGrpSpPr>
        <p:grpSpPr>
          <a:xfrm>
            <a:off x="6547363" y="1686389"/>
            <a:ext cx="716667" cy="478354"/>
            <a:chOff x="8761256" y="1892597"/>
            <a:chExt cx="974717" cy="650594"/>
          </a:xfrm>
        </p:grpSpPr>
        <p:sp>
          <p:nvSpPr>
            <p:cNvPr id="67" name="monitor">
              <a:extLst>
                <a:ext uri="{FF2B5EF4-FFF2-40B4-BE49-F238E27FC236}">
                  <a16:creationId xmlns:a16="http://schemas.microsoft.com/office/drawing/2014/main" id="{C48F5598-F2EB-414F-86BD-DE8542CCB9A2}"/>
                </a:ext>
              </a:extLst>
            </p:cNvPr>
            <p:cNvSpPr>
              <a:spLocks noChangeAspect="1" noEditPoints="1"/>
            </p:cNvSpPr>
            <p:nvPr/>
          </p:nvSpPr>
          <p:spPr bwMode="auto">
            <a:xfrm>
              <a:off x="8761256"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8" name="TextBox 67">
              <a:extLst>
                <a:ext uri="{FF2B5EF4-FFF2-40B4-BE49-F238E27FC236}">
                  <a16:creationId xmlns:a16="http://schemas.microsoft.com/office/drawing/2014/main" id="{5C4FF4D3-94E9-44D7-BFD5-1A1D85940060}"/>
                </a:ext>
              </a:extLst>
            </p:cNvPr>
            <p:cNvSpPr txBox="1"/>
            <p:nvPr/>
          </p:nvSpPr>
          <p:spPr>
            <a:xfrm>
              <a:off x="9110325" y="2024296"/>
              <a:ext cx="150433" cy="325895"/>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F</a:t>
              </a:r>
            </a:p>
          </p:txBody>
        </p:sp>
        <p:sp>
          <p:nvSpPr>
            <p:cNvPr id="69" name="Freeform: Shape 68">
              <a:extLst>
                <a:ext uri="{FF2B5EF4-FFF2-40B4-BE49-F238E27FC236}">
                  <a16:creationId xmlns:a16="http://schemas.microsoft.com/office/drawing/2014/main" id="{C66F30FA-BCEF-4D47-BC1D-8022FCBE2C0F}"/>
                </a:ext>
              </a:extLst>
            </p:cNvPr>
            <p:cNvSpPr/>
            <p:nvPr/>
          </p:nvSpPr>
          <p:spPr bwMode="auto">
            <a:xfrm>
              <a:off x="9251582"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70" name="Group 69">
            <a:extLst>
              <a:ext uri="{FF2B5EF4-FFF2-40B4-BE49-F238E27FC236}">
                <a16:creationId xmlns:a16="http://schemas.microsoft.com/office/drawing/2014/main" id="{DD8D5790-B7A6-43FA-93E1-C92185CE5D20}"/>
              </a:ext>
            </a:extLst>
          </p:cNvPr>
          <p:cNvGrpSpPr/>
          <p:nvPr/>
        </p:nvGrpSpPr>
        <p:grpSpPr>
          <a:xfrm>
            <a:off x="7417424" y="1686389"/>
            <a:ext cx="716667" cy="478354"/>
            <a:chOff x="9944600" y="1892597"/>
            <a:chExt cx="974717" cy="650594"/>
          </a:xfrm>
        </p:grpSpPr>
        <p:sp>
          <p:nvSpPr>
            <p:cNvPr id="71" name="monitor">
              <a:extLst>
                <a:ext uri="{FF2B5EF4-FFF2-40B4-BE49-F238E27FC236}">
                  <a16:creationId xmlns:a16="http://schemas.microsoft.com/office/drawing/2014/main" id="{D5F07941-2EBF-4459-99DE-558405A42C0D}"/>
                </a:ext>
              </a:extLst>
            </p:cNvPr>
            <p:cNvSpPr>
              <a:spLocks noChangeAspect="1" noEditPoints="1"/>
            </p:cNvSpPr>
            <p:nvPr/>
          </p:nvSpPr>
          <p:spPr bwMode="auto">
            <a:xfrm>
              <a:off x="9944600" y="1892597"/>
              <a:ext cx="848567"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442">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72" name="TextBox 71">
              <a:extLst>
                <a:ext uri="{FF2B5EF4-FFF2-40B4-BE49-F238E27FC236}">
                  <a16:creationId xmlns:a16="http://schemas.microsoft.com/office/drawing/2014/main" id="{4AAA80F1-965B-4E74-8884-C52834C8EB93}"/>
                </a:ext>
              </a:extLst>
            </p:cNvPr>
            <p:cNvSpPr txBox="1"/>
            <p:nvPr/>
          </p:nvSpPr>
          <p:spPr>
            <a:xfrm>
              <a:off x="10156314" y="2024296"/>
              <a:ext cx="425137" cy="325895"/>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Fv2</a:t>
              </a:r>
            </a:p>
          </p:txBody>
        </p:sp>
        <p:sp>
          <p:nvSpPr>
            <p:cNvPr id="73" name="Freeform: Shape 72">
              <a:extLst>
                <a:ext uri="{FF2B5EF4-FFF2-40B4-BE49-F238E27FC236}">
                  <a16:creationId xmlns:a16="http://schemas.microsoft.com/office/drawing/2014/main" id="{271CEB20-5841-4B53-8DBC-A5DC6254E56D}"/>
                </a:ext>
              </a:extLst>
            </p:cNvPr>
            <p:cNvSpPr/>
            <p:nvPr/>
          </p:nvSpPr>
          <p:spPr bwMode="auto">
            <a:xfrm>
              <a:off x="10434926" y="2275843"/>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442" err="1">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pic>
        <p:nvPicPr>
          <p:cNvPr id="74" name="Picture 73">
            <a:extLst>
              <a:ext uri="{FF2B5EF4-FFF2-40B4-BE49-F238E27FC236}">
                <a16:creationId xmlns:a16="http://schemas.microsoft.com/office/drawing/2014/main" id="{72F1CF2F-A21C-450E-B4BC-C346E8F73651}"/>
              </a:ext>
            </a:extLst>
          </p:cNvPr>
          <p:cNvPicPr>
            <a:picLocks noChangeAspect="1"/>
          </p:cNvPicPr>
          <p:nvPr/>
        </p:nvPicPr>
        <p:blipFill>
          <a:blip r:embed="rId5"/>
          <a:stretch>
            <a:fillRect/>
          </a:stretch>
        </p:blipFill>
        <p:spPr>
          <a:xfrm>
            <a:off x="7212332" y="1491630"/>
            <a:ext cx="408041" cy="408041"/>
          </a:xfrm>
          <a:prstGeom prst="rect">
            <a:avLst/>
          </a:prstGeom>
        </p:spPr>
      </p:pic>
      <p:sp>
        <p:nvSpPr>
          <p:cNvPr id="75" name="Rectangle 74">
            <a:extLst>
              <a:ext uri="{FF2B5EF4-FFF2-40B4-BE49-F238E27FC236}">
                <a16:creationId xmlns:a16="http://schemas.microsoft.com/office/drawing/2014/main" id="{53695283-E9C0-4926-B47C-613D42A628DD}"/>
              </a:ext>
            </a:extLst>
          </p:cNvPr>
          <p:cNvSpPr/>
          <p:nvPr/>
        </p:nvSpPr>
        <p:spPr bwMode="auto">
          <a:xfrm>
            <a:off x="4969246" y="3503758"/>
            <a:ext cx="1813477" cy="243134"/>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zh-TW" alt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繪圖強化</a:t>
            </a:r>
            <a:endPar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6" name="Freeform: Shape 75">
            <a:extLst>
              <a:ext uri="{FF2B5EF4-FFF2-40B4-BE49-F238E27FC236}">
                <a16:creationId xmlns:a16="http://schemas.microsoft.com/office/drawing/2014/main" id="{BCE79111-2568-4080-B3F8-F618C50728B6}"/>
              </a:ext>
            </a:extLst>
          </p:cNvPr>
          <p:cNvSpPr/>
          <p:nvPr/>
        </p:nvSpPr>
        <p:spPr bwMode="auto">
          <a:xfrm>
            <a:off x="4119110" y="3413847"/>
            <a:ext cx="33667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298">
              <a:latin typeface="Arial Narrow" panose="020B0606020202030204" pitchFamily="34" charset="0"/>
              <a:ea typeface="微軟正黑體" panose="020B0604030504040204" pitchFamily="34" charset="-120"/>
            </a:endParaRPr>
          </a:p>
        </p:txBody>
      </p:sp>
      <p:grpSp>
        <p:nvGrpSpPr>
          <p:cNvPr id="77" name="Group 76">
            <a:extLst>
              <a:ext uri="{FF2B5EF4-FFF2-40B4-BE49-F238E27FC236}">
                <a16:creationId xmlns:a16="http://schemas.microsoft.com/office/drawing/2014/main" id="{10D0C895-5746-4669-9232-ADF2CFB6CF38}"/>
              </a:ext>
            </a:extLst>
          </p:cNvPr>
          <p:cNvGrpSpPr/>
          <p:nvPr/>
        </p:nvGrpSpPr>
        <p:grpSpPr>
          <a:xfrm>
            <a:off x="4216046" y="2921862"/>
            <a:ext cx="716666" cy="478170"/>
            <a:chOff x="6142928" y="4501551"/>
            <a:chExt cx="1070532" cy="714274"/>
          </a:xfrm>
        </p:grpSpPr>
        <p:sp>
          <p:nvSpPr>
            <p:cNvPr id="78" name="monitor">
              <a:extLst>
                <a:ext uri="{FF2B5EF4-FFF2-40B4-BE49-F238E27FC236}">
                  <a16:creationId xmlns:a16="http://schemas.microsoft.com/office/drawing/2014/main" id="{B6A88DEE-F7CD-4A65-85B7-335E2E63470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9" name="TextBox 78">
              <a:extLst>
                <a:ext uri="{FF2B5EF4-FFF2-40B4-BE49-F238E27FC236}">
                  <a16:creationId xmlns:a16="http://schemas.microsoft.com/office/drawing/2014/main" id="{178A0CEC-2BAC-405F-B04B-5DEA0AED2450}"/>
                </a:ext>
              </a:extLst>
            </p:cNvPr>
            <p:cNvSpPr txBox="1"/>
            <p:nvPr/>
          </p:nvSpPr>
          <p:spPr>
            <a:xfrm>
              <a:off x="6412569" y="4645915"/>
              <a:ext cx="392699" cy="357932"/>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NC</a:t>
              </a:r>
            </a:p>
          </p:txBody>
        </p:sp>
        <p:sp>
          <p:nvSpPr>
            <p:cNvPr id="80" name="Freeform: Shape 79">
              <a:extLst>
                <a:ext uri="{FF2B5EF4-FFF2-40B4-BE49-F238E27FC236}">
                  <a16:creationId xmlns:a16="http://schemas.microsoft.com/office/drawing/2014/main" id="{85034252-CEEC-48DD-A443-71901352A859}"/>
                </a:ext>
              </a:extLst>
            </p:cNvPr>
            <p:cNvSpPr/>
            <p:nvPr/>
          </p:nvSpPr>
          <p:spPr bwMode="auto">
            <a:xfrm>
              <a:off x="6681453"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81" name="Group 80">
            <a:extLst>
              <a:ext uri="{FF2B5EF4-FFF2-40B4-BE49-F238E27FC236}">
                <a16:creationId xmlns:a16="http://schemas.microsoft.com/office/drawing/2014/main" id="{DAE87E74-C5D5-4143-9105-551C48422A06}"/>
              </a:ext>
            </a:extLst>
          </p:cNvPr>
          <p:cNvGrpSpPr/>
          <p:nvPr/>
        </p:nvGrpSpPr>
        <p:grpSpPr>
          <a:xfrm>
            <a:off x="5069325" y="2921862"/>
            <a:ext cx="716666" cy="478170"/>
            <a:chOff x="7745277" y="4501551"/>
            <a:chExt cx="1070532" cy="714274"/>
          </a:xfrm>
        </p:grpSpPr>
        <p:sp>
          <p:nvSpPr>
            <p:cNvPr id="82" name="monitor">
              <a:extLst>
                <a:ext uri="{FF2B5EF4-FFF2-40B4-BE49-F238E27FC236}">
                  <a16:creationId xmlns:a16="http://schemas.microsoft.com/office/drawing/2014/main" id="{B12DD259-FE2A-452B-B2C6-7BF8D79DCE5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3" name="TextBox 82">
              <a:extLst>
                <a:ext uri="{FF2B5EF4-FFF2-40B4-BE49-F238E27FC236}">
                  <a16:creationId xmlns:a16="http://schemas.microsoft.com/office/drawing/2014/main" id="{E67D1FD3-5054-4BE9-B644-564860134D42}"/>
                </a:ext>
              </a:extLst>
            </p:cNvPr>
            <p:cNvSpPr txBox="1"/>
            <p:nvPr/>
          </p:nvSpPr>
          <p:spPr>
            <a:xfrm>
              <a:off x="8022103" y="4645915"/>
              <a:ext cx="378332" cy="357932"/>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NV</a:t>
              </a:r>
            </a:p>
          </p:txBody>
        </p:sp>
        <p:sp>
          <p:nvSpPr>
            <p:cNvPr id="84" name="Freeform: Shape 83">
              <a:extLst>
                <a:ext uri="{FF2B5EF4-FFF2-40B4-BE49-F238E27FC236}">
                  <a16:creationId xmlns:a16="http://schemas.microsoft.com/office/drawing/2014/main" id="{EEB486E4-4A57-409B-9F32-B5A432EDFF8F}"/>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85" name="Group 84">
            <a:extLst>
              <a:ext uri="{FF2B5EF4-FFF2-40B4-BE49-F238E27FC236}">
                <a16:creationId xmlns:a16="http://schemas.microsoft.com/office/drawing/2014/main" id="{48756888-31DB-4AD1-B21B-BED855C24CA7}"/>
              </a:ext>
            </a:extLst>
          </p:cNvPr>
          <p:cNvGrpSpPr/>
          <p:nvPr/>
        </p:nvGrpSpPr>
        <p:grpSpPr>
          <a:xfrm>
            <a:off x="5922604" y="2921862"/>
            <a:ext cx="716666" cy="478170"/>
            <a:chOff x="7745277" y="4501551"/>
            <a:chExt cx="1070532" cy="714274"/>
          </a:xfrm>
        </p:grpSpPr>
        <p:sp>
          <p:nvSpPr>
            <p:cNvPr id="86" name="monitor">
              <a:extLst>
                <a:ext uri="{FF2B5EF4-FFF2-40B4-BE49-F238E27FC236}">
                  <a16:creationId xmlns:a16="http://schemas.microsoft.com/office/drawing/2014/main" id="{FB8FD098-C5C3-489E-86D3-C5E5344B3CE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7" name="TextBox 86">
              <a:extLst>
                <a:ext uri="{FF2B5EF4-FFF2-40B4-BE49-F238E27FC236}">
                  <a16:creationId xmlns:a16="http://schemas.microsoft.com/office/drawing/2014/main" id="{B984E4C0-6E6C-4C70-8BBE-A9AD7079621E}"/>
                </a:ext>
              </a:extLst>
            </p:cNvPr>
            <p:cNvSpPr txBox="1"/>
            <p:nvPr/>
          </p:nvSpPr>
          <p:spPr>
            <a:xfrm>
              <a:off x="7864066" y="4645915"/>
              <a:ext cx="694409" cy="357932"/>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NCv2</a:t>
              </a:r>
            </a:p>
          </p:txBody>
        </p:sp>
        <p:sp>
          <p:nvSpPr>
            <p:cNvPr id="88" name="Freeform: Shape 87">
              <a:extLst>
                <a:ext uri="{FF2B5EF4-FFF2-40B4-BE49-F238E27FC236}">
                  <a16:creationId xmlns:a16="http://schemas.microsoft.com/office/drawing/2014/main" id="{0A86C949-9C34-4C76-8BC4-25AC4BB2D60B}"/>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grpSp>
        <p:nvGrpSpPr>
          <p:cNvPr id="89" name="Group 88">
            <a:extLst>
              <a:ext uri="{FF2B5EF4-FFF2-40B4-BE49-F238E27FC236}">
                <a16:creationId xmlns:a16="http://schemas.microsoft.com/office/drawing/2014/main" id="{31B117FC-7D47-4C5D-9104-EE17B1303949}"/>
              </a:ext>
            </a:extLst>
          </p:cNvPr>
          <p:cNvGrpSpPr/>
          <p:nvPr/>
        </p:nvGrpSpPr>
        <p:grpSpPr>
          <a:xfrm>
            <a:off x="6775882" y="2921862"/>
            <a:ext cx="716666" cy="478170"/>
            <a:chOff x="7745277" y="4501551"/>
            <a:chExt cx="1070532" cy="714274"/>
          </a:xfrm>
        </p:grpSpPr>
        <p:sp>
          <p:nvSpPr>
            <p:cNvPr id="90" name="monitor">
              <a:extLst>
                <a:ext uri="{FF2B5EF4-FFF2-40B4-BE49-F238E27FC236}">
                  <a16:creationId xmlns:a16="http://schemas.microsoft.com/office/drawing/2014/main" id="{AAC02D52-9F86-4E35-B95B-249271B0489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1" name="TextBox 90">
              <a:extLst>
                <a:ext uri="{FF2B5EF4-FFF2-40B4-BE49-F238E27FC236}">
                  <a16:creationId xmlns:a16="http://schemas.microsoft.com/office/drawing/2014/main" id="{73198166-66FD-45DA-9465-476FA592F839}"/>
                </a:ext>
              </a:extLst>
            </p:cNvPr>
            <p:cNvSpPr txBox="1"/>
            <p:nvPr/>
          </p:nvSpPr>
          <p:spPr>
            <a:xfrm>
              <a:off x="8014918" y="4645915"/>
              <a:ext cx="392699" cy="357932"/>
            </a:xfrm>
            <a:prstGeom prst="rect">
              <a:avLst/>
            </a:prstGeom>
            <a:noFill/>
          </p:spPr>
          <p:txBody>
            <a:bodyPr wrap="none" lIns="0" tIns="0" rIns="0" bIns="0" rtlCol="0">
              <a:spAutoFit/>
            </a:bodyPr>
            <a:lstStyle/>
            <a:p>
              <a:pPr algn="ctr">
                <a:lnSpc>
                  <a:spcPct val="90000"/>
                </a:lnSpc>
                <a:spcAft>
                  <a:spcPts val="432"/>
                </a:spcAft>
              </a:pP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ND</a:t>
              </a:r>
            </a:p>
          </p:txBody>
        </p:sp>
        <p:sp>
          <p:nvSpPr>
            <p:cNvPr id="92" name="Freeform: Shape 91">
              <a:extLst>
                <a:ext uri="{FF2B5EF4-FFF2-40B4-BE49-F238E27FC236}">
                  <a16:creationId xmlns:a16="http://schemas.microsoft.com/office/drawing/2014/main" id="{FC4706B0-5A65-4D5C-B578-EA44FFA4B7B7}"/>
                </a:ext>
              </a:extLst>
            </p:cNvPr>
            <p:cNvSpPr/>
            <p:nvPr/>
          </p:nvSpPr>
          <p:spPr bwMode="auto">
            <a:xfrm>
              <a:off x="8283802" y="4922196"/>
              <a:ext cx="532007" cy="29362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pic>
        <p:nvPicPr>
          <p:cNvPr id="93" name="Picture 92">
            <a:extLst>
              <a:ext uri="{FF2B5EF4-FFF2-40B4-BE49-F238E27FC236}">
                <a16:creationId xmlns:a16="http://schemas.microsoft.com/office/drawing/2014/main" id="{73010944-A7DE-4B70-BCA3-DE478C4611DB}"/>
              </a:ext>
            </a:extLst>
          </p:cNvPr>
          <p:cNvPicPr>
            <a:picLocks noChangeAspect="1"/>
          </p:cNvPicPr>
          <p:nvPr/>
        </p:nvPicPr>
        <p:blipFill>
          <a:blip r:embed="rId5"/>
          <a:stretch>
            <a:fillRect/>
          </a:stretch>
        </p:blipFill>
        <p:spPr>
          <a:xfrm>
            <a:off x="6571908" y="2715766"/>
            <a:ext cx="408041" cy="408041"/>
          </a:xfrm>
          <a:prstGeom prst="rect">
            <a:avLst/>
          </a:prstGeom>
        </p:spPr>
      </p:pic>
      <p:pic>
        <p:nvPicPr>
          <p:cNvPr id="94" name="Picture 93">
            <a:extLst>
              <a:ext uri="{FF2B5EF4-FFF2-40B4-BE49-F238E27FC236}">
                <a16:creationId xmlns:a16="http://schemas.microsoft.com/office/drawing/2014/main" id="{F1B7C3FC-1538-4C31-99AD-8BD09163F6B8}"/>
              </a:ext>
            </a:extLst>
          </p:cNvPr>
          <p:cNvPicPr>
            <a:picLocks noChangeAspect="1"/>
          </p:cNvPicPr>
          <p:nvPr/>
        </p:nvPicPr>
        <p:blipFill>
          <a:blip r:embed="rId5"/>
          <a:stretch>
            <a:fillRect/>
          </a:stretch>
        </p:blipFill>
        <p:spPr>
          <a:xfrm>
            <a:off x="5718629" y="2716722"/>
            <a:ext cx="408041" cy="408041"/>
          </a:xfrm>
          <a:prstGeom prst="rect">
            <a:avLst/>
          </a:prstGeom>
        </p:spPr>
      </p:pic>
      <p:sp>
        <p:nvSpPr>
          <p:cNvPr id="95" name="Rectangle 94">
            <a:extLst>
              <a:ext uri="{FF2B5EF4-FFF2-40B4-BE49-F238E27FC236}">
                <a16:creationId xmlns:a16="http://schemas.microsoft.com/office/drawing/2014/main" id="{03CE4CB8-DB58-4E92-A8DB-10B188A88989}"/>
              </a:ext>
            </a:extLst>
          </p:cNvPr>
          <p:cNvSpPr/>
          <p:nvPr/>
        </p:nvSpPr>
        <p:spPr bwMode="auto">
          <a:xfrm>
            <a:off x="3380076" y="4584824"/>
            <a:ext cx="1936057" cy="435198"/>
          </a:xfrm>
          <a:prstGeom prst="rect">
            <a:avLst/>
          </a:prstGeom>
          <a:no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39" fontAlgn="base">
              <a:lnSpc>
                <a:spcPct val="90000"/>
              </a:lnSpc>
              <a:spcBef>
                <a:spcPct val="0"/>
              </a:spcBef>
              <a:spcAft>
                <a:spcPct val="0"/>
              </a:spcAft>
            </a:pPr>
            <a:r>
              <a:rPr lang="en-US" sz="1009" dirty="0">
                <a:gradFill>
                  <a:gsLst>
                    <a:gs pos="0">
                      <a:schemeClr val="tx1"/>
                    </a:gs>
                    <a:gs pos="10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SAP HANA</a:t>
            </a:r>
          </a:p>
        </p:txBody>
      </p:sp>
      <p:grpSp>
        <p:nvGrpSpPr>
          <p:cNvPr id="96" name="Group 95">
            <a:extLst>
              <a:ext uri="{FF2B5EF4-FFF2-40B4-BE49-F238E27FC236}">
                <a16:creationId xmlns:a16="http://schemas.microsoft.com/office/drawing/2014/main" id="{127B48E8-31FC-4B52-8C7E-362468505D3C}"/>
              </a:ext>
            </a:extLst>
          </p:cNvPr>
          <p:cNvGrpSpPr/>
          <p:nvPr/>
        </p:nvGrpSpPr>
        <p:grpSpPr>
          <a:xfrm>
            <a:off x="3963283" y="4122769"/>
            <a:ext cx="786351" cy="478170"/>
            <a:chOff x="5246726" y="5244860"/>
            <a:chExt cx="1069492" cy="650344"/>
          </a:xfrm>
        </p:grpSpPr>
        <p:sp>
          <p:nvSpPr>
            <p:cNvPr id="97" name="monitor">
              <a:extLst>
                <a:ext uri="{FF2B5EF4-FFF2-40B4-BE49-F238E27FC236}">
                  <a16:creationId xmlns:a16="http://schemas.microsoft.com/office/drawing/2014/main" id="{EBC86405-CF22-4691-BC12-EACBD4143A83}"/>
                </a:ext>
              </a:extLst>
            </p:cNvPr>
            <p:cNvSpPr>
              <a:spLocks noChangeAspect="1" noEditPoints="1"/>
            </p:cNvSpPr>
            <p:nvPr/>
          </p:nvSpPr>
          <p:spPr bwMode="auto">
            <a:xfrm>
              <a:off x="5246726" y="5244860"/>
              <a:ext cx="848566" cy="65033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1"/>
            </a:solidFill>
            <a:ln w="15875" cap="sq">
              <a:solidFill>
                <a:schemeClr val="tx1"/>
              </a:solidFill>
              <a:prstDash val="solid"/>
              <a:miter lim="800000"/>
              <a:headEnd/>
              <a:tailEnd/>
            </a:ln>
            <a:extLst/>
          </p:spPr>
          <p:txBody>
            <a:bodyPr vert="horz" wrap="square" lIns="65910" tIns="32955" rIns="65910" bIns="32955" numCol="1" anchor="t" anchorCtr="0" compatLnSpc="1">
              <a:prstTxWarp prst="textNoShape">
                <a:avLst/>
              </a:prstTxWarp>
            </a:bodyPr>
            <a:lstStyle/>
            <a:p>
              <a:pPr algn="ctr"/>
              <a:endParaRPr lang="en-US" sz="1730">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8" name="Freeform: Shape 97">
              <a:extLst>
                <a:ext uri="{FF2B5EF4-FFF2-40B4-BE49-F238E27FC236}">
                  <a16:creationId xmlns:a16="http://schemas.microsoft.com/office/drawing/2014/main" id="{5D36A0EB-EBB4-460A-9CDC-5BFEA36BE109}"/>
                </a:ext>
              </a:extLst>
            </p:cNvPr>
            <p:cNvSpPr/>
            <p:nvPr/>
          </p:nvSpPr>
          <p:spPr bwMode="auto">
            <a:xfrm>
              <a:off x="5737051" y="5627856"/>
              <a:ext cx="484391" cy="2673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4"/>
              </a:solidFill>
              <a:prstDash val="solid"/>
              <a:miter lim="800000"/>
              <a:headEnd/>
              <a:tailEnd/>
            </a:ln>
          </p:spPr>
          <p:txBody>
            <a:bodyPr vert="horz" wrap="square" lIns="65910" tIns="32955" rIns="65910" bIns="32955" numCol="1" anchor="t" anchorCtr="0" compatLnSpc="1">
              <a:prstTxWarp prst="textNoShape">
                <a:avLst/>
              </a:prstTxWarp>
            </a:bodyPr>
            <a:lstStyle/>
            <a:p>
              <a:endParaRPr lang="en-US" sz="1730" err="1">
                <a:gradFill>
                  <a:gsLst>
                    <a:gs pos="0">
                      <a:srgbClr val="505050"/>
                    </a:gs>
                    <a:gs pos="100000">
                      <a:srgbClr val="505050"/>
                    </a:gs>
                  </a:gsLst>
                </a:gradFill>
                <a:latin typeface="Arial Narrow" panose="020B0606020202030204" pitchFamily="34" charset="0"/>
                <a:ea typeface="微軟正黑體" panose="020B0604030504040204" pitchFamily="34" charset="-120"/>
                <a:cs typeface="Segoe UI Semibold" panose="020B0702040204020203" pitchFamily="34" charset="0"/>
              </a:endParaRPr>
            </a:p>
          </p:txBody>
        </p:sp>
        <p:pic>
          <p:nvPicPr>
            <p:cNvPr id="99" name="Picture 98">
              <a:extLst>
                <a:ext uri="{FF2B5EF4-FFF2-40B4-BE49-F238E27FC236}">
                  <a16:creationId xmlns:a16="http://schemas.microsoft.com/office/drawing/2014/main" id="{2685CF71-B6B4-4A9C-82DB-0366B32367AC}"/>
                </a:ext>
              </a:extLst>
            </p:cNvPr>
            <p:cNvPicPr>
              <a:picLocks noChangeAspect="1"/>
            </p:cNvPicPr>
            <p:nvPr/>
          </p:nvPicPr>
          <p:blipFill>
            <a:blip r:embed="rId6">
              <a:duotone>
                <a:prstClr val="black"/>
                <a:schemeClr val="accent5">
                  <a:tint val="45000"/>
                  <a:satMod val="400000"/>
                </a:schemeClr>
              </a:duotone>
            </a:blip>
            <a:stretch>
              <a:fillRect/>
            </a:stretch>
          </p:blipFill>
          <p:spPr>
            <a:xfrm>
              <a:off x="5272116" y="5271812"/>
              <a:ext cx="595694" cy="294540"/>
            </a:xfrm>
            <a:prstGeom prst="rect">
              <a:avLst/>
            </a:prstGeom>
          </p:spPr>
        </p:pic>
        <p:sp>
          <p:nvSpPr>
            <p:cNvPr id="100" name="TextBox 99">
              <a:extLst>
                <a:ext uri="{FF2B5EF4-FFF2-40B4-BE49-F238E27FC236}">
                  <a16:creationId xmlns:a16="http://schemas.microsoft.com/office/drawing/2014/main" id="{257EE29B-EC4A-4B68-BED1-FEAC7D9CB08C}"/>
                </a:ext>
              </a:extLst>
            </p:cNvPr>
            <p:cNvSpPr txBox="1"/>
            <p:nvPr/>
          </p:nvSpPr>
          <p:spPr>
            <a:xfrm>
              <a:off x="5397477" y="5320920"/>
              <a:ext cx="918741" cy="544880"/>
            </a:xfrm>
            <a:prstGeom prst="rect">
              <a:avLst/>
            </a:prstGeom>
            <a:noFill/>
          </p:spPr>
          <p:txBody>
            <a:bodyPr wrap="none" lIns="134464" tIns="107571" rIns="134464" bIns="107571" rtlCol="0">
              <a:spAutoFit/>
            </a:bodyPr>
            <a:lstStyle/>
            <a:p>
              <a:pPr>
                <a:lnSpc>
                  <a:spcPct val="90000"/>
                </a:lnSpc>
                <a:spcAft>
                  <a:spcPts val="441"/>
                </a:spcAft>
              </a:pPr>
              <a:r>
                <a:rPr lang="en-US" sz="1324"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rPr>
                <a:t>HANA</a:t>
              </a:r>
            </a:p>
          </p:txBody>
        </p:sp>
      </p:grpSp>
      <p:grpSp>
        <p:nvGrpSpPr>
          <p:cNvPr id="101" name="Group 100">
            <a:extLst/>
          </p:cNvPr>
          <p:cNvGrpSpPr/>
          <p:nvPr/>
        </p:nvGrpSpPr>
        <p:grpSpPr>
          <a:xfrm>
            <a:off x="6776272" y="357176"/>
            <a:ext cx="638703" cy="473891"/>
            <a:chOff x="10332992" y="479425"/>
            <a:chExt cx="868680" cy="644525"/>
          </a:xfrm>
        </p:grpSpPr>
        <p:sp>
          <p:nvSpPr>
            <p:cNvPr id="102" name="TextBox 101">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03" name="Freeform 9">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04" name="Group 103">
            <a:extLst/>
          </p:cNvPr>
          <p:cNvGrpSpPr/>
          <p:nvPr/>
        </p:nvGrpSpPr>
        <p:grpSpPr>
          <a:xfrm>
            <a:off x="7415057" y="357175"/>
            <a:ext cx="705837" cy="476226"/>
            <a:chOff x="11201784" y="479425"/>
            <a:chExt cx="959988" cy="647700"/>
          </a:xfrm>
        </p:grpSpPr>
        <p:sp>
          <p:nvSpPr>
            <p:cNvPr id="105" name="TextBox 104">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06" name="Freeform 13">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107" name="TextBox 106">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08" name="Freeform 5">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nvGrpSpPr>
          <p:cNvPr id="109" name="Group 108">
            <a:extLst/>
          </p:cNvPr>
          <p:cNvGrpSpPr/>
          <p:nvPr/>
        </p:nvGrpSpPr>
        <p:grpSpPr>
          <a:xfrm>
            <a:off x="6189898" y="365"/>
            <a:ext cx="638704" cy="826392"/>
            <a:chOff x="8418690" y="119118"/>
            <a:chExt cx="868682" cy="1123950"/>
          </a:xfrm>
        </p:grpSpPr>
        <p:sp>
          <p:nvSpPr>
            <p:cNvPr id="110" name="Rectangle 109">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11" name="Group 110">
              <a:extLst/>
            </p:cNvPr>
            <p:cNvGrpSpPr/>
            <p:nvPr/>
          </p:nvGrpSpPr>
          <p:grpSpPr>
            <a:xfrm>
              <a:off x="8418690" y="598543"/>
              <a:ext cx="868680" cy="644525"/>
              <a:chOff x="9418637" y="479425"/>
              <a:chExt cx="868680" cy="644525"/>
            </a:xfrm>
          </p:grpSpPr>
          <p:sp>
            <p:nvSpPr>
              <p:cNvPr id="112" name="TextBox 111">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13" name="Freeform 5">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grpSp>
    </p:spTree>
    <p:extLst>
      <p:ext uri="{BB962C8B-B14F-4D97-AF65-F5344CB8AC3E}">
        <p14:creationId xmlns:p14="http://schemas.microsoft.com/office/powerpoint/2010/main" val="12625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1000"/>
                                        <p:tgtEl>
                                          <p:spTgt spid="33"/>
                                        </p:tgtEl>
                                      </p:cBhvr>
                                    </p:animEffect>
                                    <p:anim calcmode="lin" valueType="num">
                                      <p:cBhvr>
                                        <p:cTn id="73" dur="1000" fill="hold"/>
                                        <p:tgtEl>
                                          <p:spTgt spid="33"/>
                                        </p:tgtEl>
                                        <p:attrNameLst>
                                          <p:attrName>ppt_x</p:attrName>
                                        </p:attrNameLst>
                                      </p:cBhvr>
                                      <p:tavLst>
                                        <p:tav tm="0">
                                          <p:val>
                                            <p:strVal val="#ppt_x"/>
                                          </p:val>
                                        </p:tav>
                                        <p:tav tm="100000">
                                          <p:val>
                                            <p:strVal val="#ppt_x"/>
                                          </p:val>
                                        </p:tav>
                                      </p:tavLst>
                                    </p:anim>
                                    <p:anim calcmode="lin" valueType="num">
                                      <p:cBhvr>
                                        <p:cTn id="74" dur="1000" fill="hold"/>
                                        <p:tgtEl>
                                          <p:spTgt spid="3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1000"/>
                                        <p:tgtEl>
                                          <p:spTgt spid="34"/>
                                        </p:tgtEl>
                                      </p:cBhvr>
                                    </p:animEffect>
                                    <p:anim calcmode="lin" valueType="num">
                                      <p:cBhvr>
                                        <p:cTn id="78" dur="1000" fill="hold"/>
                                        <p:tgtEl>
                                          <p:spTgt spid="34"/>
                                        </p:tgtEl>
                                        <p:attrNameLst>
                                          <p:attrName>ppt_x</p:attrName>
                                        </p:attrNameLst>
                                      </p:cBhvr>
                                      <p:tavLst>
                                        <p:tav tm="0">
                                          <p:val>
                                            <p:strVal val="#ppt_x"/>
                                          </p:val>
                                        </p:tav>
                                        <p:tav tm="100000">
                                          <p:val>
                                            <p:strVal val="#ppt_x"/>
                                          </p:val>
                                        </p:tav>
                                      </p:tavLst>
                                    </p:anim>
                                    <p:anim calcmode="lin" valueType="num">
                                      <p:cBhvr>
                                        <p:cTn id="79" dur="1000" fill="hold"/>
                                        <p:tgtEl>
                                          <p:spTgt spid="3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1000"/>
                                        <p:tgtEl>
                                          <p:spTgt spid="42"/>
                                        </p:tgtEl>
                                      </p:cBhvr>
                                    </p:animEffect>
                                    <p:anim calcmode="lin" valueType="num">
                                      <p:cBhvr>
                                        <p:cTn id="88" dur="1000" fill="hold"/>
                                        <p:tgtEl>
                                          <p:spTgt spid="42"/>
                                        </p:tgtEl>
                                        <p:attrNameLst>
                                          <p:attrName>ppt_x</p:attrName>
                                        </p:attrNameLst>
                                      </p:cBhvr>
                                      <p:tavLst>
                                        <p:tav tm="0">
                                          <p:val>
                                            <p:strVal val="#ppt_x"/>
                                          </p:val>
                                        </p:tav>
                                        <p:tav tm="100000">
                                          <p:val>
                                            <p:strVal val="#ppt_x"/>
                                          </p:val>
                                        </p:tav>
                                      </p:tavLst>
                                    </p:anim>
                                    <p:anim calcmode="lin" valueType="num">
                                      <p:cBhvr>
                                        <p:cTn id="89" dur="1000" fill="hold"/>
                                        <p:tgtEl>
                                          <p:spTgt spid="42"/>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1000"/>
                                        <p:tgtEl>
                                          <p:spTgt spid="43"/>
                                        </p:tgtEl>
                                      </p:cBhvr>
                                    </p:animEffect>
                                    <p:anim calcmode="lin" valueType="num">
                                      <p:cBhvr>
                                        <p:cTn id="93" dur="1000" fill="hold"/>
                                        <p:tgtEl>
                                          <p:spTgt spid="43"/>
                                        </p:tgtEl>
                                        <p:attrNameLst>
                                          <p:attrName>ppt_x</p:attrName>
                                        </p:attrNameLst>
                                      </p:cBhvr>
                                      <p:tavLst>
                                        <p:tav tm="0">
                                          <p:val>
                                            <p:strVal val="#ppt_x"/>
                                          </p:val>
                                        </p:tav>
                                        <p:tav tm="100000">
                                          <p:val>
                                            <p:strVal val="#ppt_x"/>
                                          </p:val>
                                        </p:tav>
                                      </p:tavLst>
                                    </p:anim>
                                    <p:anim calcmode="lin" valueType="num">
                                      <p:cBhvr>
                                        <p:cTn id="94" dur="1000" fill="hold"/>
                                        <p:tgtEl>
                                          <p:spTgt spid="4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1000"/>
                                        <p:tgtEl>
                                          <p:spTgt spid="44"/>
                                        </p:tgtEl>
                                      </p:cBhvr>
                                    </p:animEffect>
                                    <p:anim calcmode="lin" valueType="num">
                                      <p:cBhvr>
                                        <p:cTn id="98" dur="1000" fill="hold"/>
                                        <p:tgtEl>
                                          <p:spTgt spid="44"/>
                                        </p:tgtEl>
                                        <p:attrNameLst>
                                          <p:attrName>ppt_x</p:attrName>
                                        </p:attrNameLst>
                                      </p:cBhvr>
                                      <p:tavLst>
                                        <p:tav tm="0">
                                          <p:val>
                                            <p:strVal val="#ppt_x"/>
                                          </p:val>
                                        </p:tav>
                                        <p:tav tm="100000">
                                          <p:val>
                                            <p:strVal val="#ppt_x"/>
                                          </p:val>
                                        </p:tav>
                                      </p:tavLst>
                                    </p:anim>
                                    <p:anim calcmode="lin" valueType="num">
                                      <p:cBhvr>
                                        <p:cTn id="99" dur="1000" fill="hold"/>
                                        <p:tgtEl>
                                          <p:spTgt spid="44"/>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1000"/>
                                        <p:tgtEl>
                                          <p:spTgt spid="52"/>
                                        </p:tgtEl>
                                      </p:cBhvr>
                                    </p:animEffect>
                                    <p:anim calcmode="lin" valueType="num">
                                      <p:cBhvr>
                                        <p:cTn id="108" dur="1000" fill="hold"/>
                                        <p:tgtEl>
                                          <p:spTgt spid="52"/>
                                        </p:tgtEl>
                                        <p:attrNameLst>
                                          <p:attrName>ppt_x</p:attrName>
                                        </p:attrNameLst>
                                      </p:cBhvr>
                                      <p:tavLst>
                                        <p:tav tm="0">
                                          <p:val>
                                            <p:strVal val="#ppt_x"/>
                                          </p:val>
                                        </p:tav>
                                        <p:tav tm="100000">
                                          <p:val>
                                            <p:strVal val="#ppt_x"/>
                                          </p:val>
                                        </p:tav>
                                      </p:tavLst>
                                    </p:anim>
                                    <p:anim calcmode="lin" valueType="num">
                                      <p:cBhvr>
                                        <p:cTn id="109" dur="1000" fill="hold"/>
                                        <p:tgtEl>
                                          <p:spTgt spid="52"/>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1000"/>
                                        <p:tgtEl>
                                          <p:spTgt spid="56"/>
                                        </p:tgtEl>
                                      </p:cBhvr>
                                    </p:animEffect>
                                    <p:anim calcmode="lin" valueType="num">
                                      <p:cBhvr>
                                        <p:cTn id="113" dur="1000" fill="hold"/>
                                        <p:tgtEl>
                                          <p:spTgt spid="56"/>
                                        </p:tgtEl>
                                        <p:attrNameLst>
                                          <p:attrName>ppt_x</p:attrName>
                                        </p:attrNameLst>
                                      </p:cBhvr>
                                      <p:tavLst>
                                        <p:tav tm="0">
                                          <p:val>
                                            <p:strVal val="#ppt_x"/>
                                          </p:val>
                                        </p:tav>
                                        <p:tav tm="100000">
                                          <p:val>
                                            <p:strVal val="#ppt_x"/>
                                          </p:val>
                                        </p:tav>
                                      </p:tavLst>
                                    </p:anim>
                                    <p:anim calcmode="lin" valueType="num">
                                      <p:cBhvr>
                                        <p:cTn id="114" dur="1000" fill="hold"/>
                                        <p:tgtEl>
                                          <p:spTgt spid="5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7"/>
                                        </p:tgtEl>
                                        <p:attrNameLst>
                                          <p:attrName>style.visibility</p:attrName>
                                        </p:attrNameLst>
                                      </p:cBhvr>
                                      <p:to>
                                        <p:strVal val="visible"/>
                                      </p:to>
                                    </p:set>
                                    <p:animEffect transition="in" filter="fade">
                                      <p:cBhvr>
                                        <p:cTn id="117" dur="1000"/>
                                        <p:tgtEl>
                                          <p:spTgt spid="57"/>
                                        </p:tgtEl>
                                      </p:cBhvr>
                                    </p:animEffect>
                                    <p:anim calcmode="lin" valueType="num">
                                      <p:cBhvr>
                                        <p:cTn id="118" dur="1000" fill="hold"/>
                                        <p:tgtEl>
                                          <p:spTgt spid="57"/>
                                        </p:tgtEl>
                                        <p:attrNameLst>
                                          <p:attrName>ppt_x</p:attrName>
                                        </p:attrNameLst>
                                      </p:cBhvr>
                                      <p:tavLst>
                                        <p:tav tm="0">
                                          <p:val>
                                            <p:strVal val="#ppt_x"/>
                                          </p:val>
                                        </p:tav>
                                        <p:tav tm="100000">
                                          <p:val>
                                            <p:strVal val="#ppt_x"/>
                                          </p:val>
                                        </p:tav>
                                      </p:tavLst>
                                    </p:anim>
                                    <p:anim calcmode="lin" valueType="num">
                                      <p:cBhvr>
                                        <p:cTn id="119" dur="1000" fill="hold"/>
                                        <p:tgtEl>
                                          <p:spTgt spid="5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animEffect transition="in" filter="fade">
                                      <p:cBhvr>
                                        <p:cTn id="122" dur="1000"/>
                                        <p:tgtEl>
                                          <p:spTgt spid="58"/>
                                        </p:tgtEl>
                                      </p:cBhvr>
                                    </p:animEffect>
                                    <p:anim calcmode="lin" valueType="num">
                                      <p:cBhvr>
                                        <p:cTn id="123" dur="1000" fill="hold"/>
                                        <p:tgtEl>
                                          <p:spTgt spid="58"/>
                                        </p:tgtEl>
                                        <p:attrNameLst>
                                          <p:attrName>ppt_x</p:attrName>
                                        </p:attrNameLst>
                                      </p:cBhvr>
                                      <p:tavLst>
                                        <p:tav tm="0">
                                          <p:val>
                                            <p:strVal val="#ppt_x"/>
                                          </p:val>
                                        </p:tav>
                                        <p:tav tm="100000">
                                          <p:val>
                                            <p:strVal val="#ppt_x"/>
                                          </p:val>
                                        </p:tav>
                                      </p:tavLst>
                                    </p:anim>
                                    <p:anim calcmode="lin" valueType="num">
                                      <p:cBhvr>
                                        <p:cTn id="124" dur="1000" fill="hold"/>
                                        <p:tgtEl>
                                          <p:spTgt spid="5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fade">
                                      <p:cBhvr>
                                        <p:cTn id="127" dur="1000"/>
                                        <p:tgtEl>
                                          <p:spTgt spid="59"/>
                                        </p:tgtEl>
                                      </p:cBhvr>
                                    </p:animEffect>
                                    <p:anim calcmode="lin" valueType="num">
                                      <p:cBhvr>
                                        <p:cTn id="128" dur="1000" fill="hold"/>
                                        <p:tgtEl>
                                          <p:spTgt spid="59"/>
                                        </p:tgtEl>
                                        <p:attrNameLst>
                                          <p:attrName>ppt_x</p:attrName>
                                        </p:attrNameLst>
                                      </p:cBhvr>
                                      <p:tavLst>
                                        <p:tav tm="0">
                                          <p:val>
                                            <p:strVal val="#ppt_x"/>
                                          </p:val>
                                        </p:tav>
                                        <p:tav tm="100000">
                                          <p:val>
                                            <p:strVal val="#ppt_x"/>
                                          </p:val>
                                        </p:tav>
                                      </p:tavLst>
                                    </p:anim>
                                    <p:anim calcmode="lin" valueType="num">
                                      <p:cBhvr>
                                        <p:cTn id="129" dur="1000" fill="hold"/>
                                        <p:tgtEl>
                                          <p:spTgt spid="59"/>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fade">
                                      <p:cBhvr>
                                        <p:cTn id="132" dur="1000"/>
                                        <p:tgtEl>
                                          <p:spTgt spid="63"/>
                                        </p:tgtEl>
                                      </p:cBhvr>
                                    </p:animEffect>
                                    <p:anim calcmode="lin" valueType="num">
                                      <p:cBhvr>
                                        <p:cTn id="133" dur="1000" fill="hold"/>
                                        <p:tgtEl>
                                          <p:spTgt spid="63"/>
                                        </p:tgtEl>
                                        <p:attrNameLst>
                                          <p:attrName>ppt_x</p:attrName>
                                        </p:attrNameLst>
                                      </p:cBhvr>
                                      <p:tavLst>
                                        <p:tav tm="0">
                                          <p:val>
                                            <p:strVal val="#ppt_x"/>
                                          </p:val>
                                        </p:tav>
                                        <p:tav tm="100000">
                                          <p:val>
                                            <p:strVal val="#ppt_x"/>
                                          </p:val>
                                        </p:tav>
                                      </p:tavLst>
                                    </p:anim>
                                    <p:anim calcmode="lin" valueType="num">
                                      <p:cBhvr>
                                        <p:cTn id="134" dur="1000" fill="hold"/>
                                        <p:tgtEl>
                                          <p:spTgt spid="6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animEffect transition="in" filter="fade">
                                      <p:cBhvr>
                                        <p:cTn id="137" dur="1000"/>
                                        <p:tgtEl>
                                          <p:spTgt spid="64"/>
                                        </p:tgtEl>
                                      </p:cBhvr>
                                    </p:animEffect>
                                    <p:anim calcmode="lin" valueType="num">
                                      <p:cBhvr>
                                        <p:cTn id="138" dur="1000" fill="hold"/>
                                        <p:tgtEl>
                                          <p:spTgt spid="64"/>
                                        </p:tgtEl>
                                        <p:attrNameLst>
                                          <p:attrName>ppt_x</p:attrName>
                                        </p:attrNameLst>
                                      </p:cBhvr>
                                      <p:tavLst>
                                        <p:tav tm="0">
                                          <p:val>
                                            <p:strVal val="#ppt_x"/>
                                          </p:val>
                                        </p:tav>
                                        <p:tav tm="100000">
                                          <p:val>
                                            <p:strVal val="#ppt_x"/>
                                          </p:val>
                                        </p:tav>
                                      </p:tavLst>
                                    </p:anim>
                                    <p:anim calcmode="lin" valueType="num">
                                      <p:cBhvr>
                                        <p:cTn id="139" dur="1000" fill="hold"/>
                                        <p:tgtEl>
                                          <p:spTgt spid="64"/>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fade">
                                      <p:cBhvr>
                                        <p:cTn id="142" dur="1000"/>
                                        <p:tgtEl>
                                          <p:spTgt spid="65"/>
                                        </p:tgtEl>
                                      </p:cBhvr>
                                    </p:animEffect>
                                    <p:anim calcmode="lin" valueType="num">
                                      <p:cBhvr>
                                        <p:cTn id="143" dur="1000" fill="hold"/>
                                        <p:tgtEl>
                                          <p:spTgt spid="65"/>
                                        </p:tgtEl>
                                        <p:attrNameLst>
                                          <p:attrName>ppt_x</p:attrName>
                                        </p:attrNameLst>
                                      </p:cBhvr>
                                      <p:tavLst>
                                        <p:tav tm="0">
                                          <p:val>
                                            <p:strVal val="#ppt_x"/>
                                          </p:val>
                                        </p:tav>
                                        <p:tav tm="100000">
                                          <p:val>
                                            <p:strVal val="#ppt_x"/>
                                          </p:val>
                                        </p:tav>
                                      </p:tavLst>
                                    </p:anim>
                                    <p:anim calcmode="lin" valueType="num">
                                      <p:cBhvr>
                                        <p:cTn id="144" dur="1000" fill="hold"/>
                                        <p:tgtEl>
                                          <p:spTgt spid="6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1000"/>
                                        <p:tgtEl>
                                          <p:spTgt spid="66"/>
                                        </p:tgtEl>
                                      </p:cBhvr>
                                    </p:animEffect>
                                    <p:anim calcmode="lin" valueType="num">
                                      <p:cBhvr>
                                        <p:cTn id="148" dur="1000" fill="hold"/>
                                        <p:tgtEl>
                                          <p:spTgt spid="66"/>
                                        </p:tgtEl>
                                        <p:attrNameLst>
                                          <p:attrName>ppt_x</p:attrName>
                                        </p:attrNameLst>
                                      </p:cBhvr>
                                      <p:tavLst>
                                        <p:tav tm="0">
                                          <p:val>
                                            <p:strVal val="#ppt_x"/>
                                          </p:val>
                                        </p:tav>
                                        <p:tav tm="100000">
                                          <p:val>
                                            <p:strVal val="#ppt_x"/>
                                          </p:val>
                                        </p:tav>
                                      </p:tavLst>
                                    </p:anim>
                                    <p:anim calcmode="lin" valueType="num">
                                      <p:cBhvr>
                                        <p:cTn id="149" dur="1000" fill="hold"/>
                                        <p:tgtEl>
                                          <p:spTgt spid="66"/>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70"/>
                                        </p:tgtEl>
                                        <p:attrNameLst>
                                          <p:attrName>style.visibility</p:attrName>
                                        </p:attrNameLst>
                                      </p:cBhvr>
                                      <p:to>
                                        <p:strVal val="visible"/>
                                      </p:to>
                                    </p:set>
                                    <p:animEffect transition="in" filter="fade">
                                      <p:cBhvr>
                                        <p:cTn id="152" dur="1000"/>
                                        <p:tgtEl>
                                          <p:spTgt spid="70"/>
                                        </p:tgtEl>
                                      </p:cBhvr>
                                    </p:animEffect>
                                    <p:anim calcmode="lin" valueType="num">
                                      <p:cBhvr>
                                        <p:cTn id="153" dur="1000" fill="hold"/>
                                        <p:tgtEl>
                                          <p:spTgt spid="70"/>
                                        </p:tgtEl>
                                        <p:attrNameLst>
                                          <p:attrName>ppt_x</p:attrName>
                                        </p:attrNameLst>
                                      </p:cBhvr>
                                      <p:tavLst>
                                        <p:tav tm="0">
                                          <p:val>
                                            <p:strVal val="#ppt_x"/>
                                          </p:val>
                                        </p:tav>
                                        <p:tav tm="100000">
                                          <p:val>
                                            <p:strVal val="#ppt_x"/>
                                          </p:val>
                                        </p:tav>
                                      </p:tavLst>
                                    </p:anim>
                                    <p:anim calcmode="lin" valueType="num">
                                      <p:cBhvr>
                                        <p:cTn id="154" dur="1000" fill="hold"/>
                                        <p:tgtEl>
                                          <p:spTgt spid="70"/>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fade">
                                      <p:cBhvr>
                                        <p:cTn id="157" dur="1000"/>
                                        <p:tgtEl>
                                          <p:spTgt spid="74"/>
                                        </p:tgtEl>
                                      </p:cBhvr>
                                    </p:animEffect>
                                    <p:anim calcmode="lin" valueType="num">
                                      <p:cBhvr>
                                        <p:cTn id="158" dur="1000" fill="hold"/>
                                        <p:tgtEl>
                                          <p:spTgt spid="74"/>
                                        </p:tgtEl>
                                        <p:attrNameLst>
                                          <p:attrName>ppt_x</p:attrName>
                                        </p:attrNameLst>
                                      </p:cBhvr>
                                      <p:tavLst>
                                        <p:tav tm="0">
                                          <p:val>
                                            <p:strVal val="#ppt_x"/>
                                          </p:val>
                                        </p:tav>
                                        <p:tav tm="100000">
                                          <p:val>
                                            <p:strVal val="#ppt_x"/>
                                          </p:val>
                                        </p:tav>
                                      </p:tavLst>
                                    </p:anim>
                                    <p:anim calcmode="lin" valueType="num">
                                      <p:cBhvr>
                                        <p:cTn id="159" dur="1000" fill="hold"/>
                                        <p:tgtEl>
                                          <p:spTgt spid="74"/>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75"/>
                                        </p:tgtEl>
                                        <p:attrNameLst>
                                          <p:attrName>style.visibility</p:attrName>
                                        </p:attrNameLst>
                                      </p:cBhvr>
                                      <p:to>
                                        <p:strVal val="visible"/>
                                      </p:to>
                                    </p:set>
                                    <p:animEffect transition="in" filter="fade">
                                      <p:cBhvr>
                                        <p:cTn id="162" dur="1000"/>
                                        <p:tgtEl>
                                          <p:spTgt spid="75"/>
                                        </p:tgtEl>
                                      </p:cBhvr>
                                    </p:animEffect>
                                    <p:anim calcmode="lin" valueType="num">
                                      <p:cBhvr>
                                        <p:cTn id="163" dur="1000" fill="hold"/>
                                        <p:tgtEl>
                                          <p:spTgt spid="75"/>
                                        </p:tgtEl>
                                        <p:attrNameLst>
                                          <p:attrName>ppt_x</p:attrName>
                                        </p:attrNameLst>
                                      </p:cBhvr>
                                      <p:tavLst>
                                        <p:tav tm="0">
                                          <p:val>
                                            <p:strVal val="#ppt_x"/>
                                          </p:val>
                                        </p:tav>
                                        <p:tav tm="100000">
                                          <p:val>
                                            <p:strVal val="#ppt_x"/>
                                          </p:val>
                                        </p:tav>
                                      </p:tavLst>
                                    </p:anim>
                                    <p:anim calcmode="lin" valueType="num">
                                      <p:cBhvr>
                                        <p:cTn id="164" dur="1000" fill="hold"/>
                                        <p:tgtEl>
                                          <p:spTgt spid="75"/>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76"/>
                                        </p:tgtEl>
                                        <p:attrNameLst>
                                          <p:attrName>style.visibility</p:attrName>
                                        </p:attrNameLst>
                                      </p:cBhvr>
                                      <p:to>
                                        <p:strVal val="visible"/>
                                      </p:to>
                                    </p:set>
                                    <p:animEffect transition="in" filter="fade">
                                      <p:cBhvr>
                                        <p:cTn id="167" dur="1000"/>
                                        <p:tgtEl>
                                          <p:spTgt spid="76"/>
                                        </p:tgtEl>
                                      </p:cBhvr>
                                    </p:animEffect>
                                    <p:anim calcmode="lin" valueType="num">
                                      <p:cBhvr>
                                        <p:cTn id="168" dur="1000" fill="hold"/>
                                        <p:tgtEl>
                                          <p:spTgt spid="76"/>
                                        </p:tgtEl>
                                        <p:attrNameLst>
                                          <p:attrName>ppt_x</p:attrName>
                                        </p:attrNameLst>
                                      </p:cBhvr>
                                      <p:tavLst>
                                        <p:tav tm="0">
                                          <p:val>
                                            <p:strVal val="#ppt_x"/>
                                          </p:val>
                                        </p:tav>
                                        <p:tav tm="100000">
                                          <p:val>
                                            <p:strVal val="#ppt_x"/>
                                          </p:val>
                                        </p:tav>
                                      </p:tavLst>
                                    </p:anim>
                                    <p:anim calcmode="lin" valueType="num">
                                      <p:cBhvr>
                                        <p:cTn id="169" dur="1000" fill="hold"/>
                                        <p:tgtEl>
                                          <p:spTgt spid="76"/>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0"/>
                                  </p:stCondLst>
                                  <p:childTnLst>
                                    <p:set>
                                      <p:cBhvr>
                                        <p:cTn id="171" dur="1" fill="hold">
                                          <p:stCondLst>
                                            <p:cond delay="0"/>
                                          </p:stCondLst>
                                        </p:cTn>
                                        <p:tgtEl>
                                          <p:spTgt spid="77"/>
                                        </p:tgtEl>
                                        <p:attrNameLst>
                                          <p:attrName>style.visibility</p:attrName>
                                        </p:attrNameLst>
                                      </p:cBhvr>
                                      <p:to>
                                        <p:strVal val="visible"/>
                                      </p:to>
                                    </p:set>
                                    <p:animEffect transition="in" filter="fade">
                                      <p:cBhvr>
                                        <p:cTn id="172" dur="1000"/>
                                        <p:tgtEl>
                                          <p:spTgt spid="77"/>
                                        </p:tgtEl>
                                      </p:cBhvr>
                                    </p:animEffect>
                                    <p:anim calcmode="lin" valueType="num">
                                      <p:cBhvr>
                                        <p:cTn id="173" dur="1000" fill="hold"/>
                                        <p:tgtEl>
                                          <p:spTgt spid="77"/>
                                        </p:tgtEl>
                                        <p:attrNameLst>
                                          <p:attrName>ppt_x</p:attrName>
                                        </p:attrNameLst>
                                      </p:cBhvr>
                                      <p:tavLst>
                                        <p:tav tm="0">
                                          <p:val>
                                            <p:strVal val="#ppt_x"/>
                                          </p:val>
                                        </p:tav>
                                        <p:tav tm="100000">
                                          <p:val>
                                            <p:strVal val="#ppt_x"/>
                                          </p:val>
                                        </p:tav>
                                      </p:tavLst>
                                    </p:anim>
                                    <p:anim calcmode="lin" valueType="num">
                                      <p:cBhvr>
                                        <p:cTn id="174" dur="1000" fill="hold"/>
                                        <p:tgtEl>
                                          <p:spTgt spid="77"/>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fade">
                                      <p:cBhvr>
                                        <p:cTn id="177" dur="1000"/>
                                        <p:tgtEl>
                                          <p:spTgt spid="81"/>
                                        </p:tgtEl>
                                      </p:cBhvr>
                                    </p:animEffect>
                                    <p:anim calcmode="lin" valueType="num">
                                      <p:cBhvr>
                                        <p:cTn id="178" dur="1000" fill="hold"/>
                                        <p:tgtEl>
                                          <p:spTgt spid="81"/>
                                        </p:tgtEl>
                                        <p:attrNameLst>
                                          <p:attrName>ppt_x</p:attrName>
                                        </p:attrNameLst>
                                      </p:cBhvr>
                                      <p:tavLst>
                                        <p:tav tm="0">
                                          <p:val>
                                            <p:strVal val="#ppt_x"/>
                                          </p:val>
                                        </p:tav>
                                        <p:tav tm="100000">
                                          <p:val>
                                            <p:strVal val="#ppt_x"/>
                                          </p:val>
                                        </p:tav>
                                      </p:tavLst>
                                    </p:anim>
                                    <p:anim calcmode="lin" valueType="num">
                                      <p:cBhvr>
                                        <p:cTn id="179" dur="1000" fill="hold"/>
                                        <p:tgtEl>
                                          <p:spTgt spid="81"/>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0"/>
                                  </p:stCondLst>
                                  <p:childTnLst>
                                    <p:set>
                                      <p:cBhvr>
                                        <p:cTn id="181" dur="1" fill="hold">
                                          <p:stCondLst>
                                            <p:cond delay="0"/>
                                          </p:stCondLst>
                                        </p:cTn>
                                        <p:tgtEl>
                                          <p:spTgt spid="85"/>
                                        </p:tgtEl>
                                        <p:attrNameLst>
                                          <p:attrName>style.visibility</p:attrName>
                                        </p:attrNameLst>
                                      </p:cBhvr>
                                      <p:to>
                                        <p:strVal val="visible"/>
                                      </p:to>
                                    </p:set>
                                    <p:animEffect transition="in" filter="fade">
                                      <p:cBhvr>
                                        <p:cTn id="182" dur="1000"/>
                                        <p:tgtEl>
                                          <p:spTgt spid="85"/>
                                        </p:tgtEl>
                                      </p:cBhvr>
                                    </p:animEffect>
                                    <p:anim calcmode="lin" valueType="num">
                                      <p:cBhvr>
                                        <p:cTn id="183" dur="1000" fill="hold"/>
                                        <p:tgtEl>
                                          <p:spTgt spid="85"/>
                                        </p:tgtEl>
                                        <p:attrNameLst>
                                          <p:attrName>ppt_x</p:attrName>
                                        </p:attrNameLst>
                                      </p:cBhvr>
                                      <p:tavLst>
                                        <p:tav tm="0">
                                          <p:val>
                                            <p:strVal val="#ppt_x"/>
                                          </p:val>
                                        </p:tav>
                                        <p:tav tm="100000">
                                          <p:val>
                                            <p:strVal val="#ppt_x"/>
                                          </p:val>
                                        </p:tav>
                                      </p:tavLst>
                                    </p:anim>
                                    <p:anim calcmode="lin" valueType="num">
                                      <p:cBhvr>
                                        <p:cTn id="184" dur="1000" fill="hold"/>
                                        <p:tgtEl>
                                          <p:spTgt spid="85"/>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89"/>
                                        </p:tgtEl>
                                        <p:attrNameLst>
                                          <p:attrName>style.visibility</p:attrName>
                                        </p:attrNameLst>
                                      </p:cBhvr>
                                      <p:to>
                                        <p:strVal val="visible"/>
                                      </p:to>
                                    </p:set>
                                    <p:animEffect transition="in" filter="fade">
                                      <p:cBhvr>
                                        <p:cTn id="187" dur="1000"/>
                                        <p:tgtEl>
                                          <p:spTgt spid="89"/>
                                        </p:tgtEl>
                                      </p:cBhvr>
                                    </p:animEffect>
                                    <p:anim calcmode="lin" valueType="num">
                                      <p:cBhvr>
                                        <p:cTn id="188" dur="1000" fill="hold"/>
                                        <p:tgtEl>
                                          <p:spTgt spid="89"/>
                                        </p:tgtEl>
                                        <p:attrNameLst>
                                          <p:attrName>ppt_x</p:attrName>
                                        </p:attrNameLst>
                                      </p:cBhvr>
                                      <p:tavLst>
                                        <p:tav tm="0">
                                          <p:val>
                                            <p:strVal val="#ppt_x"/>
                                          </p:val>
                                        </p:tav>
                                        <p:tav tm="100000">
                                          <p:val>
                                            <p:strVal val="#ppt_x"/>
                                          </p:val>
                                        </p:tav>
                                      </p:tavLst>
                                    </p:anim>
                                    <p:anim calcmode="lin" valueType="num">
                                      <p:cBhvr>
                                        <p:cTn id="189" dur="1000" fill="hold"/>
                                        <p:tgtEl>
                                          <p:spTgt spid="89"/>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0"/>
                                  </p:stCondLst>
                                  <p:childTnLst>
                                    <p:set>
                                      <p:cBhvr>
                                        <p:cTn id="191" dur="1" fill="hold">
                                          <p:stCondLst>
                                            <p:cond delay="0"/>
                                          </p:stCondLst>
                                        </p:cTn>
                                        <p:tgtEl>
                                          <p:spTgt spid="93"/>
                                        </p:tgtEl>
                                        <p:attrNameLst>
                                          <p:attrName>style.visibility</p:attrName>
                                        </p:attrNameLst>
                                      </p:cBhvr>
                                      <p:to>
                                        <p:strVal val="visible"/>
                                      </p:to>
                                    </p:set>
                                    <p:animEffect transition="in" filter="fade">
                                      <p:cBhvr>
                                        <p:cTn id="192" dur="1000"/>
                                        <p:tgtEl>
                                          <p:spTgt spid="93"/>
                                        </p:tgtEl>
                                      </p:cBhvr>
                                    </p:animEffect>
                                    <p:anim calcmode="lin" valueType="num">
                                      <p:cBhvr>
                                        <p:cTn id="193" dur="1000" fill="hold"/>
                                        <p:tgtEl>
                                          <p:spTgt spid="93"/>
                                        </p:tgtEl>
                                        <p:attrNameLst>
                                          <p:attrName>ppt_x</p:attrName>
                                        </p:attrNameLst>
                                      </p:cBhvr>
                                      <p:tavLst>
                                        <p:tav tm="0">
                                          <p:val>
                                            <p:strVal val="#ppt_x"/>
                                          </p:val>
                                        </p:tav>
                                        <p:tav tm="100000">
                                          <p:val>
                                            <p:strVal val="#ppt_x"/>
                                          </p:val>
                                        </p:tav>
                                      </p:tavLst>
                                    </p:anim>
                                    <p:anim calcmode="lin" valueType="num">
                                      <p:cBhvr>
                                        <p:cTn id="194" dur="1000" fill="hold"/>
                                        <p:tgtEl>
                                          <p:spTgt spid="93"/>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94"/>
                                        </p:tgtEl>
                                        <p:attrNameLst>
                                          <p:attrName>style.visibility</p:attrName>
                                        </p:attrNameLst>
                                      </p:cBhvr>
                                      <p:to>
                                        <p:strVal val="visible"/>
                                      </p:to>
                                    </p:set>
                                    <p:animEffect transition="in" filter="fade">
                                      <p:cBhvr>
                                        <p:cTn id="197" dur="1000"/>
                                        <p:tgtEl>
                                          <p:spTgt spid="94"/>
                                        </p:tgtEl>
                                      </p:cBhvr>
                                    </p:animEffect>
                                    <p:anim calcmode="lin" valueType="num">
                                      <p:cBhvr>
                                        <p:cTn id="198" dur="1000" fill="hold"/>
                                        <p:tgtEl>
                                          <p:spTgt spid="94"/>
                                        </p:tgtEl>
                                        <p:attrNameLst>
                                          <p:attrName>ppt_x</p:attrName>
                                        </p:attrNameLst>
                                      </p:cBhvr>
                                      <p:tavLst>
                                        <p:tav tm="0">
                                          <p:val>
                                            <p:strVal val="#ppt_x"/>
                                          </p:val>
                                        </p:tav>
                                        <p:tav tm="100000">
                                          <p:val>
                                            <p:strVal val="#ppt_x"/>
                                          </p:val>
                                        </p:tav>
                                      </p:tavLst>
                                    </p:anim>
                                    <p:anim calcmode="lin" valueType="num">
                                      <p:cBhvr>
                                        <p:cTn id="199" dur="1000" fill="hold"/>
                                        <p:tgtEl>
                                          <p:spTgt spid="94"/>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95"/>
                                        </p:tgtEl>
                                        <p:attrNameLst>
                                          <p:attrName>style.visibility</p:attrName>
                                        </p:attrNameLst>
                                      </p:cBhvr>
                                      <p:to>
                                        <p:strVal val="visible"/>
                                      </p:to>
                                    </p:set>
                                    <p:animEffect transition="in" filter="fade">
                                      <p:cBhvr>
                                        <p:cTn id="202" dur="1000"/>
                                        <p:tgtEl>
                                          <p:spTgt spid="95"/>
                                        </p:tgtEl>
                                      </p:cBhvr>
                                    </p:animEffect>
                                    <p:anim calcmode="lin" valueType="num">
                                      <p:cBhvr>
                                        <p:cTn id="203" dur="1000" fill="hold"/>
                                        <p:tgtEl>
                                          <p:spTgt spid="95"/>
                                        </p:tgtEl>
                                        <p:attrNameLst>
                                          <p:attrName>ppt_x</p:attrName>
                                        </p:attrNameLst>
                                      </p:cBhvr>
                                      <p:tavLst>
                                        <p:tav tm="0">
                                          <p:val>
                                            <p:strVal val="#ppt_x"/>
                                          </p:val>
                                        </p:tav>
                                        <p:tav tm="100000">
                                          <p:val>
                                            <p:strVal val="#ppt_x"/>
                                          </p:val>
                                        </p:tav>
                                      </p:tavLst>
                                    </p:anim>
                                    <p:anim calcmode="lin" valueType="num">
                                      <p:cBhvr>
                                        <p:cTn id="204" dur="1000" fill="hold"/>
                                        <p:tgtEl>
                                          <p:spTgt spid="95"/>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96"/>
                                        </p:tgtEl>
                                        <p:attrNameLst>
                                          <p:attrName>style.visibility</p:attrName>
                                        </p:attrNameLst>
                                      </p:cBhvr>
                                      <p:to>
                                        <p:strVal val="visible"/>
                                      </p:to>
                                    </p:set>
                                    <p:animEffect transition="in" filter="fade">
                                      <p:cBhvr>
                                        <p:cTn id="207" dur="1000"/>
                                        <p:tgtEl>
                                          <p:spTgt spid="96"/>
                                        </p:tgtEl>
                                      </p:cBhvr>
                                    </p:animEffect>
                                    <p:anim calcmode="lin" valueType="num">
                                      <p:cBhvr>
                                        <p:cTn id="208" dur="1000" fill="hold"/>
                                        <p:tgtEl>
                                          <p:spTgt spid="96"/>
                                        </p:tgtEl>
                                        <p:attrNameLst>
                                          <p:attrName>ppt_x</p:attrName>
                                        </p:attrNameLst>
                                      </p:cBhvr>
                                      <p:tavLst>
                                        <p:tav tm="0">
                                          <p:val>
                                            <p:strVal val="#ppt_x"/>
                                          </p:val>
                                        </p:tav>
                                        <p:tav tm="100000">
                                          <p:val>
                                            <p:strVal val="#ppt_x"/>
                                          </p:val>
                                        </p:tav>
                                      </p:tavLst>
                                    </p:anim>
                                    <p:anim calcmode="lin" valueType="num">
                                      <p:cBhvr>
                                        <p:cTn id="209"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6" grpId="0"/>
      <p:bldP spid="17" grpId="0" animBg="1"/>
      <p:bldP spid="32" grpId="0" animBg="1"/>
      <p:bldP spid="33" grpId="0" animBg="1"/>
      <p:bldP spid="42" grpId="0" animBg="1"/>
      <p:bldP spid="43" grpId="0" animBg="1"/>
      <p:bldP spid="57" grpId="0" animBg="1"/>
      <p:bldP spid="58" grpId="0" animBg="1"/>
      <p:bldP spid="64" grpId="0" animBg="1"/>
      <p:bldP spid="65" grpId="0" animBg="1"/>
      <p:bldP spid="75" grpId="0"/>
      <p:bldP spid="76" grpId="0" animBg="1"/>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normAutofit/>
          </a:bodyPr>
          <a:lstStyle/>
          <a:p>
            <a:r>
              <a:rPr lang="zh-TW" altLang="en-US" sz="3200" dirty="0"/>
              <a:t>可用性選項</a:t>
            </a:r>
            <a:endParaRPr lang="en-US" sz="3200" dirty="0"/>
          </a:p>
        </p:txBody>
      </p:sp>
      <p:sp>
        <p:nvSpPr>
          <p:cNvPr id="6" name="Freeform: Shape 5">
            <a:extLst>
              <a:ext uri="{FF2B5EF4-FFF2-40B4-BE49-F238E27FC236}">
                <a16:creationId xmlns:a16="http://schemas.microsoft.com/office/drawing/2014/main" id="{C8CFEE28-AA80-4187-9DA6-664AD8EAEF28}"/>
              </a:ext>
            </a:extLst>
          </p:cNvPr>
          <p:cNvSpPr/>
          <p:nvPr/>
        </p:nvSpPr>
        <p:spPr bwMode="auto">
          <a:xfrm>
            <a:off x="376631" y="3349959"/>
            <a:ext cx="155612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023181" y="3349959"/>
            <a:ext cx="194515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4058762" y="3349959"/>
            <a:ext cx="233017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6479365" y="3349959"/>
            <a:ext cx="213966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376631" y="3416698"/>
            <a:ext cx="1646550" cy="863069"/>
            <a:chOff x="522514" y="4739119"/>
            <a:chExt cx="2284328" cy="624202"/>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537169" cy="384291"/>
            </a:xfrm>
            <a:prstGeom prst="rect">
              <a:avLst/>
            </a:prstGeom>
          </p:spPr>
          <p:txBody>
            <a:bodyPr wrap="none">
              <a:spAutoFit/>
            </a:bodyPr>
            <a:lstStyle/>
            <a:p>
              <a:pPr defTabSz="672334"/>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單一虛擬機器</a:t>
              </a:r>
              <a:endParaRPr 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 name="Rectangle 11">
              <a:extLst>
                <a:ext uri="{FF2B5EF4-FFF2-40B4-BE49-F238E27FC236}">
                  <a16:creationId xmlns:a16="http://schemas.microsoft.com/office/drawing/2014/main" id="{542839BF-0F52-4ABD-A570-5F17F433DDBD}"/>
                </a:ext>
              </a:extLst>
            </p:cNvPr>
            <p:cNvSpPr/>
            <p:nvPr/>
          </p:nvSpPr>
          <p:spPr>
            <a:xfrm>
              <a:off x="522514" y="4979030"/>
              <a:ext cx="2284328" cy="384291"/>
            </a:xfrm>
            <a:prstGeom prst="rect">
              <a:avLst/>
            </a:prstGeom>
          </p:spPr>
          <p:txBody>
            <a:bodyPr wrap="square">
              <a:spAutoFit/>
            </a:bodyPr>
            <a:lstStyle/>
            <a:p>
              <a:pPr defTabSz="672334"/>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容易提升與移轉</a:t>
              </a:r>
              <a:endParaRPr 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376630" y="1526203"/>
            <a:ext cx="1237577" cy="400835"/>
            <a:chOff x="522514" y="1920087"/>
            <a:chExt cx="1716939" cy="556094"/>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522514" y="1920087"/>
              <a:ext cx="722851"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VM SLA</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522514" y="2168396"/>
              <a:ext cx="1716939" cy="307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panose="020B0502040204020203" pitchFamily="34" charset="0"/>
                </a:rPr>
                <a:t>99.9% (</a:t>
              </a:r>
              <a:r>
                <a:rPr lang="zh-TW"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panose="020B0502040204020203" pitchFamily="34" charset="0"/>
                </a:rPr>
                <a:t>使用</a:t>
              </a:r>
              <a:r>
                <a:rPr lang="zh-TW" altLang="en-US" sz="87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高級儲存</a:t>
              </a:r>
              <a:r>
                <a:rPr lang="en-US" altLang="zh-TW" sz="87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a:t>
              </a:r>
              <a:endParaRPr lang="en-US" altLang="en-US" sz="87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023181" y="3416697"/>
            <a:ext cx="2015808" cy="1099267"/>
            <a:chOff x="2806842" y="4739119"/>
            <a:chExt cx="2796615" cy="880397"/>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2796615" cy="384292"/>
            </a:xfrm>
            <a:prstGeom prst="rect">
              <a:avLst/>
            </a:prstGeom>
          </p:spPr>
          <p:txBody>
            <a:bodyPr wrap="none">
              <a:spAutoFit/>
            </a:bodyPr>
            <a:lstStyle/>
            <a:p>
              <a:pPr defTabSz="672334"/>
              <a:r>
                <a:rPr lang="zh-TW"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可用性設定組</a:t>
              </a:r>
              <a:r>
                <a:rPr lang="en-US"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 Availability Sets</a:t>
              </a:r>
              <a:endParaRPr 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8" name="Rectangle 17">
              <a:extLst>
                <a:ext uri="{FF2B5EF4-FFF2-40B4-BE49-F238E27FC236}">
                  <a16:creationId xmlns:a16="http://schemas.microsoft.com/office/drawing/2014/main" id="{63295860-29EE-463D-BA22-AE68DADB791D}"/>
                </a:ext>
              </a:extLst>
            </p:cNvPr>
            <p:cNvSpPr/>
            <p:nvPr/>
          </p:nvSpPr>
          <p:spPr>
            <a:xfrm>
              <a:off x="2806842" y="4979030"/>
              <a:ext cx="2284328" cy="640486"/>
            </a:xfrm>
            <a:prstGeom prst="rect">
              <a:avLst/>
            </a:prstGeom>
          </p:spPr>
          <p:txBody>
            <a:bodyPr wrap="square">
              <a:spAutoFit/>
            </a:bodyPr>
            <a:lstStyle/>
            <a:p>
              <a:pPr defTabSz="672334"/>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同一個資料中心中的 </a:t>
              </a:r>
              <a:r>
                <a:rPr lang="en-US"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VM </a:t>
              </a:r>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失敗保護</a:t>
              </a:r>
              <a:endParaRPr 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4058765" y="3416702"/>
            <a:ext cx="1994970" cy="767487"/>
            <a:chOff x="5630888" y="4739119"/>
            <a:chExt cx="2767705" cy="624202"/>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2767705" cy="384291"/>
            </a:xfrm>
            <a:prstGeom prst="rect">
              <a:avLst/>
            </a:prstGeom>
          </p:spPr>
          <p:txBody>
            <a:bodyPr wrap="none">
              <a:spAutoFit/>
            </a:bodyPr>
            <a:lstStyle/>
            <a:p>
              <a:pPr defTabSz="672334"/>
              <a:r>
                <a:rPr lang="zh-TW"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可用性區域</a:t>
              </a:r>
              <a:r>
                <a:rPr lang="en-US"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 Availability Zones</a:t>
              </a:r>
              <a:r>
                <a:rPr lang="en-US" altLang="zh-TW" sz="1200" b="1" dirty="0">
                  <a:latin typeface="Arial Narrow" panose="020B0606020202030204" pitchFamily="34" charset="0"/>
                  <a:ea typeface="微軟正黑體" panose="020B0604030504040204" pitchFamily="34" charset="-120"/>
                </a:rPr>
                <a:t> </a:t>
              </a:r>
              <a:endParaRPr lang="en-US"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2" name="Rectangle 21">
              <a:extLst>
                <a:ext uri="{FF2B5EF4-FFF2-40B4-BE49-F238E27FC236}">
                  <a16:creationId xmlns:a16="http://schemas.microsoft.com/office/drawing/2014/main" id="{7FF6A33F-CB65-4809-A907-A7B1AAEDA725}"/>
                </a:ext>
              </a:extLst>
            </p:cNvPr>
            <p:cNvSpPr/>
            <p:nvPr/>
          </p:nvSpPr>
          <p:spPr>
            <a:xfrm>
              <a:off x="5630888" y="4979030"/>
              <a:ext cx="2767705" cy="384291"/>
            </a:xfrm>
            <a:prstGeom prst="rect">
              <a:avLst/>
            </a:prstGeom>
          </p:spPr>
          <p:txBody>
            <a:bodyPr wrap="square">
              <a:spAutoFit/>
            </a:bodyPr>
            <a:lstStyle/>
            <a:p>
              <a:pPr defTabSz="672334"/>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整個資料中心的失敗保護</a:t>
              </a:r>
              <a:endParaRPr 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6479368" y="3416704"/>
            <a:ext cx="1873183" cy="781961"/>
            <a:chOff x="8989090" y="4739119"/>
            <a:chExt cx="2598745" cy="624192"/>
          </a:xfrm>
        </p:grpSpPr>
        <p:sp>
          <p:nvSpPr>
            <p:cNvPr id="25" name="Rectangle 24">
              <a:extLst>
                <a:ext uri="{FF2B5EF4-FFF2-40B4-BE49-F238E27FC236}">
                  <a16:creationId xmlns:a16="http://schemas.microsoft.com/office/drawing/2014/main" id="{E8BD5E26-968E-4C16-9BBD-EFA2BDB9DE4F}"/>
                </a:ext>
              </a:extLst>
            </p:cNvPr>
            <p:cNvSpPr/>
            <p:nvPr/>
          </p:nvSpPr>
          <p:spPr>
            <a:xfrm>
              <a:off x="8989091" y="4739119"/>
              <a:ext cx="2571288" cy="221111"/>
            </a:xfrm>
            <a:prstGeom prst="rect">
              <a:avLst/>
            </a:prstGeom>
          </p:spPr>
          <p:txBody>
            <a:bodyPr wrap="none">
              <a:spAutoFit/>
            </a:bodyPr>
            <a:lstStyle/>
            <a:p>
              <a:pPr defTabSz="672334"/>
              <a:r>
                <a:rPr lang="zh-TW"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配對的</a:t>
              </a:r>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地區</a:t>
              </a:r>
              <a:r>
                <a:rPr lang="en-US"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 Paired Regions</a:t>
              </a:r>
            </a:p>
          </p:txBody>
        </p:sp>
        <p:sp>
          <p:nvSpPr>
            <p:cNvPr id="26" name="Rectangle 25">
              <a:extLst>
                <a:ext uri="{FF2B5EF4-FFF2-40B4-BE49-F238E27FC236}">
                  <a16:creationId xmlns:a16="http://schemas.microsoft.com/office/drawing/2014/main" id="{F29F91C1-7DD7-4F3E-A9D7-9FD218EC2450}"/>
                </a:ext>
              </a:extLst>
            </p:cNvPr>
            <p:cNvSpPr/>
            <p:nvPr/>
          </p:nvSpPr>
          <p:spPr>
            <a:xfrm>
              <a:off x="8989090" y="4979020"/>
              <a:ext cx="2598745" cy="384291"/>
            </a:xfrm>
            <a:prstGeom prst="rect">
              <a:avLst/>
            </a:prstGeom>
          </p:spPr>
          <p:txBody>
            <a:bodyPr wrap="square">
              <a:spAutoFit/>
            </a:bodyPr>
            <a:lstStyle/>
            <a:p>
              <a:pPr defTabSz="672334"/>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提供地區 </a:t>
              </a:r>
              <a:r>
                <a:rPr lang="en-US" altLang="zh-TW"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(Region) </a:t>
              </a:r>
              <a:r>
                <a:rPr lang="zh-TW" alt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rPr>
                <a:t>保護</a:t>
              </a:r>
              <a:endParaRPr lang="en-US" sz="1200"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376631" y="1990822"/>
            <a:ext cx="155612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023181" y="1990822"/>
            <a:ext cx="194515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4058762" y="1990822"/>
            <a:ext cx="233017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6479365" y="1990822"/>
            <a:ext cx="213966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023181" y="1519655"/>
            <a:ext cx="522638" cy="399015"/>
            <a:chOff x="2806842" y="2107278"/>
            <a:chExt cx="725078" cy="553571"/>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806842" y="2107278"/>
              <a:ext cx="722853"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VM SLA</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2806842" y="2353063"/>
              <a:ext cx="725078"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panose="020B0502040204020203" pitchFamily="34" charset="0"/>
                </a:rPr>
                <a:t>99.95% </a:t>
              </a:r>
              <a:endPar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4058763" y="1516590"/>
            <a:ext cx="522638" cy="402082"/>
            <a:chOff x="5630888" y="2103022"/>
            <a:chExt cx="725078" cy="557825"/>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8" y="2103022"/>
              <a:ext cx="722853"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VM SLA</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1"/>
              <a:ext cx="725078" cy="30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panose="020B0502040204020203" pitchFamily="34" charset="0"/>
                </a:rPr>
                <a:t>99.99% </a:t>
              </a:r>
              <a:endPar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6476775" y="1516588"/>
            <a:ext cx="2057604" cy="22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5910" tIns="32955" rIns="65910" bIns="32955"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72334" eaLnBrk="1" hangingPunct="1"/>
            <a:r>
              <a:rPr lang="zh-TW"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多區域災難復原</a:t>
            </a:r>
            <a:endParaRPr lang="en-US" altLang="en-US" sz="1009" dirty="0">
              <a:gradFill>
                <a:gsLst>
                  <a:gs pos="78761">
                    <a:srgbClr val="353535"/>
                  </a:gs>
                  <a:gs pos="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934263" y="2493978"/>
            <a:ext cx="440856" cy="35282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649">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2427008" y="2401140"/>
            <a:ext cx="329551" cy="2525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2917640" y="2401140"/>
            <a:ext cx="329551" cy="2525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2346695" y="2350505"/>
            <a:ext cx="975731" cy="341036"/>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2019" fontAlgn="base">
              <a:lnSpc>
                <a:spcPct val="90000"/>
              </a:lnSpc>
              <a:spcBef>
                <a:spcPct val="0"/>
              </a:spcBef>
              <a:spcAft>
                <a:spcPct val="0"/>
              </a:spcAft>
              <a:defRPr/>
            </a:pPr>
            <a:endParaRPr lang="en-US" sz="1730" kern="0"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2334671" y="2784904"/>
            <a:ext cx="194086" cy="1487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2606300" y="2784904"/>
            <a:ext cx="194086" cy="1487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2877930" y="2784904"/>
            <a:ext cx="194086" cy="1487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3149559" y="2784904"/>
            <a:ext cx="194086" cy="1487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7781743" y="2578647"/>
            <a:ext cx="407881" cy="26088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298">
              <a:solidFill>
                <a:srgbClr val="353535"/>
              </a:solidFill>
              <a:latin typeface="Arial Narrow" panose="020B0606020202030204" pitchFamily="34" charset="0"/>
              <a:ea typeface="微軟正黑體" panose="020B0604030504040204" pitchFamily="34" charset="-120"/>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6908772" y="2578647"/>
            <a:ext cx="407881" cy="26088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298">
              <a:solidFill>
                <a:srgbClr val="353535"/>
              </a:solidFill>
              <a:latin typeface="Arial Narrow" panose="020B0606020202030204" pitchFamily="34" charset="0"/>
              <a:ea typeface="微軟正黑體" panose="020B0604030504040204" pitchFamily="34" charset="-120"/>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7382823" y="2709089"/>
            <a:ext cx="332750"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2334"/>
            <a:endParaRPr lang="en-US" sz="1298">
              <a:solidFill>
                <a:srgbClr val="FFFFFF"/>
              </a:solidFill>
              <a:latin typeface="Arial Narrow" panose="020B0606020202030204" pitchFamily="34" charset="0"/>
              <a:ea typeface="微軟正黑體" panose="020B0604030504040204" pitchFamily="34" charset="-120"/>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6564015" y="2213780"/>
            <a:ext cx="1970364" cy="926602"/>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2019" fontAlgn="base">
              <a:lnSpc>
                <a:spcPct val="90000"/>
              </a:lnSpc>
              <a:spcBef>
                <a:spcPct val="0"/>
              </a:spcBef>
              <a:spcAft>
                <a:spcPct val="0"/>
              </a:spcAft>
            </a:pPr>
            <a:endParaRPr lang="en-US" sz="1730" kern="0"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6779845" y="2266303"/>
            <a:ext cx="665735" cy="25810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019" fontAlgn="base">
              <a:lnSpc>
                <a:spcPct val="90000"/>
              </a:lnSpc>
              <a:spcBef>
                <a:spcPct val="0"/>
              </a:spcBef>
              <a:spcAft>
                <a:spcPct val="0"/>
              </a:spcAft>
              <a:defRPr/>
            </a:pPr>
            <a:r>
              <a:rPr lang="zh-TW" altLang="en-US" sz="865" kern="0" dirty="0">
                <a:gradFill>
                  <a:gsLst>
                    <a:gs pos="1770">
                      <a:srgbClr val="353535"/>
                    </a:gs>
                    <a:gs pos="9800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地區</a:t>
            </a:r>
            <a:r>
              <a:rPr lang="en-US" altLang="zh-TW" sz="865" kern="0" dirty="0">
                <a:gradFill>
                  <a:gsLst>
                    <a:gs pos="1770">
                      <a:srgbClr val="353535"/>
                    </a:gs>
                    <a:gs pos="9800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1</a:t>
            </a:r>
            <a:endParaRPr lang="en-US" sz="865" kern="0" dirty="0">
              <a:gradFill>
                <a:gsLst>
                  <a:gs pos="1770">
                    <a:srgbClr val="353535"/>
                  </a:gs>
                  <a:gs pos="9800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7652816" y="2257975"/>
            <a:ext cx="665735" cy="258107"/>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72019" fontAlgn="base">
              <a:lnSpc>
                <a:spcPct val="90000"/>
              </a:lnSpc>
              <a:spcBef>
                <a:spcPct val="0"/>
              </a:spcBef>
              <a:spcAft>
                <a:spcPct val="0"/>
              </a:spcAft>
              <a:defRPr/>
            </a:pPr>
            <a:r>
              <a:rPr lang="zh-TW" altLang="en-US" sz="865" kern="0" dirty="0">
                <a:gradFill>
                  <a:gsLst>
                    <a:gs pos="1770">
                      <a:srgbClr val="353535"/>
                    </a:gs>
                    <a:gs pos="9800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地區</a:t>
            </a:r>
            <a:r>
              <a:rPr lang="en-US" altLang="zh-TW" sz="865" kern="0" dirty="0">
                <a:gradFill>
                  <a:gsLst>
                    <a:gs pos="1770">
                      <a:srgbClr val="353535"/>
                    </a:gs>
                    <a:gs pos="9800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2</a:t>
            </a:r>
            <a:endParaRPr lang="en-US" sz="865" kern="0" dirty="0">
              <a:gradFill>
                <a:gsLst>
                  <a:gs pos="1770">
                    <a:srgbClr val="353535"/>
                  </a:gs>
                  <a:gs pos="98000">
                    <a:srgbClr val="353535"/>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4180964" y="2213780"/>
            <a:ext cx="1488234" cy="92660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defRPr/>
            </a:pPr>
            <a:endParaRPr lang="en-US" sz="1298">
              <a:solidFill>
                <a:srgbClr val="353535"/>
              </a:solidFill>
              <a:latin typeface="Arial Narrow" panose="020B0606020202030204" pitchFamily="34" charset="0"/>
              <a:ea typeface="微軟正黑體" panose="020B0604030504040204" pitchFamily="34" charset="-120"/>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4129749" y="2526906"/>
            <a:ext cx="541049" cy="341036"/>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2019" fontAlgn="base">
              <a:lnSpc>
                <a:spcPct val="90000"/>
              </a:lnSpc>
              <a:spcBef>
                <a:spcPct val="0"/>
              </a:spcBef>
              <a:spcAft>
                <a:spcPct val="0"/>
              </a:spcAft>
              <a:defRPr/>
            </a:pPr>
            <a:endParaRPr lang="en-US" sz="1730" kern="0"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4274322" y="2473266"/>
            <a:ext cx="251903" cy="19305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4274322" y="2704816"/>
            <a:ext cx="251903" cy="19305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4639106" y="2384011"/>
            <a:ext cx="541049" cy="341036"/>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2019" fontAlgn="base">
              <a:lnSpc>
                <a:spcPct val="90000"/>
              </a:lnSpc>
              <a:spcBef>
                <a:spcPct val="0"/>
              </a:spcBef>
              <a:spcAft>
                <a:spcPct val="0"/>
              </a:spcAft>
              <a:defRPr/>
            </a:pPr>
            <a:endParaRPr lang="en-US" sz="1730" kern="0"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4783679" y="2330371"/>
            <a:ext cx="251903" cy="19305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4783679" y="2561921"/>
            <a:ext cx="251903" cy="19305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5202592" y="2513631"/>
            <a:ext cx="541049" cy="341036"/>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1" rIns="131801" bIns="105441" numCol="1" spcCol="0" rtlCol="0" fromWordArt="0" anchor="t" anchorCtr="0" forceAA="0" compatLnSpc="1">
            <a:prstTxWarp prst="textNoShape">
              <a:avLst/>
            </a:prstTxWarp>
            <a:noAutofit/>
          </a:bodyPr>
          <a:lstStyle/>
          <a:p>
            <a:pPr algn="ctr" defTabSz="672019" fontAlgn="base">
              <a:lnSpc>
                <a:spcPct val="90000"/>
              </a:lnSpc>
              <a:spcBef>
                <a:spcPct val="0"/>
              </a:spcBef>
              <a:spcAft>
                <a:spcPct val="0"/>
              </a:spcAft>
              <a:defRPr/>
            </a:pPr>
            <a:endParaRPr lang="en-US" sz="1730" kern="0"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5347165" y="2459991"/>
            <a:ext cx="251903" cy="19305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5347165" y="2691541"/>
            <a:ext cx="251903" cy="19305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10" tIns="32955" rIns="65910" bIns="32955" numCol="1" anchor="t" anchorCtr="0" compatLnSpc="1">
            <a:prstTxWarp prst="textNoShape">
              <a:avLst/>
            </a:prstTxWarp>
          </a:bodyPr>
          <a:lstStyle/>
          <a:p>
            <a:pPr defTabSz="672334"/>
            <a:endParaRPr lang="en-US" sz="1298" dirty="0">
              <a:gradFill>
                <a:gsLst>
                  <a:gs pos="0">
                    <a:srgbClr val="505050"/>
                  </a:gs>
                  <a:gs pos="100000">
                    <a:srgbClr val="505050"/>
                  </a:gs>
                </a:gsLst>
              </a:gradFill>
              <a:latin typeface="Arial Narrow" panose="020B0606020202030204" pitchFamily="34" charset="0"/>
              <a:ea typeface="微軟正黑體" panose="020B0604030504040204" pitchFamily="34" charset="-120"/>
            </a:endParaRPr>
          </a:p>
        </p:txBody>
      </p:sp>
      <p:grpSp>
        <p:nvGrpSpPr>
          <p:cNvPr id="63" name="Group 62">
            <a:extLst/>
          </p:cNvPr>
          <p:cNvGrpSpPr/>
          <p:nvPr/>
        </p:nvGrpSpPr>
        <p:grpSpPr>
          <a:xfrm>
            <a:off x="6776272" y="357176"/>
            <a:ext cx="638703" cy="473891"/>
            <a:chOff x="10332992" y="479425"/>
            <a:chExt cx="868680" cy="644525"/>
          </a:xfrm>
        </p:grpSpPr>
        <p:sp>
          <p:nvSpPr>
            <p:cNvPr id="75" name="TextBox 74">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6" name="Freeform 9">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77" name="Group 76">
            <a:extLst/>
          </p:cNvPr>
          <p:cNvGrpSpPr/>
          <p:nvPr/>
        </p:nvGrpSpPr>
        <p:grpSpPr>
          <a:xfrm>
            <a:off x="7415057" y="357175"/>
            <a:ext cx="705837" cy="476226"/>
            <a:chOff x="11201784" y="479425"/>
            <a:chExt cx="959988" cy="647700"/>
          </a:xfrm>
        </p:grpSpPr>
        <p:sp>
          <p:nvSpPr>
            <p:cNvPr id="78" name="TextBox 77">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9" name="Freeform 13">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80" name="TextBox 79">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1" name="Freeform 5">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nvGrpSpPr>
          <p:cNvPr id="82" name="Group 81">
            <a:extLst/>
          </p:cNvPr>
          <p:cNvGrpSpPr/>
          <p:nvPr/>
        </p:nvGrpSpPr>
        <p:grpSpPr>
          <a:xfrm>
            <a:off x="6189898" y="365"/>
            <a:ext cx="638704" cy="826392"/>
            <a:chOff x="8418690" y="119118"/>
            <a:chExt cx="868682" cy="1123950"/>
          </a:xfrm>
        </p:grpSpPr>
        <p:sp>
          <p:nvSpPr>
            <p:cNvPr id="83" name="Rectangle 82">
              <a:extLst/>
            </p:cNvPr>
            <p:cNvSpPr/>
            <p:nvPr/>
          </p:nvSpPr>
          <p:spPr bwMode="auto">
            <a:xfrm>
              <a:off x="8418692" y="119118"/>
              <a:ext cx="868680" cy="4794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84" name="Group 83">
              <a:extLst/>
            </p:cNvPr>
            <p:cNvGrpSpPr/>
            <p:nvPr/>
          </p:nvGrpSpPr>
          <p:grpSpPr>
            <a:xfrm>
              <a:off x="8418690" y="598543"/>
              <a:ext cx="868680" cy="644525"/>
              <a:chOff x="9418637" y="479425"/>
              <a:chExt cx="868680" cy="644525"/>
            </a:xfrm>
          </p:grpSpPr>
          <p:sp>
            <p:nvSpPr>
              <p:cNvPr id="85" name="TextBox 84">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6" name="Freeform 5">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grpSp>
      <p:sp>
        <p:nvSpPr>
          <p:cNvPr id="87" name="文字方塊 86">
            <a:extLst>
              <a:ext uri="{FF2B5EF4-FFF2-40B4-BE49-F238E27FC236}">
                <a16:creationId xmlns:a16="http://schemas.microsoft.com/office/drawing/2014/main" id="{C526DE1E-FB14-4AC1-BBCA-BCA21F960824}"/>
              </a:ext>
            </a:extLst>
          </p:cNvPr>
          <p:cNvSpPr txBox="1"/>
          <p:nvPr/>
        </p:nvSpPr>
        <p:spPr>
          <a:xfrm>
            <a:off x="483444" y="4593588"/>
            <a:ext cx="8352479" cy="517065"/>
          </a:xfrm>
          <a:prstGeom prst="rect">
            <a:avLst/>
          </a:prstGeom>
          <a:noFill/>
        </p:spPr>
        <p:txBody>
          <a:bodyPr wrap="none" lIns="182880" tIns="146304" rIns="182880" bIns="146304" rtlCol="0">
            <a:spAutoFit/>
          </a:bodyPr>
          <a:lstStyle/>
          <a:p>
            <a:pPr>
              <a:lnSpc>
                <a:spcPct val="90000"/>
              </a:lnSpc>
              <a:spcAft>
                <a:spcPts val="600"/>
              </a:spcAft>
            </a:pPr>
            <a:r>
              <a:rPr lang="zh-TW" altLang="en-US" sz="1600" dirty="0">
                <a:gradFill>
                  <a:gsLst>
                    <a:gs pos="2917">
                      <a:schemeClr val="tx1"/>
                    </a:gs>
                    <a:gs pos="30000">
                      <a:schemeClr val="tx1"/>
                    </a:gs>
                  </a:gsLst>
                  <a:lin ang="5400000" scaled="0"/>
                </a:gradFill>
              </a:rPr>
              <a:t>配對的地區 </a:t>
            </a:r>
            <a:r>
              <a:rPr lang="en-US" altLang="zh-TW" sz="1600" dirty="0">
                <a:gradFill>
                  <a:gsLst>
                    <a:gs pos="2917">
                      <a:schemeClr val="tx1"/>
                    </a:gs>
                    <a:gs pos="30000">
                      <a:schemeClr val="tx1"/>
                    </a:gs>
                  </a:gsLst>
                  <a:lin ang="5400000" scaled="0"/>
                </a:gradFill>
              </a:rPr>
              <a:t>: </a:t>
            </a:r>
            <a:r>
              <a:rPr lang="en-US" altLang="zh-TW" sz="1600" dirty="0">
                <a:gradFill>
                  <a:gsLst>
                    <a:gs pos="2917">
                      <a:schemeClr val="tx1"/>
                    </a:gs>
                    <a:gs pos="30000">
                      <a:schemeClr val="tx1"/>
                    </a:gs>
                  </a:gsLst>
                  <a:lin ang="5400000" scaled="0"/>
                </a:gradFill>
                <a:hlinkClick r:id="rId3"/>
              </a:rPr>
              <a:t>https://docs.microsoft.com/zh-tw/azure/best-practices-availability-paired-regions</a:t>
            </a:r>
            <a:endParaRPr lang="zh-TW" alt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4896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898D-9BFF-4FA0-8111-96CCB495D401}"/>
              </a:ext>
            </a:extLst>
          </p:cNvPr>
          <p:cNvSpPr>
            <a:spLocks noGrp="1"/>
          </p:cNvSpPr>
          <p:nvPr>
            <p:ph type="title"/>
          </p:nvPr>
        </p:nvSpPr>
        <p:spPr>
          <a:xfrm>
            <a:off x="248563" y="483518"/>
            <a:ext cx="8229600" cy="644228"/>
          </a:xfrm>
        </p:spPr>
        <p:txBody>
          <a:bodyPr>
            <a:normAutofit/>
          </a:bodyPr>
          <a:lstStyle/>
          <a:p>
            <a:r>
              <a:rPr lang="en-US" sz="3200" dirty="0"/>
              <a:t>Azure </a:t>
            </a:r>
            <a:r>
              <a:rPr lang="zh-TW" altLang="en-US" sz="3200" dirty="0"/>
              <a:t>儲存</a:t>
            </a:r>
            <a:endParaRPr lang="en-US" sz="3200" dirty="0"/>
          </a:p>
        </p:txBody>
      </p:sp>
      <p:sp>
        <p:nvSpPr>
          <p:cNvPr id="4" name="Rectangle 3">
            <a:extLst>
              <a:ext uri="{FF2B5EF4-FFF2-40B4-BE49-F238E27FC236}">
                <a16:creationId xmlns:a16="http://schemas.microsoft.com/office/drawing/2014/main" id="{33F62877-A15B-4F32-A7E0-6932C6D43963}"/>
              </a:ext>
            </a:extLst>
          </p:cNvPr>
          <p:cNvSpPr/>
          <p:nvPr/>
        </p:nvSpPr>
        <p:spPr bwMode="auto">
          <a:xfrm>
            <a:off x="2024996" y="1848079"/>
            <a:ext cx="1714412" cy="234009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3547" tIns="98837" rIns="123547" bIns="98837" numCol="1" spcCol="0" rtlCol="0" fromWordArt="0" anchor="t" anchorCtr="0" forceAA="0" compatLnSpc="1">
            <a:prstTxWarp prst="textNoShape">
              <a:avLst/>
            </a:prstTxWarp>
            <a:noAutofit/>
          </a:bodyPr>
          <a:lstStyle/>
          <a:p>
            <a:pPr defTabSz="630048" fontAlgn="base">
              <a:spcBef>
                <a:spcPct val="0"/>
              </a:spcBef>
              <a:spcAft>
                <a:spcPct val="0"/>
              </a:spcAft>
              <a:defRPr/>
            </a:pPr>
            <a:r>
              <a:rPr lang="zh-TW" altLang="en-US"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檔案 </a:t>
            </a:r>
            <a:r>
              <a:rPr lang="en-US" sz="1765"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Files</a:t>
            </a:r>
          </a:p>
          <a:p>
            <a:pPr defTabSz="629979" fontAlgn="base">
              <a:spcBef>
                <a:spcPct val="0"/>
              </a:spcBef>
              <a:spcAft>
                <a:spcPct val="0"/>
              </a:spcAft>
              <a:defRPr/>
            </a:pPr>
            <a:r>
              <a:rPr lang="zh-TW" altLang="en-US" sz="1176"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雲端</a:t>
            </a: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上被完整管理的檔案共用</a:t>
            </a:r>
            <a:endParaRPr lang="en-US" sz="1176"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176"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支援 </a:t>
            </a:r>
            <a:r>
              <a:rPr 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SMB </a:t>
            </a:r>
            <a:r>
              <a:rPr lang="zh-TW" alt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與 </a:t>
            </a:r>
            <a:r>
              <a:rPr 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REST </a:t>
            </a:r>
            <a:r>
              <a:rPr lang="zh-TW" alt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存取</a:t>
            </a:r>
            <a:endParaRPr 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舊</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應用程式無痛移轉</a:t>
            </a:r>
            <a:endParaRPr 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可以</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跟地端檔案伺服器同步 </a:t>
            </a:r>
            <a:r>
              <a:rPr lang="en-US" altLang="zh-TW" sz="1029" kern="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(Azure File Sync)</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5" name="Rectangle 4">
            <a:extLst>
              <a:ext uri="{FF2B5EF4-FFF2-40B4-BE49-F238E27FC236}">
                <a16:creationId xmlns:a16="http://schemas.microsoft.com/office/drawing/2014/main" id="{3D33A7FF-B0BA-4B22-B919-4404FE4E77E9}"/>
              </a:ext>
            </a:extLst>
          </p:cNvPr>
          <p:cNvSpPr/>
          <p:nvPr/>
        </p:nvSpPr>
        <p:spPr bwMode="auto">
          <a:xfrm>
            <a:off x="279601" y="1848079"/>
            <a:ext cx="1714412" cy="234009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3547" tIns="98837" rIns="123547" bIns="98837" numCol="1" spcCol="0" rtlCol="0" fromWordArt="0" anchor="t" anchorCtr="0" forceAA="0" compatLnSpc="1">
            <a:prstTxWarp prst="textNoShape">
              <a:avLst/>
            </a:prstTxWarp>
            <a:noAutofit/>
          </a:bodyPr>
          <a:lstStyle/>
          <a:p>
            <a:pPr defTabSz="630048" fontAlgn="base">
              <a:spcBef>
                <a:spcPct val="0"/>
              </a:spcBef>
              <a:spcAft>
                <a:spcPct val="0"/>
              </a:spcAft>
              <a:defRPr/>
            </a:pPr>
            <a:r>
              <a:rPr lang="zh-TW" altLang="en-US"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磁碟 </a:t>
            </a:r>
            <a:r>
              <a:rPr lang="en-US" altLang="zh-TW"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Disks</a:t>
            </a:r>
            <a:endParaRPr lang="en-US"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保存 </a:t>
            </a:r>
            <a:r>
              <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Azure IaaS </a:t>
            </a: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虛擬機器的磁碟</a:t>
            </a: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zh-TW" sz="1029" b="1" dirty="0">
                <a:solidFill>
                  <a:srgbClr val="FFFFFF"/>
                </a:solidFill>
                <a:latin typeface="Arial Narrow" panose="020B0606020202030204" pitchFamily="34" charset="0"/>
                <a:ea typeface="微軟正黑體" panose="020B0604030504040204" pitchFamily="34" charset="-120"/>
              </a:rPr>
              <a:t>進階儲存體磁碟</a:t>
            </a:r>
            <a:b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b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Premium </a:t>
            </a:r>
            <a:r>
              <a:rPr lang="en-US" altLang="zh-TW"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Storage</a:t>
            </a: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 Disks SSD</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、高 </a:t>
            </a: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IOPS</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、低延遲</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6" name="Rectangle 5">
            <a:extLst>
              <a:ext uri="{FF2B5EF4-FFF2-40B4-BE49-F238E27FC236}">
                <a16:creationId xmlns:a16="http://schemas.microsoft.com/office/drawing/2014/main" id="{692FA925-ACCD-4F64-9915-4657F20807BE}"/>
              </a:ext>
            </a:extLst>
          </p:cNvPr>
          <p:cNvSpPr/>
          <p:nvPr/>
        </p:nvSpPr>
        <p:spPr bwMode="auto">
          <a:xfrm>
            <a:off x="279601" y="4229130"/>
            <a:ext cx="8695996" cy="69573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3547" tIns="98837" rIns="123547" bIns="98837" numCol="1" spcCol="0" rtlCol="0" fromWordArt="0" anchor="ctr" anchorCtr="0" forceAA="0" compatLnSpc="1">
            <a:prstTxWarp prst="textNoShape">
              <a:avLst/>
            </a:prstTxWarp>
            <a:noAutofit/>
          </a:bodyPr>
          <a:lstStyle/>
          <a:p>
            <a:pPr algn="ctr" defTabSz="630048" fontAlgn="base">
              <a:spcBef>
                <a:spcPct val="0"/>
              </a:spcBef>
              <a:spcAft>
                <a:spcPct val="0"/>
              </a:spcAft>
              <a:defRPr/>
            </a:pPr>
            <a:r>
              <a:rPr lang="zh-TW" altLang="en-US" sz="205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建置在統一的分散式儲存系統</a:t>
            </a:r>
            <a:endParaRPr lang="en-US" sz="205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algn="ctr" defTabSz="630048" fontAlgn="base">
              <a:spcBef>
                <a:spcPct val="0"/>
              </a:spcBef>
              <a:spcAft>
                <a:spcPct val="0"/>
              </a:spcAft>
              <a:defRPr/>
            </a:pPr>
            <a:r>
              <a:rPr lang="zh-TW" altLang="en-US" sz="1324" dirty="0">
                <a:solidFill>
                  <a:srgbClr val="FFFFFF"/>
                </a:solidFill>
                <a:latin typeface="Arial Narrow" panose="020B0606020202030204" pitchFamily="34" charset="0"/>
                <a:ea typeface="微軟正黑體" panose="020B0604030504040204" pitchFamily="34" charset="-120"/>
              </a:rPr>
              <a:t>高</a:t>
            </a:r>
            <a:r>
              <a:rPr lang="zh-TW" altLang="zh-TW" sz="1324" dirty="0">
                <a:solidFill>
                  <a:srgbClr val="FFFFFF"/>
                </a:solidFill>
                <a:latin typeface="Arial Narrow" panose="020B0606020202030204" pitchFamily="34" charset="0"/>
                <a:ea typeface="微軟正黑體" panose="020B0604030504040204" pitchFamily="34" charset="-120"/>
              </a:rPr>
              <a:t>耐用性</a:t>
            </a:r>
            <a:r>
              <a:rPr lang="zh-TW" altLang="en-US" sz="1324" dirty="0">
                <a:solidFill>
                  <a:srgbClr val="FFFFFF"/>
                </a:solidFill>
                <a:latin typeface="Arial Narrow" panose="020B0606020202030204" pitchFamily="34" charset="0"/>
                <a:ea typeface="微軟正黑體" panose="020B0604030504040204" pitchFamily="34" charset="-120"/>
              </a:rPr>
              <a:t>、</a:t>
            </a:r>
            <a:r>
              <a:rPr lang="zh-TW" altLang="zh-TW" sz="1324" dirty="0">
                <a:solidFill>
                  <a:srgbClr val="FFFFFF"/>
                </a:solidFill>
                <a:latin typeface="Arial Narrow" panose="020B0606020202030204" pitchFamily="34" charset="0"/>
                <a:ea typeface="微軟正黑體" panose="020B0604030504040204" pitchFamily="34" charset="-120"/>
              </a:rPr>
              <a:t>靜態加密</a:t>
            </a:r>
            <a:r>
              <a:rPr lang="zh-TW" altLang="en-US" sz="1324" dirty="0">
                <a:solidFill>
                  <a:srgbClr val="FFFFFF"/>
                </a:solidFill>
                <a:latin typeface="Arial Narrow" panose="020B0606020202030204" pitchFamily="34" charset="0"/>
                <a:ea typeface="微軟正黑體" panose="020B0604030504040204" pitchFamily="34" charset="-120"/>
              </a:rPr>
              <a:t>、</a:t>
            </a:r>
            <a:r>
              <a:rPr lang="zh-TW" altLang="zh-TW" sz="1324" dirty="0">
                <a:solidFill>
                  <a:srgbClr val="FFFFFF"/>
                </a:solidFill>
                <a:latin typeface="Arial Narrow" panose="020B0606020202030204" pitchFamily="34" charset="0"/>
                <a:ea typeface="微軟正黑體" panose="020B0604030504040204" pitchFamily="34" charset="-120"/>
              </a:rPr>
              <a:t>高度一致的複</a:t>
            </a:r>
            <a:r>
              <a:rPr lang="zh-TW" altLang="en-US" sz="1324" dirty="0">
                <a:solidFill>
                  <a:srgbClr val="FFFFFF"/>
                </a:solidFill>
                <a:latin typeface="Arial Narrow" panose="020B0606020202030204" pitchFamily="34" charset="0"/>
                <a:ea typeface="微軟正黑體" panose="020B0604030504040204" pitchFamily="34" charset="-120"/>
              </a:rPr>
              <a:t>寫、</a:t>
            </a:r>
            <a:r>
              <a:rPr lang="zh-TW" altLang="zh-TW" sz="1324" dirty="0">
                <a:solidFill>
                  <a:srgbClr val="FFFFFF"/>
                </a:solidFill>
                <a:latin typeface="Arial Narrow" panose="020B0606020202030204" pitchFamily="34" charset="0"/>
                <a:ea typeface="微軟正黑體" panose="020B0604030504040204" pitchFamily="34" charset="-120"/>
              </a:rPr>
              <a:t>容錯</a:t>
            </a:r>
            <a:r>
              <a:rPr lang="zh-TW" altLang="en-US" sz="1324" dirty="0">
                <a:solidFill>
                  <a:srgbClr val="FFFFFF"/>
                </a:solidFill>
                <a:latin typeface="Arial Narrow" panose="020B0606020202030204" pitchFamily="34" charset="0"/>
                <a:ea typeface="微軟正黑體" panose="020B0604030504040204" pitchFamily="34" charset="-120"/>
              </a:rPr>
              <a:t>、</a:t>
            </a:r>
            <a:r>
              <a:rPr lang="zh-TW" altLang="zh-TW" sz="1324" dirty="0">
                <a:solidFill>
                  <a:srgbClr val="FFFFFF"/>
                </a:solidFill>
                <a:latin typeface="Arial Narrow" panose="020B0606020202030204" pitchFamily="34" charset="0"/>
                <a:ea typeface="微軟正黑體" panose="020B0604030504040204" pitchFamily="34" charset="-120"/>
              </a:rPr>
              <a:t>自動負載平衡</a:t>
            </a:r>
            <a:endParaRPr lang="en-US" sz="1324"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8" name="Rectangle 7">
            <a:extLst>
              <a:ext uri="{FF2B5EF4-FFF2-40B4-BE49-F238E27FC236}">
                <a16:creationId xmlns:a16="http://schemas.microsoft.com/office/drawing/2014/main" id="{4CA6E257-A338-4155-B9BF-7F4551C0DAFC}"/>
              </a:ext>
            </a:extLst>
          </p:cNvPr>
          <p:cNvSpPr/>
          <p:nvPr/>
        </p:nvSpPr>
        <p:spPr bwMode="auto">
          <a:xfrm>
            <a:off x="279601" y="1127746"/>
            <a:ext cx="5205202" cy="68868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739">
              <a:lnSpc>
                <a:spcPct val="90000"/>
              </a:lnSpc>
              <a:defRPr/>
            </a:pPr>
            <a:r>
              <a:rPr lang="en-US" sz="2059" b="1" kern="0" spc="-22" dirty="0">
                <a:ln w="3175">
                  <a:noFill/>
                </a:ln>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rPr>
              <a:t>IaaS</a:t>
            </a:r>
          </a:p>
        </p:txBody>
      </p:sp>
      <p:grpSp>
        <p:nvGrpSpPr>
          <p:cNvPr id="9" name="Group 8">
            <a:extLst>
              <a:ext uri="{FF2B5EF4-FFF2-40B4-BE49-F238E27FC236}">
                <a16:creationId xmlns:a16="http://schemas.microsoft.com/office/drawing/2014/main" id="{6EE77ACD-73F1-4747-8013-ADC636409E76}"/>
              </a:ext>
            </a:extLst>
          </p:cNvPr>
          <p:cNvGrpSpPr/>
          <p:nvPr/>
        </p:nvGrpSpPr>
        <p:grpSpPr>
          <a:xfrm>
            <a:off x="1490540" y="1214949"/>
            <a:ext cx="1747809" cy="548961"/>
            <a:chOff x="8107511" y="4954363"/>
            <a:chExt cx="2377141" cy="746625"/>
          </a:xfrm>
        </p:grpSpPr>
        <p:sp>
          <p:nvSpPr>
            <p:cNvPr id="16" name="TextBox 15">
              <a:extLst>
                <a:ext uri="{FF2B5EF4-FFF2-40B4-BE49-F238E27FC236}">
                  <a16:creationId xmlns:a16="http://schemas.microsoft.com/office/drawing/2014/main" id="{984B6A99-56FE-4E69-BF13-155B0D3F13BA}"/>
                </a:ext>
              </a:extLst>
            </p:cNvPr>
            <p:cNvSpPr txBox="1"/>
            <p:nvPr/>
          </p:nvSpPr>
          <p:spPr>
            <a:xfrm>
              <a:off x="8107511" y="5184056"/>
              <a:ext cx="2377141" cy="516932"/>
            </a:xfrm>
            <a:prstGeom prst="rect">
              <a:avLst/>
            </a:prstGeom>
            <a:noFill/>
          </p:spPr>
          <p:txBody>
            <a:bodyPr wrap="square" lIns="470556" tIns="107556" rIns="134445" bIns="107556" rtlCol="0">
              <a:spAutoFit/>
            </a:bodyPr>
            <a:lstStyle/>
            <a:p>
              <a:pPr algn="ctr" defTabSz="685739">
                <a:lnSpc>
                  <a:spcPct val="90000"/>
                </a:lnSpc>
                <a:spcBef>
                  <a:spcPts val="1324"/>
                </a:spcBef>
                <a:defRPr/>
              </a:pPr>
              <a:r>
                <a:rPr lang="zh-TW" altLang="en-US" sz="1176" b="1"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rPr>
                <a:t>虛擬機器</a:t>
              </a:r>
              <a:endParaRPr lang="en-US" sz="1176" b="1"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endParaRPr>
            </a:p>
          </p:txBody>
        </p:sp>
        <p:sp>
          <p:nvSpPr>
            <p:cNvPr id="17" name="Freeform 30">
              <a:extLst>
                <a:ext uri="{FF2B5EF4-FFF2-40B4-BE49-F238E27FC236}">
                  <a16:creationId xmlns:a16="http://schemas.microsoft.com/office/drawing/2014/main" id="{CCE8ABC4-957B-400B-A0EC-6F7ABFEFCE24}"/>
                </a:ext>
              </a:extLst>
            </p:cNvPr>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739">
                <a:defRPr/>
              </a:pPr>
              <a:endParaRPr lang="en-US" sz="1324"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endParaRPr>
            </a:p>
          </p:txBody>
        </p:sp>
      </p:grpSp>
      <p:grpSp>
        <p:nvGrpSpPr>
          <p:cNvPr id="10" name="Group 9">
            <a:extLst>
              <a:ext uri="{FF2B5EF4-FFF2-40B4-BE49-F238E27FC236}">
                <a16:creationId xmlns:a16="http://schemas.microsoft.com/office/drawing/2014/main" id="{DEB753EE-2196-4F19-8445-F795ED8E3477}"/>
              </a:ext>
            </a:extLst>
          </p:cNvPr>
          <p:cNvGrpSpPr/>
          <p:nvPr/>
        </p:nvGrpSpPr>
        <p:grpSpPr>
          <a:xfrm>
            <a:off x="818172" y="1222764"/>
            <a:ext cx="1263259" cy="546834"/>
            <a:chOff x="7417020" y="4989638"/>
            <a:chExt cx="1718120" cy="743732"/>
          </a:xfrm>
        </p:grpSpPr>
        <p:sp>
          <p:nvSpPr>
            <p:cNvPr id="14" name="Freeform 21">
              <a:extLst>
                <a:ext uri="{FF2B5EF4-FFF2-40B4-BE49-F238E27FC236}">
                  <a16:creationId xmlns:a16="http://schemas.microsoft.com/office/drawing/2014/main" id="{B66EE6A2-7978-41E8-88C9-106FBF7448FC}"/>
                </a:ext>
              </a:extLst>
            </p:cNvPr>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67222" tIns="33611" rIns="67222" bIns="33611" numCol="1" anchor="t" anchorCtr="0" compatLnSpc="1">
              <a:prstTxWarp prst="textNoShape">
                <a:avLst/>
              </a:prstTxWarp>
            </a:bodyPr>
            <a:lstStyle/>
            <a:p>
              <a:pPr defTabSz="685739">
                <a:defRPr/>
              </a:pPr>
              <a:endParaRPr lang="en-US" sz="1324"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endParaRPr>
            </a:p>
          </p:txBody>
        </p:sp>
        <p:sp>
          <p:nvSpPr>
            <p:cNvPr id="15" name="TextBox 14">
              <a:extLst>
                <a:ext uri="{FF2B5EF4-FFF2-40B4-BE49-F238E27FC236}">
                  <a16:creationId xmlns:a16="http://schemas.microsoft.com/office/drawing/2014/main" id="{962FD27D-3BBF-44F1-897F-50A438ED1BE0}"/>
                </a:ext>
              </a:extLst>
            </p:cNvPr>
            <p:cNvSpPr txBox="1"/>
            <p:nvPr/>
          </p:nvSpPr>
          <p:spPr>
            <a:xfrm>
              <a:off x="7417020" y="5216438"/>
              <a:ext cx="1718120" cy="516932"/>
            </a:xfrm>
            <a:prstGeom prst="rect">
              <a:avLst/>
            </a:prstGeom>
            <a:noFill/>
          </p:spPr>
          <p:txBody>
            <a:bodyPr wrap="square" lIns="470556" tIns="107556" rIns="134445" bIns="107556" rtlCol="0">
              <a:spAutoFit/>
            </a:bodyPr>
            <a:lstStyle/>
            <a:p>
              <a:pPr defTabSz="685739">
                <a:lnSpc>
                  <a:spcPct val="90000"/>
                </a:lnSpc>
                <a:spcBef>
                  <a:spcPts val="1324"/>
                </a:spcBef>
                <a:defRPr/>
              </a:pPr>
              <a:r>
                <a:rPr lang="zh-TW" altLang="en-US" sz="1176" b="1"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rPr>
                <a:t>儲存</a:t>
              </a:r>
              <a:endParaRPr lang="en-US" sz="1176" b="1"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endParaRPr>
            </a:p>
          </p:txBody>
        </p:sp>
      </p:grpSp>
      <p:grpSp>
        <p:nvGrpSpPr>
          <p:cNvPr id="11" name="Group 10">
            <a:extLst>
              <a:ext uri="{FF2B5EF4-FFF2-40B4-BE49-F238E27FC236}">
                <a16:creationId xmlns:a16="http://schemas.microsoft.com/office/drawing/2014/main" id="{685C9509-0A93-489E-A6C2-03AFDB47ED50}"/>
              </a:ext>
            </a:extLst>
          </p:cNvPr>
          <p:cNvGrpSpPr/>
          <p:nvPr/>
        </p:nvGrpSpPr>
        <p:grpSpPr>
          <a:xfrm>
            <a:off x="2998677" y="1206377"/>
            <a:ext cx="1999849" cy="563221"/>
            <a:chOff x="9990666" y="4945062"/>
            <a:chExt cx="2719933" cy="766020"/>
          </a:xfrm>
        </p:grpSpPr>
        <p:sp>
          <p:nvSpPr>
            <p:cNvPr id="12" name="Freeform 21">
              <a:extLst>
                <a:ext uri="{FF2B5EF4-FFF2-40B4-BE49-F238E27FC236}">
                  <a16:creationId xmlns:a16="http://schemas.microsoft.com/office/drawing/2014/main" id="{DBAE562F-38D8-4A6B-8339-50F2491FA5F7}"/>
                </a:ext>
              </a:extLst>
            </p:cNvPr>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739">
                <a:lnSpc>
                  <a:spcPct val="90000"/>
                </a:lnSpc>
                <a:defRPr/>
              </a:pPr>
              <a:endParaRPr lang="en-US" sz="1765" kern="0" dirty="0">
                <a:ln w="3175">
                  <a:noFill/>
                </a:ln>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13" name="TextBox 12">
              <a:extLst>
                <a:ext uri="{FF2B5EF4-FFF2-40B4-BE49-F238E27FC236}">
                  <a16:creationId xmlns:a16="http://schemas.microsoft.com/office/drawing/2014/main" id="{6C83E9C2-B0E4-47FA-BFB4-35D237F8D9DD}"/>
                </a:ext>
              </a:extLst>
            </p:cNvPr>
            <p:cNvSpPr txBox="1"/>
            <p:nvPr/>
          </p:nvSpPr>
          <p:spPr>
            <a:xfrm>
              <a:off x="9990666" y="5194149"/>
              <a:ext cx="2719933" cy="516933"/>
            </a:xfrm>
            <a:prstGeom prst="rect">
              <a:avLst/>
            </a:prstGeom>
            <a:noFill/>
          </p:spPr>
          <p:txBody>
            <a:bodyPr wrap="square" lIns="470556" tIns="107556" rIns="134445" bIns="107556" rtlCol="0">
              <a:spAutoFit/>
            </a:bodyPr>
            <a:lstStyle/>
            <a:p>
              <a:pPr defTabSz="685739">
                <a:lnSpc>
                  <a:spcPct val="90000"/>
                </a:lnSpc>
                <a:spcBef>
                  <a:spcPts val="1324"/>
                </a:spcBef>
                <a:defRPr/>
              </a:pPr>
              <a:r>
                <a:rPr lang="zh-TW" altLang="en-US" sz="1176" b="1"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rPr>
                <a:t>網路</a:t>
              </a:r>
              <a:endParaRPr lang="en-US" sz="1176" b="1" kern="0" dirty="0">
                <a:gradFill>
                  <a:gsLst>
                    <a:gs pos="83772">
                      <a:srgbClr val="505050"/>
                    </a:gs>
                    <a:gs pos="42857">
                      <a:srgbClr val="505050"/>
                    </a:gs>
                  </a:gsLst>
                  <a:lin ang="5400000" scaled="0"/>
                </a:gradFill>
                <a:latin typeface="Arial Narrow" panose="020B0606020202030204" pitchFamily="34" charset="0"/>
                <a:ea typeface="微軟正黑體" panose="020B0604030504040204" pitchFamily="34" charset="-120"/>
                <a:cs typeface="Segoe UI Semilight" panose="020B0402040204020203" pitchFamily="34" charset="0"/>
              </a:endParaRPr>
            </a:p>
          </p:txBody>
        </p:sp>
      </p:grpSp>
      <p:sp>
        <p:nvSpPr>
          <p:cNvPr id="18" name="Rectangle 17">
            <a:extLst>
              <a:ext uri="{FF2B5EF4-FFF2-40B4-BE49-F238E27FC236}">
                <a16:creationId xmlns:a16="http://schemas.microsoft.com/office/drawing/2014/main" id="{3CB04EC1-E3C4-4606-925D-C774712F490E}"/>
              </a:ext>
            </a:extLst>
          </p:cNvPr>
          <p:cNvSpPr/>
          <p:nvPr/>
        </p:nvSpPr>
        <p:spPr bwMode="auto">
          <a:xfrm>
            <a:off x="3770390" y="1848079"/>
            <a:ext cx="1714412" cy="234009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3547" tIns="98837" rIns="123547" bIns="98837" numCol="1" spcCol="0" rtlCol="0" fromWordArt="0" anchor="t" anchorCtr="0" forceAA="0" compatLnSpc="1">
            <a:prstTxWarp prst="textNoShape">
              <a:avLst/>
            </a:prstTxWarp>
            <a:noAutofit/>
          </a:bodyPr>
          <a:lstStyle/>
          <a:p>
            <a:pPr defTabSz="630048" fontAlgn="base">
              <a:spcBef>
                <a:spcPct val="0"/>
              </a:spcBef>
              <a:spcAft>
                <a:spcPct val="0"/>
              </a:spcAft>
              <a:defRPr/>
            </a:pPr>
            <a:r>
              <a:rPr lang="en-US"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Blobs</a:t>
            </a:r>
          </a:p>
          <a:p>
            <a:pPr defTabSz="630048" fontAlgn="base">
              <a:spcBef>
                <a:spcPct val="0"/>
              </a:spcBef>
              <a:spcAft>
                <a:spcPct val="0"/>
              </a:spcAft>
              <a:defRPr/>
            </a:pP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高規模擴展能力、支援 </a:t>
            </a:r>
            <a:r>
              <a:rPr lang="en-US" altLang="zh-TW"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REST </a:t>
            </a: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存取的雲端物件儲存體</a:t>
            </a: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Block Blobs: </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循序檔案</a:t>
            </a: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 I/O</a:t>
            </a:r>
          </a:p>
          <a:p>
            <a:pPr defTabSz="630048" fontAlgn="base">
              <a:spcBef>
                <a:spcPct val="0"/>
              </a:spcBef>
              <a:spcAft>
                <a:spcPct val="0"/>
              </a:spcAft>
              <a:defRPr/>
            </a:pP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支援熱、冷和封存層</a:t>
            </a:r>
          </a:p>
          <a:p>
            <a:pPr defTabSz="630048" fontAlgn="base">
              <a:spcBef>
                <a:spcPct val="0"/>
              </a:spcBef>
              <a:spcAft>
                <a:spcPct val="0"/>
              </a:spcAft>
              <a:defRPr/>
            </a:pP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Page Blobs: </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隨機讀寫</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Append Blobs</a:t>
            </a:r>
          </a:p>
          <a:p>
            <a:pPr defTabSz="630048" fontAlgn="base">
              <a:spcBef>
                <a:spcPct val="0"/>
              </a:spcBef>
              <a:spcAft>
                <a:spcPct val="0"/>
              </a:spcAft>
              <a:defRPr/>
            </a:pP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19" name="Rectangle 18">
            <a:extLst>
              <a:ext uri="{FF2B5EF4-FFF2-40B4-BE49-F238E27FC236}">
                <a16:creationId xmlns:a16="http://schemas.microsoft.com/office/drawing/2014/main" id="{56D2FD17-A38B-43D9-A765-588E81707114}"/>
              </a:ext>
            </a:extLst>
          </p:cNvPr>
          <p:cNvSpPr/>
          <p:nvPr/>
        </p:nvSpPr>
        <p:spPr bwMode="auto">
          <a:xfrm>
            <a:off x="7261183" y="1848079"/>
            <a:ext cx="1714412" cy="23400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3547" tIns="98837" rIns="123547" bIns="98837" numCol="1" spcCol="0" rtlCol="0" fromWordArt="0" anchor="t" anchorCtr="0" forceAA="0" compatLnSpc="1">
            <a:prstTxWarp prst="textNoShape">
              <a:avLst/>
            </a:prstTxWarp>
            <a:noAutofit/>
          </a:bodyPr>
          <a:lstStyle/>
          <a:p>
            <a:pPr defTabSz="630048" fontAlgn="base">
              <a:spcBef>
                <a:spcPct val="0"/>
              </a:spcBef>
              <a:spcAft>
                <a:spcPct val="0"/>
              </a:spcAft>
              <a:defRPr/>
            </a:pPr>
            <a:r>
              <a:rPr lang="zh-TW" altLang="en-US" sz="1765" b="1" kern="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佇列 </a:t>
            </a:r>
            <a:r>
              <a:rPr lang="en-US" sz="1765" b="1" kern="0" dirty="0">
                <a:solidFill>
                  <a:srgbClr val="FFFFFF"/>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Queues</a:t>
            </a:r>
          </a:p>
          <a:p>
            <a:pPr defTabSz="630048" fontAlgn="base">
              <a:spcBef>
                <a:spcPct val="0"/>
              </a:spcBef>
              <a:spcAft>
                <a:spcPct val="0"/>
              </a:spcAft>
              <a:defRPr/>
            </a:pPr>
            <a:r>
              <a:rPr lang="zh-TW" altLang="en-US" sz="1176" kern="0" dirty="0">
                <a:solidFill>
                  <a:srgbClr val="FFFFFF"/>
                </a:solidFill>
                <a:latin typeface="Arial Narrow" panose="020B0606020202030204" pitchFamily="34" charset="0"/>
                <a:ea typeface="微軟正黑體" panose="020B0604030504040204" pitchFamily="34" charset="-120"/>
                <a:cs typeface="Segoe UI" pitchFamily="34" charset="0"/>
              </a:rPr>
              <a:t>提供雲端服務之間非同步通訊用</a:t>
            </a:r>
            <a:endParaRPr lang="en-US" sz="1176" kern="0" dirty="0">
              <a:solidFill>
                <a:srgbClr val="FFFFFF"/>
              </a:soli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176" kern="0" dirty="0">
              <a:solidFill>
                <a:srgbClr val="FFFFFF"/>
              </a:soli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支援佇列訊息可視性逾時機制，以保護不穩定的應用程式取用佇列訊息</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20" name="Rectangle 19">
            <a:extLst>
              <a:ext uri="{FF2B5EF4-FFF2-40B4-BE49-F238E27FC236}">
                <a16:creationId xmlns:a16="http://schemas.microsoft.com/office/drawing/2014/main" id="{B51C7F9A-6126-4244-87E2-6217F0A73CCC}"/>
              </a:ext>
            </a:extLst>
          </p:cNvPr>
          <p:cNvSpPr/>
          <p:nvPr/>
        </p:nvSpPr>
        <p:spPr bwMode="auto">
          <a:xfrm>
            <a:off x="5515787" y="1848079"/>
            <a:ext cx="1714412" cy="23400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3547" tIns="98837" rIns="123547" bIns="98837" numCol="1" spcCol="0" rtlCol="0" fromWordArt="0" anchor="t" anchorCtr="0" forceAA="0" compatLnSpc="1">
            <a:prstTxWarp prst="textNoShape">
              <a:avLst/>
            </a:prstTxWarp>
            <a:noAutofit/>
          </a:bodyPr>
          <a:lstStyle/>
          <a:p>
            <a:pPr defTabSz="630048" fontAlgn="base">
              <a:spcBef>
                <a:spcPct val="0"/>
              </a:spcBef>
              <a:spcAft>
                <a:spcPct val="0"/>
              </a:spcAft>
              <a:defRPr/>
            </a:pPr>
            <a:r>
              <a:rPr lang="zh-TW" altLang="en-US"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表格 </a:t>
            </a:r>
            <a:r>
              <a:rPr lang="en-US" sz="1765" b="1"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Tables</a:t>
            </a:r>
          </a:p>
          <a:p>
            <a:pPr defTabSz="630048" fontAlgn="base">
              <a:spcBef>
                <a:spcPct val="0"/>
              </a:spcBef>
              <a:spcAft>
                <a:spcPct val="0"/>
              </a:spcAft>
              <a:defRPr/>
            </a:pP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自動整規模的大量</a:t>
            </a:r>
            <a:r>
              <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 NoSQL  </a:t>
            </a: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儲存</a:t>
            </a: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跟據負載自動調整規模</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可以擴展到</a:t>
            </a: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 PB </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等級</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30048" fontAlgn="base">
              <a:spcBef>
                <a:spcPct val="0"/>
              </a:spcBef>
              <a:spcAft>
                <a:spcPct val="0"/>
              </a:spcAft>
              <a:defRPr/>
            </a:pP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快速的 </a:t>
            </a: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key/value </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查詢</a:t>
            </a: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grpSp>
        <p:nvGrpSpPr>
          <p:cNvPr id="21" name="Group 20">
            <a:extLst>
              <a:ext uri="{FF2B5EF4-FFF2-40B4-BE49-F238E27FC236}">
                <a16:creationId xmlns:a16="http://schemas.microsoft.com/office/drawing/2014/main" id="{3BEF78F1-2D16-4CEE-88E1-A302585655DD}"/>
              </a:ext>
            </a:extLst>
          </p:cNvPr>
          <p:cNvGrpSpPr/>
          <p:nvPr/>
        </p:nvGrpSpPr>
        <p:grpSpPr>
          <a:xfrm>
            <a:off x="6776272" y="357176"/>
            <a:ext cx="638703" cy="473891"/>
            <a:chOff x="10332992" y="479425"/>
            <a:chExt cx="868680" cy="644525"/>
          </a:xfrm>
        </p:grpSpPr>
        <p:sp>
          <p:nvSpPr>
            <p:cNvPr id="22" name="TextBox 21">
              <a:extLst>
                <a:ext uri="{FF2B5EF4-FFF2-40B4-BE49-F238E27FC236}">
                  <a16:creationId xmlns:a16="http://schemas.microsoft.com/office/drawing/2014/main" id="{BB63C288-E201-456C-A6FC-4E5F151B5440}"/>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rgbClr val="505050"/>
                      </a:gs>
                      <a:gs pos="32075">
                        <a:srgbClr val="505050"/>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dirty="0">
                <a:gradFill>
                  <a:gsLst>
                    <a:gs pos="4717">
                      <a:srgbClr val="505050"/>
                    </a:gs>
                    <a:gs pos="32075">
                      <a:srgbClr val="505050"/>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3" name="Freeform 9">
              <a:extLst>
                <a:ext uri="{FF2B5EF4-FFF2-40B4-BE49-F238E27FC236}">
                  <a16:creationId xmlns:a16="http://schemas.microsoft.com/office/drawing/2014/main" id="{08B96BED-1AED-4B9F-8C99-3AB4AB27CED3}"/>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24" name="Group 23">
            <a:extLst>
              <a:ext uri="{FF2B5EF4-FFF2-40B4-BE49-F238E27FC236}">
                <a16:creationId xmlns:a16="http://schemas.microsoft.com/office/drawing/2014/main" id="{D1755E02-3F47-4A54-8243-F8A9AFF2E9FD}"/>
              </a:ext>
            </a:extLst>
          </p:cNvPr>
          <p:cNvGrpSpPr/>
          <p:nvPr/>
        </p:nvGrpSpPr>
        <p:grpSpPr>
          <a:xfrm>
            <a:off x="7415057" y="357175"/>
            <a:ext cx="705837" cy="476226"/>
            <a:chOff x="11201784" y="479425"/>
            <a:chExt cx="959988" cy="647700"/>
          </a:xfrm>
        </p:grpSpPr>
        <p:sp>
          <p:nvSpPr>
            <p:cNvPr id="25" name="TextBox 24">
              <a:extLst>
                <a:ext uri="{FF2B5EF4-FFF2-40B4-BE49-F238E27FC236}">
                  <a16:creationId xmlns:a16="http://schemas.microsoft.com/office/drawing/2014/main" id="{BD7DD693-7D0C-4D81-897C-911DEC71C0F8}"/>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6" name="Freeform 13">
              <a:extLst>
                <a:ext uri="{FF2B5EF4-FFF2-40B4-BE49-F238E27FC236}">
                  <a16:creationId xmlns:a16="http://schemas.microsoft.com/office/drawing/2014/main" id="{6F25B76B-9BA0-4FB4-ADFD-A8DAA30D9714}"/>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27" name="TextBox 26">
            <a:extLst>
              <a:ext uri="{FF2B5EF4-FFF2-40B4-BE49-F238E27FC236}">
                <a16:creationId xmlns:a16="http://schemas.microsoft.com/office/drawing/2014/main" id="{53AE0D91-AA53-4F68-AAF3-E8B31147792C}"/>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8" name="Freeform 5">
            <a:extLst>
              <a:ext uri="{FF2B5EF4-FFF2-40B4-BE49-F238E27FC236}">
                <a16:creationId xmlns:a16="http://schemas.microsoft.com/office/drawing/2014/main" id="{967F693E-B7D1-4723-A161-D11EB403FE68}"/>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29" name="Rectangle 28">
            <a:extLst>
              <a:ext uri="{FF2B5EF4-FFF2-40B4-BE49-F238E27FC236}">
                <a16:creationId xmlns:a16="http://schemas.microsoft.com/office/drawing/2014/main" id="{EEC21CBE-5E07-4B11-8F98-446244B43FE0}"/>
              </a:ext>
            </a:extLst>
          </p:cNvPr>
          <p:cNvSpPr/>
          <p:nvPr/>
        </p:nvSpPr>
        <p:spPr bwMode="auto">
          <a:xfrm>
            <a:off x="6774912"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30" name="Group 29">
            <a:extLst>
              <a:ext uri="{FF2B5EF4-FFF2-40B4-BE49-F238E27FC236}">
                <a16:creationId xmlns:a16="http://schemas.microsoft.com/office/drawing/2014/main" id="{383C671A-F627-4CA5-9068-B2E94273EC3F}"/>
              </a:ext>
            </a:extLst>
          </p:cNvPr>
          <p:cNvGrpSpPr/>
          <p:nvPr/>
        </p:nvGrpSpPr>
        <p:grpSpPr>
          <a:xfrm>
            <a:off x="6189897" y="352866"/>
            <a:ext cx="638703" cy="473891"/>
            <a:chOff x="9418637" y="479425"/>
            <a:chExt cx="868680" cy="644525"/>
          </a:xfrm>
        </p:grpSpPr>
        <p:sp>
          <p:nvSpPr>
            <p:cNvPr id="31" name="TextBox 30">
              <a:extLst>
                <a:ext uri="{FF2B5EF4-FFF2-40B4-BE49-F238E27FC236}">
                  <a16:creationId xmlns:a16="http://schemas.microsoft.com/office/drawing/2014/main" id="{A912C180-B269-4227-A02E-F78626403634}"/>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2" name="Freeform 5">
              <a:extLst>
                <a:ext uri="{FF2B5EF4-FFF2-40B4-BE49-F238E27FC236}">
                  <a16:creationId xmlns:a16="http://schemas.microsoft.com/office/drawing/2014/main" id="{A29A008A-67A3-4BC9-88E1-95B68CE0DB46}"/>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85845"/>
              <a:endParaRPr lang="en-US" sz="1324">
                <a:gradFill>
                  <a:gsLst>
                    <a:gs pos="4717">
                      <a:srgbClr val="505050"/>
                    </a:gs>
                    <a:gs pos="32075">
                      <a:srgbClr val="505050"/>
                    </a:gs>
                  </a:gsLst>
                  <a:lin ang="5400000" scaled="1"/>
                </a:gra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236860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33A3BC2-86D5-4B11-86EA-BF84E6890B10}"/>
              </a:ext>
            </a:extLst>
          </p:cNvPr>
          <p:cNvCxnSpPr>
            <a:cxnSpLocks/>
            <a:stCxn id="48" idx="1"/>
            <a:endCxn id="3" idx="3"/>
          </p:cNvCxnSpPr>
          <p:nvPr/>
        </p:nvCxnSpPr>
        <p:spPr>
          <a:xfrm flipH="1">
            <a:off x="5015774" y="2932988"/>
            <a:ext cx="723269" cy="1764"/>
          </a:xfrm>
          <a:prstGeom prst="line">
            <a:avLst/>
          </a:prstGeom>
          <a:ln w="120650" cap="rnd">
            <a:solidFill>
              <a:srgbClr val="99CC33"/>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5E7F856-7B9B-4C37-8A40-929A89F38292}"/>
              </a:ext>
            </a:extLst>
          </p:cNvPr>
          <p:cNvSpPr/>
          <p:nvPr/>
        </p:nvSpPr>
        <p:spPr bwMode="auto">
          <a:xfrm>
            <a:off x="2611071" y="2179564"/>
            <a:ext cx="2404703" cy="1510376"/>
          </a:xfrm>
          <a:prstGeom prst="rect">
            <a:avLst/>
          </a:prstGeom>
          <a:solidFill>
            <a:srgbClr val="0070C0"/>
          </a:solidFill>
          <a:ln w="9525" cap="flat" cmpd="sng" algn="ctr">
            <a:noFill/>
            <a:prstDash val="solid"/>
            <a:headEnd type="none" w="med" len="med"/>
            <a:tailEnd type="none" w="med" len="med"/>
          </a:ln>
          <a:effectLst/>
        </p:spPr>
        <p:txBody>
          <a:bodyPr vert="horz" wrap="square" lIns="67211" tIns="67211" rIns="67211" bIns="67211" numCol="1" rtlCol="0" anchor="b" anchorCtr="0" compatLnSpc="1">
            <a:prstTxWarp prst="textNoShape">
              <a:avLst/>
            </a:prstTxWarp>
          </a:bodyPr>
          <a:lstStyle/>
          <a:p>
            <a:pPr algn="ctr" defTabSz="672252">
              <a:lnSpc>
                <a:spcPct val="90000"/>
              </a:lnSpc>
              <a:buSzPct val="90000"/>
              <a:defRPr/>
            </a:pPr>
            <a:r>
              <a:rPr lang="en-US" sz="1618" kern="0" dirty="0">
                <a:gradFill>
                  <a:gsLst>
                    <a:gs pos="85000">
                      <a:srgbClr val="FFFFFF"/>
                    </a:gs>
                    <a:gs pos="0">
                      <a:srgbClr val="FFFFFF"/>
                    </a:gs>
                  </a:gsLst>
                  <a:lin ang="5400000" scaled="0"/>
                </a:gradFill>
                <a:latin typeface="Arial Narrow" panose="020B0606020202030204" pitchFamily="34" charset="0"/>
                <a:ea typeface="微軟正黑體" panose="020B0604030504040204" pitchFamily="34" charset="-120"/>
                <a:cs typeface="Segoe UI" pitchFamily="34" charset="0"/>
              </a:rPr>
              <a:t>Microsoft Azure </a:t>
            </a:r>
            <a:r>
              <a:rPr lang="zh-TW" altLang="en-US" sz="1618" kern="0" dirty="0">
                <a:gradFill>
                  <a:gsLst>
                    <a:gs pos="85000">
                      <a:srgbClr val="FFFFFF"/>
                    </a:gs>
                    <a:gs pos="0">
                      <a:srgbClr val="FFFFFF"/>
                    </a:gs>
                  </a:gsLst>
                  <a:lin ang="5400000" scaled="0"/>
                </a:gradFill>
                <a:latin typeface="Arial Narrow" panose="020B0606020202030204" pitchFamily="34" charset="0"/>
                <a:ea typeface="微軟正黑體" panose="020B0604030504040204" pitchFamily="34" charset="-120"/>
                <a:cs typeface="Segoe UI" pitchFamily="34" charset="0"/>
              </a:rPr>
              <a:t>儲存</a:t>
            </a:r>
            <a:endParaRPr lang="en-US" sz="1618" kern="0" dirty="0">
              <a:gradFill>
                <a:gsLst>
                  <a:gs pos="85000">
                    <a:srgbClr val="FFFFFF"/>
                  </a:gs>
                  <a:gs pos="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2" name="Title 1">
            <a:extLst>
              <a:ext uri="{FF2B5EF4-FFF2-40B4-BE49-F238E27FC236}">
                <a16:creationId xmlns:a16="http://schemas.microsoft.com/office/drawing/2014/main" id="{C2B9A76D-0E0C-4E22-BA35-EA9D865136B9}"/>
              </a:ext>
            </a:extLst>
          </p:cNvPr>
          <p:cNvSpPr>
            <a:spLocks noGrp="1"/>
          </p:cNvSpPr>
          <p:nvPr>
            <p:ph type="title"/>
          </p:nvPr>
        </p:nvSpPr>
        <p:spPr/>
        <p:txBody>
          <a:bodyPr>
            <a:normAutofit/>
          </a:bodyPr>
          <a:lstStyle/>
          <a:p>
            <a:r>
              <a:rPr lang="zh-TW" altLang="en-US" sz="3200" dirty="0"/>
              <a:t>虛擬機器儲存</a:t>
            </a:r>
            <a:endParaRPr lang="en-US" sz="2400" dirty="0"/>
          </a:p>
        </p:txBody>
      </p:sp>
      <p:cxnSp>
        <p:nvCxnSpPr>
          <p:cNvPr id="5" name="Straight Connector 4">
            <a:extLst>
              <a:ext uri="{FF2B5EF4-FFF2-40B4-BE49-F238E27FC236}">
                <a16:creationId xmlns:a16="http://schemas.microsoft.com/office/drawing/2014/main" id="{7DFA5CAC-CB96-49BA-BD56-972A2195429B}"/>
              </a:ext>
            </a:extLst>
          </p:cNvPr>
          <p:cNvCxnSpPr>
            <a:stCxn id="26" idx="3"/>
            <a:endCxn id="29" idx="1"/>
          </p:cNvCxnSpPr>
          <p:nvPr/>
        </p:nvCxnSpPr>
        <p:spPr>
          <a:xfrm>
            <a:off x="3363465" y="2562613"/>
            <a:ext cx="34231" cy="2479"/>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9FB38CF-2504-41AC-BE97-1685F663D78B}"/>
              </a:ext>
            </a:extLst>
          </p:cNvPr>
          <p:cNvCxnSpPr>
            <a:stCxn id="26" idx="2"/>
            <a:endCxn id="27" idx="0"/>
          </p:cNvCxnSpPr>
          <p:nvPr/>
        </p:nvCxnSpPr>
        <p:spPr>
          <a:xfrm>
            <a:off x="3190370" y="2735707"/>
            <a:ext cx="1534" cy="97338"/>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F0156A-59C6-4E22-91F6-625B337E3004}"/>
              </a:ext>
            </a:extLst>
          </p:cNvPr>
          <p:cNvCxnSpPr>
            <a:cxnSpLocks/>
            <a:endCxn id="27" idx="1"/>
          </p:cNvCxnSpPr>
          <p:nvPr/>
        </p:nvCxnSpPr>
        <p:spPr>
          <a:xfrm>
            <a:off x="1162024" y="2986560"/>
            <a:ext cx="1856787" cy="19579"/>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87C62F-903C-4488-B70F-B14C50B7071D}"/>
              </a:ext>
            </a:extLst>
          </p:cNvPr>
          <p:cNvSpPr txBox="1"/>
          <p:nvPr/>
        </p:nvSpPr>
        <p:spPr>
          <a:xfrm>
            <a:off x="3607455" y="3678834"/>
            <a:ext cx="981160" cy="305516"/>
          </a:xfrm>
          <a:prstGeom prst="rect">
            <a:avLst/>
          </a:prstGeom>
          <a:noFill/>
          <a:ln>
            <a:noFill/>
          </a:ln>
        </p:spPr>
        <p:txBody>
          <a:bodyPr wrap="square" lIns="100874" tIns="80700" rIns="100874" bIns="80700" rtlCol="0">
            <a:spAutoFit/>
          </a:bodyPr>
          <a:lstStyle/>
          <a:p>
            <a:pPr defTabSz="672358">
              <a:lnSpc>
                <a:spcPct val="90000"/>
              </a:lnSpc>
              <a:defRPr/>
            </a:pPr>
            <a:r>
              <a:rPr lang="zh-TW" altLang="en-US" sz="1050" kern="0" dirty="0">
                <a:solidFill>
                  <a:srgbClr val="292929"/>
                </a:solidFill>
                <a:latin typeface="Arial Narrow" panose="020B0606020202030204" pitchFamily="34" charset="0"/>
                <a:ea typeface="微軟正黑體" panose="020B0604030504040204" pitchFamily="34" charset="-120"/>
              </a:rPr>
              <a:t>美西</a:t>
            </a:r>
            <a:endParaRPr lang="en-US" sz="1050" kern="0" dirty="0">
              <a:solidFill>
                <a:srgbClr val="292929"/>
              </a:solidFill>
              <a:latin typeface="Arial Narrow" panose="020B0606020202030204" pitchFamily="34" charset="0"/>
              <a:ea typeface="微軟正黑體" panose="020B0604030504040204" pitchFamily="34" charset="-120"/>
            </a:endParaRPr>
          </a:p>
        </p:txBody>
      </p:sp>
      <p:pic>
        <p:nvPicPr>
          <p:cNvPr id="14" name="Picture 13">
            <a:extLst>
              <a:ext uri="{FF2B5EF4-FFF2-40B4-BE49-F238E27FC236}">
                <a16:creationId xmlns:a16="http://schemas.microsoft.com/office/drawing/2014/main" id="{404CC55B-5490-4550-B63A-53EE1F89AF0D}"/>
              </a:ext>
            </a:extLst>
          </p:cNvPr>
          <p:cNvPicPr>
            <a:picLocks noChangeAspect="1"/>
          </p:cNvPicPr>
          <p:nvPr/>
        </p:nvPicPr>
        <p:blipFill>
          <a:blip r:embed="rId3">
            <a:biLevel thresh="25000"/>
          </a:blip>
          <a:stretch>
            <a:fillRect/>
          </a:stretch>
        </p:blipFill>
        <p:spPr>
          <a:xfrm>
            <a:off x="4262349" y="2443509"/>
            <a:ext cx="489904" cy="413238"/>
          </a:xfrm>
          <a:prstGeom prst="rect">
            <a:avLst/>
          </a:prstGeom>
        </p:spPr>
      </p:pic>
      <p:sp>
        <p:nvSpPr>
          <p:cNvPr id="16" name="TextBox 15">
            <a:extLst>
              <a:ext uri="{FF2B5EF4-FFF2-40B4-BE49-F238E27FC236}">
                <a16:creationId xmlns:a16="http://schemas.microsoft.com/office/drawing/2014/main" id="{703DEA22-6070-4BBB-ADC7-18836C787004}"/>
              </a:ext>
            </a:extLst>
          </p:cNvPr>
          <p:cNvSpPr txBox="1"/>
          <p:nvPr/>
        </p:nvSpPr>
        <p:spPr>
          <a:xfrm>
            <a:off x="5668812" y="1681183"/>
            <a:ext cx="2539497" cy="529743"/>
          </a:xfrm>
          <a:prstGeom prst="rect">
            <a:avLst/>
          </a:prstGeom>
          <a:noFill/>
        </p:spPr>
        <p:txBody>
          <a:bodyPr wrap="square" lIns="100874" tIns="80700" rIns="100874" bIns="80700" rtlCol="0">
            <a:spAutoFit/>
          </a:bodyPr>
          <a:lstStyle/>
          <a:p>
            <a:pPr algn="ctr" defTabSz="672358">
              <a:lnSpc>
                <a:spcPct val="90000"/>
              </a:lnSpc>
              <a:defRPr/>
            </a:pPr>
            <a:r>
              <a:rPr lang="zh-TW" alt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非同步跨地理位置複寫</a:t>
            </a:r>
            <a:endParaRPr 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endParaRPr>
          </a:p>
          <a:p>
            <a:pPr algn="ctr" defTabSz="672358">
              <a:lnSpc>
                <a:spcPct val="90000"/>
              </a:lnSpc>
              <a:defRPr/>
            </a:pPr>
            <a:r>
              <a:rPr 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a:t>
            </a:r>
            <a:r>
              <a:rPr lang="zh-TW" alt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標準儲存</a:t>
            </a:r>
            <a:r>
              <a:rPr 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a:t>
            </a:r>
          </a:p>
        </p:txBody>
      </p:sp>
      <p:sp>
        <p:nvSpPr>
          <p:cNvPr id="18" name="TextBox 17">
            <a:extLst>
              <a:ext uri="{FF2B5EF4-FFF2-40B4-BE49-F238E27FC236}">
                <a16:creationId xmlns:a16="http://schemas.microsoft.com/office/drawing/2014/main" id="{F3230C6B-B8AB-44BB-9B2D-51C588B63AD4}"/>
              </a:ext>
            </a:extLst>
          </p:cNvPr>
          <p:cNvSpPr txBox="1"/>
          <p:nvPr/>
        </p:nvSpPr>
        <p:spPr>
          <a:xfrm>
            <a:off x="1292305" y="3015369"/>
            <a:ext cx="1211948" cy="570395"/>
          </a:xfrm>
          <a:prstGeom prst="rect">
            <a:avLst/>
          </a:prstGeom>
          <a:noFill/>
        </p:spPr>
        <p:txBody>
          <a:bodyPr wrap="square" lIns="100874" tIns="80700" rIns="100874" bIns="80700" rtlCol="0">
            <a:spAutoFit/>
          </a:bodyPr>
          <a:lstStyle/>
          <a:p>
            <a:pPr defTabSz="672358">
              <a:lnSpc>
                <a:spcPct val="90000"/>
              </a:lnSpc>
              <a:defRPr/>
            </a:pPr>
            <a:r>
              <a:rPr lang="zh-TW" altLang="en-US" sz="1471"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儲存</a:t>
            </a:r>
            <a:r>
              <a:rPr lang="en-US" sz="1471"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 I/O</a:t>
            </a:r>
          </a:p>
          <a:p>
            <a:pPr defTabSz="672358">
              <a:lnSpc>
                <a:spcPct val="90000"/>
              </a:lnSpc>
              <a:defRPr/>
            </a:pPr>
            <a:r>
              <a:rPr lang="en-US" sz="1471"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C: </a:t>
            </a:r>
            <a:r>
              <a:rPr lang="zh-TW" altLang="en-US" sz="1471"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磁碟</a:t>
            </a:r>
            <a:endParaRPr lang="en-US" sz="1471"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endParaRPr>
          </a:p>
        </p:txBody>
      </p:sp>
      <p:sp>
        <p:nvSpPr>
          <p:cNvPr id="19" name="TextBox 18">
            <a:extLst>
              <a:ext uri="{FF2B5EF4-FFF2-40B4-BE49-F238E27FC236}">
                <a16:creationId xmlns:a16="http://schemas.microsoft.com/office/drawing/2014/main" id="{E971AB93-FA74-4971-9E0A-5321BF4675B8}"/>
              </a:ext>
            </a:extLst>
          </p:cNvPr>
          <p:cNvSpPr txBox="1"/>
          <p:nvPr/>
        </p:nvSpPr>
        <p:spPr>
          <a:xfrm>
            <a:off x="530298" y="3203329"/>
            <a:ext cx="538237" cy="366686"/>
          </a:xfrm>
          <a:prstGeom prst="rect">
            <a:avLst/>
          </a:prstGeom>
          <a:noFill/>
        </p:spPr>
        <p:txBody>
          <a:bodyPr wrap="square" lIns="100874" tIns="80700" rIns="100874" bIns="80700" rtlCol="0">
            <a:spAutoFit/>
          </a:bodyPr>
          <a:lstStyle/>
          <a:p>
            <a:pPr defTabSz="672358">
              <a:lnSpc>
                <a:spcPct val="90000"/>
              </a:lnSpc>
              <a:defRPr/>
            </a:pPr>
            <a:r>
              <a:rPr lang="en-US" sz="1471"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VM</a:t>
            </a:r>
          </a:p>
        </p:txBody>
      </p:sp>
      <p:pic>
        <p:nvPicPr>
          <p:cNvPr id="26" name="Picture 25">
            <a:extLst>
              <a:ext uri="{FF2B5EF4-FFF2-40B4-BE49-F238E27FC236}">
                <a16:creationId xmlns:a16="http://schemas.microsoft.com/office/drawing/2014/main" id="{D035C2F6-B93B-4D80-AF69-C5B8487FA201}"/>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017277" y="2389519"/>
            <a:ext cx="346188" cy="346188"/>
          </a:xfrm>
          <a:prstGeom prst="rect">
            <a:avLst/>
          </a:prstGeom>
          <a:ln>
            <a:noFill/>
          </a:ln>
        </p:spPr>
      </p:pic>
      <p:pic>
        <p:nvPicPr>
          <p:cNvPr id="27" name="Picture 26">
            <a:extLst>
              <a:ext uri="{FF2B5EF4-FFF2-40B4-BE49-F238E27FC236}">
                <a16:creationId xmlns:a16="http://schemas.microsoft.com/office/drawing/2014/main" id="{B892F9F0-A2C5-417A-842B-FD7F5F508362}"/>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018810" y="2833045"/>
            <a:ext cx="346188" cy="346188"/>
          </a:xfrm>
          <a:prstGeom prst="rect">
            <a:avLst/>
          </a:prstGeom>
          <a:ln>
            <a:noFill/>
          </a:ln>
        </p:spPr>
      </p:pic>
      <p:pic>
        <p:nvPicPr>
          <p:cNvPr id="28" name="Picture 27">
            <a:extLst>
              <a:ext uri="{FF2B5EF4-FFF2-40B4-BE49-F238E27FC236}">
                <a16:creationId xmlns:a16="http://schemas.microsoft.com/office/drawing/2014/main" id="{EE5F706B-76EC-4C46-8117-563EE9B32BF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1490" y="2836959"/>
            <a:ext cx="346188" cy="346188"/>
          </a:xfrm>
          <a:prstGeom prst="rect">
            <a:avLst/>
          </a:prstGeom>
        </p:spPr>
      </p:pic>
      <p:pic>
        <p:nvPicPr>
          <p:cNvPr id="29" name="Picture 28">
            <a:extLst>
              <a:ext uri="{FF2B5EF4-FFF2-40B4-BE49-F238E27FC236}">
                <a16:creationId xmlns:a16="http://schemas.microsoft.com/office/drawing/2014/main" id="{0FA1AD11-5738-426D-B3D3-866B5522C9B5}"/>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97696" y="2391998"/>
            <a:ext cx="346188" cy="346188"/>
          </a:xfrm>
          <a:prstGeom prst="rect">
            <a:avLst/>
          </a:prstGeom>
          <a:ln>
            <a:noFill/>
          </a:ln>
        </p:spPr>
      </p:pic>
      <p:pic>
        <p:nvPicPr>
          <p:cNvPr id="30" name="Picture 29">
            <a:extLst>
              <a:ext uri="{FF2B5EF4-FFF2-40B4-BE49-F238E27FC236}">
                <a16:creationId xmlns:a16="http://schemas.microsoft.com/office/drawing/2014/main" id="{DF42D636-369B-43DF-9B0C-76BB39117BD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745703" y="2834481"/>
            <a:ext cx="346188" cy="346188"/>
          </a:xfrm>
          <a:prstGeom prst="rect">
            <a:avLst/>
          </a:prstGeom>
        </p:spPr>
      </p:pic>
      <p:pic>
        <p:nvPicPr>
          <p:cNvPr id="31" name="Picture 30">
            <a:extLst>
              <a:ext uri="{FF2B5EF4-FFF2-40B4-BE49-F238E27FC236}">
                <a16:creationId xmlns:a16="http://schemas.microsoft.com/office/drawing/2014/main" id="{A824A71C-63D7-47D1-8219-D5C7FD61F0EC}"/>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761909" y="2389519"/>
            <a:ext cx="346188" cy="346188"/>
          </a:xfrm>
          <a:prstGeom prst="rect">
            <a:avLst/>
          </a:prstGeom>
        </p:spPr>
      </p:pic>
      <p:grpSp>
        <p:nvGrpSpPr>
          <p:cNvPr id="43" name="Group 42">
            <a:extLst>
              <a:ext uri="{FF2B5EF4-FFF2-40B4-BE49-F238E27FC236}">
                <a16:creationId xmlns:a16="http://schemas.microsoft.com/office/drawing/2014/main" id="{415CE1B7-DB32-446C-BE18-D655BC60CDBB}"/>
              </a:ext>
            </a:extLst>
          </p:cNvPr>
          <p:cNvGrpSpPr/>
          <p:nvPr/>
        </p:nvGrpSpPr>
        <p:grpSpPr>
          <a:xfrm>
            <a:off x="504403" y="2675791"/>
            <a:ext cx="611700" cy="576444"/>
            <a:chOff x="2101632" y="5151658"/>
            <a:chExt cx="1186803" cy="1094514"/>
          </a:xfrm>
        </p:grpSpPr>
        <p:sp>
          <p:nvSpPr>
            <p:cNvPr id="32" name="Freeform 31">
              <a:extLst>
                <a:ext uri="{FF2B5EF4-FFF2-40B4-BE49-F238E27FC236}">
                  <a16:creationId xmlns:a16="http://schemas.microsoft.com/office/drawing/2014/main" id="{0E6D0E22-D783-4C52-8898-F342A7193B14}"/>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3" name="Freeform 32">
              <a:extLst>
                <a:ext uri="{FF2B5EF4-FFF2-40B4-BE49-F238E27FC236}">
                  <a16:creationId xmlns:a16="http://schemas.microsoft.com/office/drawing/2014/main" id="{C239A54D-6014-4BB9-AF1D-C5008F8367E1}"/>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4" name="Freeform 33">
              <a:extLst>
                <a:ext uri="{FF2B5EF4-FFF2-40B4-BE49-F238E27FC236}">
                  <a16:creationId xmlns:a16="http://schemas.microsoft.com/office/drawing/2014/main" id="{089C088C-9618-41C5-8837-8154F9507D3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5" name="Freeform 34">
              <a:extLst>
                <a:ext uri="{FF2B5EF4-FFF2-40B4-BE49-F238E27FC236}">
                  <a16:creationId xmlns:a16="http://schemas.microsoft.com/office/drawing/2014/main" id="{B9EA2186-AB61-42F5-81C0-CDEE6B95996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6" name="Freeform 35">
              <a:extLst>
                <a:ext uri="{FF2B5EF4-FFF2-40B4-BE49-F238E27FC236}">
                  <a16:creationId xmlns:a16="http://schemas.microsoft.com/office/drawing/2014/main" id="{7C6A2B5C-F611-41B7-83FA-E2316D7674F8}"/>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7" name="Freeform 36">
              <a:extLst>
                <a:ext uri="{FF2B5EF4-FFF2-40B4-BE49-F238E27FC236}">
                  <a16:creationId xmlns:a16="http://schemas.microsoft.com/office/drawing/2014/main" id="{A1AE3206-C6AD-413F-A143-7DF149E9CFDD}"/>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8" name="Rectangle 37">
              <a:extLst>
                <a:ext uri="{FF2B5EF4-FFF2-40B4-BE49-F238E27FC236}">
                  <a16:creationId xmlns:a16="http://schemas.microsoft.com/office/drawing/2014/main" id="{C8193EFA-B5F7-4B11-8920-EDC6EEF76924}"/>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9" name="Oval 38">
              <a:extLst>
                <a:ext uri="{FF2B5EF4-FFF2-40B4-BE49-F238E27FC236}">
                  <a16:creationId xmlns:a16="http://schemas.microsoft.com/office/drawing/2014/main" id="{74AA29D0-63AB-4C56-B5FB-C8DF5344696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0" name="Freeform 39">
              <a:extLst>
                <a:ext uri="{FF2B5EF4-FFF2-40B4-BE49-F238E27FC236}">
                  <a16:creationId xmlns:a16="http://schemas.microsoft.com/office/drawing/2014/main" id="{76F27991-8E34-4C82-8718-6F4029B35BA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1" name="Freeform 40">
              <a:extLst>
                <a:ext uri="{FF2B5EF4-FFF2-40B4-BE49-F238E27FC236}">
                  <a16:creationId xmlns:a16="http://schemas.microsoft.com/office/drawing/2014/main" id="{482FF25A-AA78-4367-B272-656A61540752}"/>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2" name="Freeform 41">
              <a:extLst>
                <a:ext uri="{FF2B5EF4-FFF2-40B4-BE49-F238E27FC236}">
                  <a16:creationId xmlns:a16="http://schemas.microsoft.com/office/drawing/2014/main" id="{F49A1871-2634-492C-A9E9-60949EBDD15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sp>
        <p:nvSpPr>
          <p:cNvPr id="48" name="Rectangle 47">
            <a:extLst>
              <a:ext uri="{FF2B5EF4-FFF2-40B4-BE49-F238E27FC236}">
                <a16:creationId xmlns:a16="http://schemas.microsoft.com/office/drawing/2014/main" id="{A88A66F6-6E64-4B20-AF46-3DD76B2FAF0E}"/>
              </a:ext>
            </a:extLst>
          </p:cNvPr>
          <p:cNvSpPr/>
          <p:nvPr/>
        </p:nvSpPr>
        <p:spPr bwMode="auto">
          <a:xfrm>
            <a:off x="5739043" y="2177800"/>
            <a:ext cx="2404703" cy="1510376"/>
          </a:xfrm>
          <a:prstGeom prst="rect">
            <a:avLst/>
          </a:prstGeom>
          <a:solidFill>
            <a:srgbClr val="0070C0"/>
          </a:solidFill>
          <a:ln w="9525" cap="flat" cmpd="sng" algn="ctr">
            <a:noFill/>
            <a:prstDash val="solid"/>
            <a:headEnd type="none" w="med" len="med"/>
            <a:tailEnd type="none" w="med" len="med"/>
          </a:ln>
          <a:effectLst/>
        </p:spPr>
        <p:txBody>
          <a:bodyPr vert="horz" wrap="square" lIns="67211" tIns="67211" rIns="67211" bIns="67211" numCol="1" rtlCol="0" anchor="b" anchorCtr="0" compatLnSpc="1">
            <a:prstTxWarp prst="textNoShape">
              <a:avLst/>
            </a:prstTxWarp>
          </a:bodyPr>
          <a:lstStyle/>
          <a:p>
            <a:pPr algn="ctr" defTabSz="672252">
              <a:lnSpc>
                <a:spcPct val="90000"/>
              </a:lnSpc>
              <a:buSzPct val="90000"/>
              <a:defRPr/>
            </a:pPr>
            <a:r>
              <a:rPr lang="en-US" sz="1618" kern="0" dirty="0">
                <a:gradFill>
                  <a:gsLst>
                    <a:gs pos="85000">
                      <a:srgbClr val="FFFFFF"/>
                    </a:gs>
                    <a:gs pos="0">
                      <a:srgbClr val="FFFFFF"/>
                    </a:gs>
                  </a:gsLst>
                  <a:lin ang="5400000" scaled="0"/>
                </a:gradFill>
                <a:latin typeface="Arial Narrow" panose="020B0606020202030204" pitchFamily="34" charset="0"/>
                <a:ea typeface="微軟正黑體" panose="020B0604030504040204" pitchFamily="34" charset="-120"/>
                <a:cs typeface="Segoe UI" pitchFamily="34" charset="0"/>
              </a:rPr>
              <a:t>Microsoft Azure </a:t>
            </a:r>
            <a:r>
              <a:rPr lang="zh-TW" altLang="en-US" sz="1618" kern="0" dirty="0">
                <a:gradFill>
                  <a:gsLst>
                    <a:gs pos="85000">
                      <a:srgbClr val="FFFFFF"/>
                    </a:gs>
                    <a:gs pos="0">
                      <a:srgbClr val="FFFFFF"/>
                    </a:gs>
                  </a:gsLst>
                  <a:lin ang="5400000" scaled="0"/>
                </a:gradFill>
                <a:latin typeface="Arial Narrow" panose="020B0606020202030204" pitchFamily="34" charset="0"/>
                <a:ea typeface="微軟正黑體" panose="020B0604030504040204" pitchFamily="34" charset="-120"/>
                <a:cs typeface="Segoe UI" pitchFamily="34" charset="0"/>
              </a:rPr>
              <a:t>儲存</a:t>
            </a:r>
            <a:endParaRPr lang="en-US" sz="1618" kern="0" dirty="0">
              <a:gradFill>
                <a:gsLst>
                  <a:gs pos="85000">
                    <a:srgbClr val="FFFFFF"/>
                  </a:gs>
                  <a:gs pos="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cxnSp>
        <p:nvCxnSpPr>
          <p:cNvPr id="49" name="Straight Connector 48">
            <a:extLst>
              <a:ext uri="{FF2B5EF4-FFF2-40B4-BE49-F238E27FC236}">
                <a16:creationId xmlns:a16="http://schemas.microsoft.com/office/drawing/2014/main" id="{B6A4B3F8-3225-4345-BD0E-A24301B93EFA}"/>
              </a:ext>
            </a:extLst>
          </p:cNvPr>
          <p:cNvCxnSpPr>
            <a:stCxn id="52" idx="3"/>
            <a:endCxn id="55" idx="1"/>
          </p:cNvCxnSpPr>
          <p:nvPr/>
        </p:nvCxnSpPr>
        <p:spPr>
          <a:xfrm>
            <a:off x="6491437" y="2560849"/>
            <a:ext cx="34231" cy="2479"/>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BF14FF-5C69-4E09-B79D-2A0BB8F13582}"/>
              </a:ext>
            </a:extLst>
          </p:cNvPr>
          <p:cNvCxnSpPr>
            <a:stCxn id="52" idx="2"/>
            <a:endCxn id="53" idx="0"/>
          </p:cNvCxnSpPr>
          <p:nvPr/>
        </p:nvCxnSpPr>
        <p:spPr>
          <a:xfrm>
            <a:off x="6318342" y="2733943"/>
            <a:ext cx="1534" cy="97338"/>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CBD93964-C76D-4AC0-B8F8-C88C23F8D480}"/>
              </a:ext>
            </a:extLst>
          </p:cNvPr>
          <p:cNvPicPr>
            <a:picLocks noChangeAspect="1"/>
          </p:cNvPicPr>
          <p:nvPr/>
        </p:nvPicPr>
        <p:blipFill>
          <a:blip r:embed="rId3">
            <a:biLevel thresh="25000"/>
          </a:blip>
          <a:stretch>
            <a:fillRect/>
          </a:stretch>
        </p:blipFill>
        <p:spPr>
          <a:xfrm>
            <a:off x="7390321" y="2441745"/>
            <a:ext cx="489904" cy="413238"/>
          </a:xfrm>
          <a:prstGeom prst="rect">
            <a:avLst/>
          </a:prstGeom>
        </p:spPr>
      </p:pic>
      <p:pic>
        <p:nvPicPr>
          <p:cNvPr id="52" name="Picture 51">
            <a:extLst>
              <a:ext uri="{FF2B5EF4-FFF2-40B4-BE49-F238E27FC236}">
                <a16:creationId xmlns:a16="http://schemas.microsoft.com/office/drawing/2014/main" id="{A5F6490C-0C9F-4662-8C63-1391D34D9BF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45248" y="2387755"/>
            <a:ext cx="346188" cy="346188"/>
          </a:xfrm>
          <a:prstGeom prst="rect">
            <a:avLst/>
          </a:prstGeom>
          <a:ln>
            <a:noFill/>
          </a:ln>
        </p:spPr>
      </p:pic>
      <p:pic>
        <p:nvPicPr>
          <p:cNvPr id="53" name="Picture 52">
            <a:extLst>
              <a:ext uri="{FF2B5EF4-FFF2-40B4-BE49-F238E27FC236}">
                <a16:creationId xmlns:a16="http://schemas.microsoft.com/office/drawing/2014/main" id="{D6903A8D-1604-47B5-974C-AF41430928E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46782" y="2831281"/>
            <a:ext cx="346188" cy="346188"/>
          </a:xfrm>
          <a:prstGeom prst="rect">
            <a:avLst/>
          </a:prstGeom>
          <a:ln>
            <a:noFill/>
          </a:ln>
        </p:spPr>
      </p:pic>
      <p:pic>
        <p:nvPicPr>
          <p:cNvPr id="54" name="Picture 53">
            <a:extLst>
              <a:ext uri="{FF2B5EF4-FFF2-40B4-BE49-F238E27FC236}">
                <a16:creationId xmlns:a16="http://schemas.microsoft.com/office/drawing/2014/main" id="{F3FBD0C7-ABB1-4FBE-846A-2AACF5D7D089}"/>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509461" y="2835195"/>
            <a:ext cx="346188" cy="346188"/>
          </a:xfrm>
          <a:prstGeom prst="rect">
            <a:avLst/>
          </a:prstGeom>
        </p:spPr>
      </p:pic>
      <p:pic>
        <p:nvPicPr>
          <p:cNvPr id="55" name="Picture 54">
            <a:extLst>
              <a:ext uri="{FF2B5EF4-FFF2-40B4-BE49-F238E27FC236}">
                <a16:creationId xmlns:a16="http://schemas.microsoft.com/office/drawing/2014/main" id="{2B002AF9-A0D9-48E2-BD69-B65D36837CD8}"/>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525668" y="2390234"/>
            <a:ext cx="346188" cy="346188"/>
          </a:xfrm>
          <a:prstGeom prst="rect">
            <a:avLst/>
          </a:prstGeom>
          <a:ln>
            <a:noFill/>
          </a:ln>
        </p:spPr>
      </p:pic>
      <p:pic>
        <p:nvPicPr>
          <p:cNvPr id="56" name="Picture 55">
            <a:extLst>
              <a:ext uri="{FF2B5EF4-FFF2-40B4-BE49-F238E27FC236}">
                <a16:creationId xmlns:a16="http://schemas.microsoft.com/office/drawing/2014/main" id="{A6DBD771-AD80-4E1A-895A-221335FF47E9}"/>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873674" y="2832717"/>
            <a:ext cx="346188" cy="346188"/>
          </a:xfrm>
          <a:prstGeom prst="rect">
            <a:avLst/>
          </a:prstGeom>
        </p:spPr>
      </p:pic>
      <p:pic>
        <p:nvPicPr>
          <p:cNvPr id="57" name="Picture 56">
            <a:extLst>
              <a:ext uri="{FF2B5EF4-FFF2-40B4-BE49-F238E27FC236}">
                <a16:creationId xmlns:a16="http://schemas.microsoft.com/office/drawing/2014/main" id="{07EE6FAC-3636-4472-8047-4C04C7F9DFB7}"/>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889881" y="2387755"/>
            <a:ext cx="346188" cy="346188"/>
          </a:xfrm>
          <a:prstGeom prst="rect">
            <a:avLst/>
          </a:prstGeom>
        </p:spPr>
      </p:pic>
      <p:pic>
        <p:nvPicPr>
          <p:cNvPr id="62" name="Picture 61">
            <a:extLst>
              <a:ext uri="{FF2B5EF4-FFF2-40B4-BE49-F238E27FC236}">
                <a16:creationId xmlns:a16="http://schemas.microsoft.com/office/drawing/2014/main" id="{5858EACC-6F7C-4D27-A3EE-4E2537B57334}"/>
              </a:ext>
            </a:extLst>
          </p:cNvPr>
          <p:cNvPicPr>
            <a:picLocks noChangeAspect="1"/>
          </p:cNvPicPr>
          <p:nvPr/>
        </p:nvPicPr>
        <p:blipFill>
          <a:blip r:embed="rId5"/>
          <a:stretch>
            <a:fillRect/>
          </a:stretch>
        </p:blipFill>
        <p:spPr>
          <a:xfrm>
            <a:off x="5114382" y="2648900"/>
            <a:ext cx="554430" cy="554430"/>
          </a:xfrm>
          <a:prstGeom prst="rect">
            <a:avLst/>
          </a:prstGeom>
        </p:spPr>
      </p:pic>
      <p:sp>
        <p:nvSpPr>
          <p:cNvPr id="64" name="TextBox 63">
            <a:extLst>
              <a:ext uri="{FF2B5EF4-FFF2-40B4-BE49-F238E27FC236}">
                <a16:creationId xmlns:a16="http://schemas.microsoft.com/office/drawing/2014/main" id="{A047B79C-64C6-48E1-8E2C-0F87E7B3F62F}"/>
              </a:ext>
            </a:extLst>
          </p:cNvPr>
          <p:cNvSpPr txBox="1"/>
          <p:nvPr/>
        </p:nvSpPr>
        <p:spPr>
          <a:xfrm>
            <a:off x="6731517" y="3676826"/>
            <a:ext cx="981160" cy="305516"/>
          </a:xfrm>
          <a:prstGeom prst="rect">
            <a:avLst/>
          </a:prstGeom>
          <a:noFill/>
          <a:ln>
            <a:noFill/>
          </a:ln>
        </p:spPr>
        <p:txBody>
          <a:bodyPr wrap="square" lIns="100874" tIns="80700" rIns="100874" bIns="80700" rtlCol="0">
            <a:spAutoFit/>
          </a:bodyPr>
          <a:lstStyle/>
          <a:p>
            <a:pPr defTabSz="672358">
              <a:lnSpc>
                <a:spcPct val="90000"/>
              </a:lnSpc>
              <a:defRPr/>
            </a:pPr>
            <a:r>
              <a:rPr lang="zh-TW" altLang="en-US" sz="1050" kern="0" dirty="0">
                <a:solidFill>
                  <a:srgbClr val="292929"/>
                </a:solidFill>
                <a:latin typeface="Arial Narrow" panose="020B0606020202030204" pitchFamily="34" charset="0"/>
                <a:ea typeface="微軟正黑體" panose="020B0604030504040204" pitchFamily="34" charset="-120"/>
              </a:rPr>
              <a:t>美東</a:t>
            </a:r>
            <a:endParaRPr lang="en-US" sz="1050" kern="0" dirty="0">
              <a:solidFill>
                <a:srgbClr val="292929"/>
              </a:solidFill>
              <a:latin typeface="Arial Narrow" panose="020B0606020202030204" pitchFamily="34" charset="0"/>
              <a:ea typeface="微軟正黑體" panose="020B0604030504040204" pitchFamily="34" charset="-120"/>
            </a:endParaRPr>
          </a:p>
        </p:txBody>
      </p:sp>
      <p:sp>
        <p:nvSpPr>
          <p:cNvPr id="66" name="TextBox 65">
            <a:extLst>
              <a:ext uri="{FF2B5EF4-FFF2-40B4-BE49-F238E27FC236}">
                <a16:creationId xmlns:a16="http://schemas.microsoft.com/office/drawing/2014/main" id="{1BABB371-0E56-4103-BEF7-5FF8383E3361}"/>
              </a:ext>
            </a:extLst>
          </p:cNvPr>
          <p:cNvSpPr txBox="1"/>
          <p:nvPr/>
        </p:nvSpPr>
        <p:spPr>
          <a:xfrm>
            <a:off x="2528878" y="1682730"/>
            <a:ext cx="2508495" cy="529743"/>
          </a:xfrm>
          <a:prstGeom prst="rect">
            <a:avLst/>
          </a:prstGeom>
          <a:noFill/>
        </p:spPr>
        <p:txBody>
          <a:bodyPr wrap="square" lIns="100874" tIns="80700" rIns="100874" bIns="80700" rtlCol="0">
            <a:spAutoFit/>
          </a:bodyPr>
          <a:lstStyle/>
          <a:p>
            <a:pPr algn="ctr" defTabSz="672358">
              <a:lnSpc>
                <a:spcPct val="90000"/>
              </a:lnSpc>
              <a:defRPr/>
            </a:pPr>
            <a:r>
              <a:rPr lang="zh-TW" alt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本地端有 </a:t>
            </a:r>
            <a:r>
              <a:rPr lang="en-US" altLang="zh-TW"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3 </a:t>
            </a:r>
            <a:r>
              <a:rPr lang="zh-TW" alt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份儲存 </a:t>
            </a:r>
            <a:br>
              <a:rPr lang="en-US" altLang="zh-TW"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br>
            <a:r>
              <a:rPr lang="en-US" altLang="zh-TW"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a:t>
            </a:r>
            <a:r>
              <a:rPr lang="zh-TW" alt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放在三顆磁碟上</a:t>
            </a:r>
            <a:r>
              <a:rPr lang="en-US" altLang="zh-TW"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rPr>
              <a:t>)</a:t>
            </a:r>
            <a:endParaRPr lang="en-US" sz="1324" kern="0" dirty="0">
              <a:gradFill>
                <a:gsLst>
                  <a:gs pos="2917">
                    <a:srgbClr val="292929"/>
                  </a:gs>
                  <a:gs pos="30000">
                    <a:srgbClr val="292929"/>
                  </a:gs>
                </a:gsLst>
                <a:lin ang="5400000" scaled="0"/>
              </a:gradFill>
              <a:latin typeface="Arial Narrow" panose="020B0606020202030204" pitchFamily="34" charset="0"/>
              <a:ea typeface="微軟正黑體" panose="020B0604030504040204" pitchFamily="34" charset="-120"/>
            </a:endParaRPr>
          </a:p>
        </p:txBody>
      </p:sp>
      <p:sp>
        <p:nvSpPr>
          <p:cNvPr id="67" name="Rectangle 66">
            <a:extLst>
              <a:ext uri="{FF2B5EF4-FFF2-40B4-BE49-F238E27FC236}">
                <a16:creationId xmlns:a16="http://schemas.microsoft.com/office/drawing/2014/main" id="{65E375A4-4386-4464-9B1D-D181B13D3E9E}"/>
              </a:ext>
            </a:extLst>
          </p:cNvPr>
          <p:cNvSpPr/>
          <p:nvPr/>
        </p:nvSpPr>
        <p:spPr bwMode="auto">
          <a:xfrm>
            <a:off x="3018513" y="2340986"/>
            <a:ext cx="336159" cy="4243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68" name="Rectangle 67">
            <a:extLst>
              <a:ext uri="{FF2B5EF4-FFF2-40B4-BE49-F238E27FC236}">
                <a16:creationId xmlns:a16="http://schemas.microsoft.com/office/drawing/2014/main" id="{2B6513BC-72FD-4520-ADC0-2E185CCFC1CB}"/>
              </a:ext>
            </a:extLst>
          </p:cNvPr>
          <p:cNvSpPr/>
          <p:nvPr/>
        </p:nvSpPr>
        <p:spPr bwMode="auto">
          <a:xfrm>
            <a:off x="3022434" y="2803198"/>
            <a:ext cx="336159" cy="4243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69" name="Rectangle 68">
            <a:extLst>
              <a:ext uri="{FF2B5EF4-FFF2-40B4-BE49-F238E27FC236}">
                <a16:creationId xmlns:a16="http://schemas.microsoft.com/office/drawing/2014/main" id="{E6F7802A-7108-48B4-B734-EDD3D05B0BB0}"/>
              </a:ext>
            </a:extLst>
          </p:cNvPr>
          <p:cNvSpPr/>
          <p:nvPr/>
        </p:nvSpPr>
        <p:spPr bwMode="auto">
          <a:xfrm>
            <a:off x="3397862" y="2340986"/>
            <a:ext cx="336159" cy="4243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73" name="Rectangle 72">
            <a:extLst>
              <a:ext uri="{FF2B5EF4-FFF2-40B4-BE49-F238E27FC236}">
                <a16:creationId xmlns:a16="http://schemas.microsoft.com/office/drawing/2014/main" id="{D14ED1A4-7AF7-4DA5-992B-C726CE16A46A}"/>
              </a:ext>
            </a:extLst>
          </p:cNvPr>
          <p:cNvSpPr/>
          <p:nvPr/>
        </p:nvSpPr>
        <p:spPr bwMode="auto">
          <a:xfrm>
            <a:off x="6141338" y="2348678"/>
            <a:ext cx="336159" cy="4243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74" name="Rectangle 73">
            <a:extLst>
              <a:ext uri="{FF2B5EF4-FFF2-40B4-BE49-F238E27FC236}">
                <a16:creationId xmlns:a16="http://schemas.microsoft.com/office/drawing/2014/main" id="{866CBB40-C197-4F8C-8AF4-DC56D9317C80}"/>
              </a:ext>
            </a:extLst>
          </p:cNvPr>
          <p:cNvSpPr/>
          <p:nvPr/>
        </p:nvSpPr>
        <p:spPr bwMode="auto">
          <a:xfrm>
            <a:off x="6515610" y="2340985"/>
            <a:ext cx="336159" cy="4243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77" name="Rectangle 76">
            <a:extLst>
              <a:ext uri="{FF2B5EF4-FFF2-40B4-BE49-F238E27FC236}">
                <a16:creationId xmlns:a16="http://schemas.microsoft.com/office/drawing/2014/main" id="{FCF918DE-EE90-4119-9F83-E3E5B55944E8}"/>
              </a:ext>
            </a:extLst>
          </p:cNvPr>
          <p:cNvSpPr/>
          <p:nvPr/>
        </p:nvSpPr>
        <p:spPr bwMode="auto">
          <a:xfrm>
            <a:off x="6141338" y="2797965"/>
            <a:ext cx="336159" cy="424342"/>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92" name="Group 91">
            <a:extLst>
              <a:ext uri="{FF2B5EF4-FFF2-40B4-BE49-F238E27FC236}">
                <a16:creationId xmlns:a16="http://schemas.microsoft.com/office/drawing/2014/main" id="{5FBAE609-3EC8-4A82-A9C7-9405B95CFD85}"/>
              </a:ext>
            </a:extLst>
          </p:cNvPr>
          <p:cNvGrpSpPr/>
          <p:nvPr/>
        </p:nvGrpSpPr>
        <p:grpSpPr>
          <a:xfrm>
            <a:off x="6776272" y="357176"/>
            <a:ext cx="638703" cy="473891"/>
            <a:chOff x="10332992" y="479425"/>
            <a:chExt cx="868680" cy="644525"/>
          </a:xfrm>
        </p:grpSpPr>
        <p:sp>
          <p:nvSpPr>
            <p:cNvPr id="93" name="TextBox 92">
              <a:extLst>
                <a:ext uri="{FF2B5EF4-FFF2-40B4-BE49-F238E27FC236}">
                  <a16:creationId xmlns:a16="http://schemas.microsoft.com/office/drawing/2014/main" id="{30C1D339-A49F-4782-BB33-828DECE90226}"/>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4" name="Freeform 9">
              <a:extLst>
                <a:ext uri="{FF2B5EF4-FFF2-40B4-BE49-F238E27FC236}">
                  <a16:creationId xmlns:a16="http://schemas.microsoft.com/office/drawing/2014/main" id="{143363DE-DC6F-4AD6-921D-B35BD6C24FB1}"/>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95" name="Group 94">
            <a:extLst>
              <a:ext uri="{FF2B5EF4-FFF2-40B4-BE49-F238E27FC236}">
                <a16:creationId xmlns:a16="http://schemas.microsoft.com/office/drawing/2014/main" id="{18C8420F-16D4-4CB8-BAC9-95D5E52B28D5}"/>
              </a:ext>
            </a:extLst>
          </p:cNvPr>
          <p:cNvGrpSpPr/>
          <p:nvPr/>
        </p:nvGrpSpPr>
        <p:grpSpPr>
          <a:xfrm>
            <a:off x="7415057" y="357175"/>
            <a:ext cx="705837" cy="476226"/>
            <a:chOff x="11201784" y="479425"/>
            <a:chExt cx="959988" cy="647700"/>
          </a:xfrm>
        </p:grpSpPr>
        <p:sp>
          <p:nvSpPr>
            <p:cNvPr id="96" name="TextBox 95">
              <a:extLst>
                <a:ext uri="{FF2B5EF4-FFF2-40B4-BE49-F238E27FC236}">
                  <a16:creationId xmlns:a16="http://schemas.microsoft.com/office/drawing/2014/main" id="{6B952348-7870-42F5-8873-E4D64B906732}"/>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7" name="Freeform 13">
              <a:extLst>
                <a:ext uri="{FF2B5EF4-FFF2-40B4-BE49-F238E27FC236}">
                  <a16:creationId xmlns:a16="http://schemas.microsoft.com/office/drawing/2014/main" id="{BB22581D-0F62-4599-99A2-7C9AA9447B6D}"/>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98" name="TextBox 97">
            <a:extLst>
              <a:ext uri="{FF2B5EF4-FFF2-40B4-BE49-F238E27FC236}">
                <a16:creationId xmlns:a16="http://schemas.microsoft.com/office/drawing/2014/main" id="{AE04A9B0-7839-4EBC-856E-C961C8332C6C}"/>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9" name="Freeform 5">
            <a:extLst>
              <a:ext uri="{FF2B5EF4-FFF2-40B4-BE49-F238E27FC236}">
                <a16:creationId xmlns:a16="http://schemas.microsoft.com/office/drawing/2014/main" id="{81FAE705-CF3D-440A-AEA2-07C8F10488F5}"/>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100" name="Rectangle 99">
            <a:extLst>
              <a:ext uri="{FF2B5EF4-FFF2-40B4-BE49-F238E27FC236}">
                <a16:creationId xmlns:a16="http://schemas.microsoft.com/office/drawing/2014/main" id="{9E10B294-CE6C-4964-B24F-72459232CE1E}"/>
              </a:ext>
            </a:extLst>
          </p:cNvPr>
          <p:cNvSpPr/>
          <p:nvPr/>
        </p:nvSpPr>
        <p:spPr bwMode="auto">
          <a:xfrm>
            <a:off x="6774912"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01" name="Group 100">
            <a:extLst>
              <a:ext uri="{FF2B5EF4-FFF2-40B4-BE49-F238E27FC236}">
                <a16:creationId xmlns:a16="http://schemas.microsoft.com/office/drawing/2014/main" id="{8CBB7184-785B-414C-925F-D808266ACA90}"/>
              </a:ext>
            </a:extLst>
          </p:cNvPr>
          <p:cNvGrpSpPr/>
          <p:nvPr/>
        </p:nvGrpSpPr>
        <p:grpSpPr>
          <a:xfrm>
            <a:off x="6189897" y="352866"/>
            <a:ext cx="638703" cy="473891"/>
            <a:chOff x="9418637" y="479425"/>
            <a:chExt cx="868680" cy="644525"/>
          </a:xfrm>
        </p:grpSpPr>
        <p:sp>
          <p:nvSpPr>
            <p:cNvPr id="102" name="TextBox 101">
              <a:extLst>
                <a:ext uri="{FF2B5EF4-FFF2-40B4-BE49-F238E27FC236}">
                  <a16:creationId xmlns:a16="http://schemas.microsoft.com/office/drawing/2014/main" id="{3EF396E7-A032-405B-8E98-FA1B8BF9E34D}"/>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03" name="Freeform 5">
              <a:extLst>
                <a:ext uri="{FF2B5EF4-FFF2-40B4-BE49-F238E27FC236}">
                  <a16:creationId xmlns:a16="http://schemas.microsoft.com/office/drawing/2014/main" id="{A35A3582-93CE-46EF-87E1-BF7660B80ABF}"/>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204217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10"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10"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500"/>
                                        <p:tgtEl>
                                          <p:spTgt spid="6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fade">
                                      <p:cBhvr>
                                        <p:cTn id="66" dur="500"/>
                                        <p:tgtEl>
                                          <p:spTgt spid="7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8" grpId="0" animBg="1"/>
      <p:bldP spid="64" grpId="0"/>
      <p:bldP spid="66" grpId="0"/>
      <p:bldP spid="67" grpId="0" animBg="1"/>
      <p:bldP spid="68" grpId="0" animBg="1"/>
      <p:bldP spid="69" grpId="0" animBg="1"/>
      <p:bldP spid="73" grpId="0" animBg="1"/>
      <p:bldP spid="74" grpId="0" animBg="1"/>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A76D-0E0C-4E22-BA35-EA9D865136B9}"/>
              </a:ext>
            </a:extLst>
          </p:cNvPr>
          <p:cNvSpPr>
            <a:spLocks noGrp="1"/>
          </p:cNvSpPr>
          <p:nvPr>
            <p:ph type="title"/>
          </p:nvPr>
        </p:nvSpPr>
        <p:spPr/>
        <p:txBody>
          <a:bodyPr/>
          <a:lstStyle/>
          <a:p>
            <a:r>
              <a:rPr lang="zh-TW" altLang="en-US" sz="2941" dirty="0"/>
              <a:t>虛擬機器儲存</a:t>
            </a:r>
            <a:endParaRPr lang="en-US" sz="2941" dirty="0"/>
          </a:p>
        </p:txBody>
      </p:sp>
      <p:sp>
        <p:nvSpPr>
          <p:cNvPr id="58" name="Rounded Rectangle 4">
            <a:extLst>
              <a:ext uri="{FF2B5EF4-FFF2-40B4-BE49-F238E27FC236}">
                <a16:creationId xmlns:a16="http://schemas.microsoft.com/office/drawing/2014/main" id="{E0403699-086E-481E-9927-C16F031B31EC}"/>
              </a:ext>
            </a:extLst>
          </p:cNvPr>
          <p:cNvSpPr/>
          <p:nvPr/>
        </p:nvSpPr>
        <p:spPr bwMode="auto">
          <a:xfrm>
            <a:off x="1267146" y="3624249"/>
            <a:ext cx="1714412" cy="950632"/>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71" tIns="67232" rIns="107571" bIns="67232" numCol="1" spcCol="0" rtlCol="0" fromWordArt="0" anchor="t" anchorCtr="0" forceAA="0" compatLnSpc="1">
            <a:prstTxWarp prst="textNoShape">
              <a:avLst/>
            </a:prstTxWarp>
            <a:noAutofit/>
          </a:bodyPr>
          <a:lstStyle/>
          <a:p>
            <a:pPr defTabSz="629982" fontAlgn="base">
              <a:spcBef>
                <a:spcPct val="0"/>
              </a:spcBef>
              <a:spcAft>
                <a:spcPts val="441"/>
              </a:spcAft>
            </a:pPr>
            <a:r>
              <a:rPr lang="zh-TW" alt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檔案</a:t>
            </a:r>
            <a:endParaRPr 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a:p>
            <a:pPr marL="56030" indent="-56030" defTabSz="629982" fontAlgn="base">
              <a:spcBef>
                <a:spcPct val="0"/>
              </a:spcBef>
              <a:spcAft>
                <a:spcPts val="441"/>
              </a:spcAft>
            </a:pPr>
            <a:r>
              <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SMB </a:t>
            </a:r>
            <a:r>
              <a:rPr lang="zh-TW" alt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共用資料夾</a:t>
            </a:r>
            <a:endPar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marL="56030" indent="-56030" defTabSz="629982" fontAlgn="base">
              <a:spcBef>
                <a:spcPct val="0"/>
              </a:spcBef>
              <a:spcAft>
                <a:spcPts val="441"/>
              </a:spcAft>
            </a:pPr>
            <a:r>
              <a:rPr lang="en-US" sz="117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SMB 3.0</a:t>
            </a:r>
          </a:p>
          <a:p>
            <a:pPr defTabSz="629982" fontAlgn="base">
              <a:spcBef>
                <a:spcPct val="0"/>
              </a:spcBef>
              <a:spcAft>
                <a:spcPts val="441"/>
              </a:spcAft>
            </a:pPr>
            <a:endParaRPr 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60" name="Rounded Rectangle 5">
            <a:extLst>
              <a:ext uri="{FF2B5EF4-FFF2-40B4-BE49-F238E27FC236}">
                <a16:creationId xmlns:a16="http://schemas.microsoft.com/office/drawing/2014/main" id="{D48A6164-88E3-4FCA-A920-FFF1DBB64E69}"/>
              </a:ext>
            </a:extLst>
          </p:cNvPr>
          <p:cNvSpPr/>
          <p:nvPr/>
        </p:nvSpPr>
        <p:spPr bwMode="auto">
          <a:xfrm>
            <a:off x="1267146" y="2543816"/>
            <a:ext cx="1714412" cy="979863"/>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71" tIns="67232" rIns="107571" bIns="67232" numCol="1" spcCol="0" rtlCol="0" fromWordArt="0" anchor="t" anchorCtr="0" forceAA="0" compatLnSpc="1">
            <a:prstTxWarp prst="textNoShape">
              <a:avLst/>
            </a:prstTxWarp>
            <a:noAutofit/>
          </a:bodyPr>
          <a:lstStyle/>
          <a:p>
            <a:pPr defTabSz="629982" fontAlgn="base">
              <a:spcBef>
                <a:spcPct val="0"/>
              </a:spcBef>
              <a:spcAft>
                <a:spcPts val="441"/>
              </a:spcAft>
            </a:pPr>
            <a:r>
              <a:rPr lang="zh-TW" alt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標準儲存體</a:t>
            </a:r>
            <a:endParaRPr 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a:p>
            <a:pPr defTabSz="629982" fontAlgn="base">
              <a:spcBef>
                <a:spcPct val="0"/>
              </a:spcBef>
              <a:spcAft>
                <a:spcPts val="441"/>
              </a:spcAft>
            </a:pPr>
            <a:r>
              <a:rPr 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HDD</a:t>
            </a:r>
            <a:r>
              <a:rPr lang="zh-TW" alt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、最高到</a:t>
            </a:r>
            <a:r>
              <a:rPr 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 500 IOPs</a:t>
            </a:r>
          </a:p>
        </p:txBody>
      </p:sp>
      <p:sp>
        <p:nvSpPr>
          <p:cNvPr id="61" name="Rounded Rectangle 24">
            <a:extLst>
              <a:ext uri="{FF2B5EF4-FFF2-40B4-BE49-F238E27FC236}">
                <a16:creationId xmlns:a16="http://schemas.microsoft.com/office/drawing/2014/main" id="{F39D4B95-F823-448C-86FD-A2B8D3BAE6FE}"/>
              </a:ext>
            </a:extLst>
          </p:cNvPr>
          <p:cNvSpPr/>
          <p:nvPr/>
        </p:nvSpPr>
        <p:spPr bwMode="auto">
          <a:xfrm>
            <a:off x="1267146" y="1493421"/>
            <a:ext cx="1714412" cy="952451"/>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7571" tIns="67232" rIns="107571" bIns="67232" numCol="1" spcCol="0" rtlCol="0" fromWordArt="0" anchor="t" anchorCtr="0" forceAA="0" compatLnSpc="1">
            <a:prstTxWarp prst="textNoShape">
              <a:avLst/>
            </a:prstTxWarp>
            <a:noAutofit/>
          </a:bodyPr>
          <a:lstStyle/>
          <a:p>
            <a:pPr defTabSz="629982" fontAlgn="base">
              <a:spcBef>
                <a:spcPct val="0"/>
              </a:spcBef>
              <a:spcAft>
                <a:spcPts val="441"/>
              </a:spcAft>
            </a:pPr>
            <a:r>
              <a:rPr lang="zh-TW" alt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進階儲存體</a:t>
            </a:r>
            <a:endParaRPr lang="en-US" sz="1471"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a:p>
            <a:pPr defTabSz="629982" fontAlgn="base">
              <a:spcBef>
                <a:spcPct val="0"/>
              </a:spcBef>
              <a:spcAft>
                <a:spcPts val="441"/>
              </a:spcAft>
            </a:pP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SSD</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、高 </a:t>
            </a:r>
            <a:r>
              <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IOPS</a:t>
            </a:r>
            <a:r>
              <a:rPr lang="zh-TW" alt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、低延遲</a:t>
            </a:r>
            <a:endParaRPr lang="en-US" sz="1029"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a:p>
            <a:pPr defTabSz="629982" fontAlgn="base">
              <a:spcBef>
                <a:spcPct val="0"/>
              </a:spcBef>
              <a:spcAft>
                <a:spcPts val="441"/>
              </a:spcAft>
            </a:pPr>
            <a:r>
              <a:rPr lang="zh-TW" alt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最高 </a:t>
            </a:r>
            <a:r>
              <a:rPr 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64 TB</a:t>
            </a:r>
            <a:r>
              <a:rPr lang="zh-TW" alt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a:t>
            </a:r>
            <a:r>
              <a:rPr lang="en-US" sz="956"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rPr>
              <a:t>80000 IOPs </a:t>
            </a:r>
          </a:p>
        </p:txBody>
      </p:sp>
      <p:pic>
        <p:nvPicPr>
          <p:cNvPr id="8" name="Picture 7">
            <a:extLst>
              <a:ext uri="{FF2B5EF4-FFF2-40B4-BE49-F238E27FC236}">
                <a16:creationId xmlns:a16="http://schemas.microsoft.com/office/drawing/2014/main" id="{834C5690-93C0-4748-977E-ADF049A5AD19}"/>
              </a:ext>
            </a:extLst>
          </p:cNvPr>
          <p:cNvPicPr>
            <a:picLocks noChangeAspect="1"/>
          </p:cNvPicPr>
          <p:nvPr/>
        </p:nvPicPr>
        <p:blipFill>
          <a:blip r:embed="rId3"/>
          <a:stretch>
            <a:fillRect/>
          </a:stretch>
        </p:blipFill>
        <p:spPr>
          <a:xfrm>
            <a:off x="489687" y="3799425"/>
            <a:ext cx="573713" cy="573713"/>
          </a:xfrm>
          <a:prstGeom prst="rect">
            <a:avLst/>
          </a:prstGeom>
        </p:spPr>
      </p:pic>
      <p:pic>
        <p:nvPicPr>
          <p:cNvPr id="12" name="Picture 11">
            <a:extLst>
              <a:ext uri="{FF2B5EF4-FFF2-40B4-BE49-F238E27FC236}">
                <a16:creationId xmlns:a16="http://schemas.microsoft.com/office/drawing/2014/main" id="{0CB9670B-72DE-4A6A-A45F-D0D459189C06}"/>
              </a:ext>
            </a:extLst>
          </p:cNvPr>
          <p:cNvPicPr>
            <a:picLocks noChangeAspect="1"/>
          </p:cNvPicPr>
          <p:nvPr/>
        </p:nvPicPr>
        <p:blipFill>
          <a:blip r:embed="rId4"/>
          <a:stretch>
            <a:fillRect/>
          </a:stretch>
        </p:blipFill>
        <p:spPr>
          <a:xfrm>
            <a:off x="489687" y="2752626"/>
            <a:ext cx="573713" cy="573713"/>
          </a:xfrm>
          <a:prstGeom prst="rect">
            <a:avLst/>
          </a:prstGeom>
        </p:spPr>
      </p:pic>
      <p:pic>
        <p:nvPicPr>
          <p:cNvPr id="15" name="Picture 14">
            <a:extLst>
              <a:ext uri="{FF2B5EF4-FFF2-40B4-BE49-F238E27FC236}">
                <a16:creationId xmlns:a16="http://schemas.microsoft.com/office/drawing/2014/main" id="{CD8F301F-AD66-4597-B9CB-79ED6E5F5EB7}"/>
              </a:ext>
            </a:extLst>
          </p:cNvPr>
          <p:cNvPicPr>
            <a:picLocks noChangeAspect="1"/>
          </p:cNvPicPr>
          <p:nvPr/>
        </p:nvPicPr>
        <p:blipFill>
          <a:blip r:embed="rId4"/>
          <a:stretch>
            <a:fillRect/>
          </a:stretch>
        </p:blipFill>
        <p:spPr>
          <a:xfrm>
            <a:off x="491821" y="1705826"/>
            <a:ext cx="573713" cy="573713"/>
          </a:xfrm>
          <a:prstGeom prst="rect">
            <a:avLst/>
          </a:prstGeom>
        </p:spPr>
      </p:pic>
      <p:sp>
        <p:nvSpPr>
          <p:cNvPr id="63" name="Text Placeholder 2">
            <a:extLst>
              <a:ext uri="{FF2B5EF4-FFF2-40B4-BE49-F238E27FC236}">
                <a16:creationId xmlns:a16="http://schemas.microsoft.com/office/drawing/2014/main" id="{136E3FD4-9D09-4769-A55A-2276DECE2B9B}"/>
              </a:ext>
            </a:extLst>
          </p:cNvPr>
          <p:cNvSpPr txBox="1">
            <a:spLocks/>
          </p:cNvSpPr>
          <p:nvPr/>
        </p:nvSpPr>
        <p:spPr>
          <a:xfrm>
            <a:off x="3059997" y="2657350"/>
            <a:ext cx="5490602" cy="7527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適合不需要高 </a:t>
            </a:r>
            <a:r>
              <a:rPr lang="en-US" altLang="zh-TW"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IOPs </a:t>
            </a: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磁碟的應用，例如 </a:t>
            </a:r>
            <a:r>
              <a:rPr lang="en-US" altLang="zh-TW"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Web </a:t>
            </a: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應用程式</a:t>
            </a:r>
            <a:endPar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65" name="Text Placeholder 2">
            <a:extLst>
              <a:ext uri="{FF2B5EF4-FFF2-40B4-BE49-F238E27FC236}">
                <a16:creationId xmlns:a16="http://schemas.microsoft.com/office/drawing/2014/main" id="{3E42983A-570D-44D4-BF21-C612D9D1AC21}"/>
              </a:ext>
            </a:extLst>
          </p:cNvPr>
          <p:cNvSpPr txBox="1">
            <a:spLocks/>
          </p:cNvSpPr>
          <p:nvPr/>
        </p:nvSpPr>
        <p:spPr>
          <a:xfrm>
            <a:off x="3116023" y="1593248"/>
            <a:ext cx="5459436" cy="7527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適合需要高 </a:t>
            </a:r>
            <a:r>
              <a:rPr lang="en-US" altLang="zh-TW"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IPOs </a:t>
            </a: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的應用，例如資料庫、檔案伺服器、高 </a:t>
            </a:r>
            <a:r>
              <a:rPr lang="en-US" altLang="zh-TW"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I/O </a:t>
            </a: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的應用程式</a:t>
            </a:r>
            <a:r>
              <a:rPr lang="en-US" altLang="zh-TW"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a:t>
            </a:r>
            <a:endPar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0" name="Text Placeholder 2">
            <a:extLst>
              <a:ext uri="{FF2B5EF4-FFF2-40B4-BE49-F238E27FC236}">
                <a16:creationId xmlns:a16="http://schemas.microsoft.com/office/drawing/2014/main" id="{424B98A9-E72B-4733-AE5F-80D43CCE009A}"/>
              </a:ext>
            </a:extLst>
          </p:cNvPr>
          <p:cNvSpPr txBox="1">
            <a:spLocks/>
          </p:cNvSpPr>
          <p:nvPr/>
        </p:nvSpPr>
        <p:spPr>
          <a:xfrm>
            <a:off x="3059997" y="3723167"/>
            <a:ext cx="5490602" cy="7527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共用儲存</a:t>
            </a: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 (</a:t>
            </a: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供多部虛擬機器同時進行讀寫</a:t>
            </a:r>
            <a:r>
              <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a:t>
            </a:r>
            <a:r>
              <a:rPr lang="zh-TW" alt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、取代檔案伺服器、支援舊有的應用程式、</a:t>
            </a:r>
            <a:r>
              <a:rPr lang="en-US" altLang="zh-TW"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a:t>
            </a:r>
            <a:endParaRPr lang="en-US" sz="1730" b="1"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nvGrpSpPr>
          <p:cNvPr id="71" name="Group 70">
            <a:extLst>
              <a:ext uri="{FF2B5EF4-FFF2-40B4-BE49-F238E27FC236}">
                <a16:creationId xmlns:a16="http://schemas.microsoft.com/office/drawing/2014/main" id="{EF57195B-B1BF-4ED6-9DCF-627752FDDDDF}"/>
              </a:ext>
            </a:extLst>
          </p:cNvPr>
          <p:cNvGrpSpPr/>
          <p:nvPr/>
        </p:nvGrpSpPr>
        <p:grpSpPr>
          <a:xfrm>
            <a:off x="6776272" y="357176"/>
            <a:ext cx="638703" cy="473891"/>
            <a:chOff x="10332992" y="479425"/>
            <a:chExt cx="868680" cy="644525"/>
          </a:xfrm>
        </p:grpSpPr>
        <p:sp>
          <p:nvSpPr>
            <p:cNvPr id="72" name="TextBox 71">
              <a:extLst>
                <a:ext uri="{FF2B5EF4-FFF2-40B4-BE49-F238E27FC236}">
                  <a16:creationId xmlns:a16="http://schemas.microsoft.com/office/drawing/2014/main" id="{63D6A248-6EFB-4C1F-8414-27F758CDA044}"/>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5" name="Freeform 9">
              <a:extLst>
                <a:ext uri="{FF2B5EF4-FFF2-40B4-BE49-F238E27FC236}">
                  <a16:creationId xmlns:a16="http://schemas.microsoft.com/office/drawing/2014/main" id="{4C654496-5622-4197-BF2A-5A780331243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76" name="Group 75">
            <a:extLst>
              <a:ext uri="{FF2B5EF4-FFF2-40B4-BE49-F238E27FC236}">
                <a16:creationId xmlns:a16="http://schemas.microsoft.com/office/drawing/2014/main" id="{C56F455B-6E88-409B-AB74-A6FF894E365E}"/>
              </a:ext>
            </a:extLst>
          </p:cNvPr>
          <p:cNvGrpSpPr/>
          <p:nvPr/>
        </p:nvGrpSpPr>
        <p:grpSpPr>
          <a:xfrm>
            <a:off x="7415057" y="357175"/>
            <a:ext cx="705837" cy="476226"/>
            <a:chOff x="11201784" y="479425"/>
            <a:chExt cx="959988" cy="647700"/>
          </a:xfrm>
        </p:grpSpPr>
        <p:sp>
          <p:nvSpPr>
            <p:cNvPr id="78" name="TextBox 77">
              <a:extLst>
                <a:ext uri="{FF2B5EF4-FFF2-40B4-BE49-F238E27FC236}">
                  <a16:creationId xmlns:a16="http://schemas.microsoft.com/office/drawing/2014/main" id="{B2C5D684-9972-42C0-8EA0-2099EE6FC439}"/>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79" name="Freeform 13">
              <a:extLst>
                <a:ext uri="{FF2B5EF4-FFF2-40B4-BE49-F238E27FC236}">
                  <a16:creationId xmlns:a16="http://schemas.microsoft.com/office/drawing/2014/main" id="{A28DC5D0-CE30-4FD6-B76B-69239E740F3C}"/>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80" name="TextBox 79">
            <a:extLst>
              <a:ext uri="{FF2B5EF4-FFF2-40B4-BE49-F238E27FC236}">
                <a16:creationId xmlns:a16="http://schemas.microsoft.com/office/drawing/2014/main" id="{A14A49A7-03C7-4AAC-A311-BBE4D8712FA1}"/>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1" name="Freeform 5">
            <a:extLst>
              <a:ext uri="{FF2B5EF4-FFF2-40B4-BE49-F238E27FC236}">
                <a16:creationId xmlns:a16="http://schemas.microsoft.com/office/drawing/2014/main" id="{6342EF46-034C-45A0-BB77-D367B8B2B68C}"/>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82" name="Rectangle 81">
            <a:extLst>
              <a:ext uri="{FF2B5EF4-FFF2-40B4-BE49-F238E27FC236}">
                <a16:creationId xmlns:a16="http://schemas.microsoft.com/office/drawing/2014/main" id="{8528B05F-0AFB-4D27-97F9-D5C3BA2189C4}"/>
              </a:ext>
            </a:extLst>
          </p:cNvPr>
          <p:cNvSpPr/>
          <p:nvPr/>
        </p:nvSpPr>
        <p:spPr bwMode="auto">
          <a:xfrm>
            <a:off x="6774912"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83" name="Group 82">
            <a:extLst>
              <a:ext uri="{FF2B5EF4-FFF2-40B4-BE49-F238E27FC236}">
                <a16:creationId xmlns:a16="http://schemas.microsoft.com/office/drawing/2014/main" id="{1FC1A740-B0B1-4AD8-BCBA-6684078E8445}"/>
              </a:ext>
            </a:extLst>
          </p:cNvPr>
          <p:cNvGrpSpPr/>
          <p:nvPr/>
        </p:nvGrpSpPr>
        <p:grpSpPr>
          <a:xfrm>
            <a:off x="6189897" y="352866"/>
            <a:ext cx="638703" cy="473891"/>
            <a:chOff x="9418637" y="479425"/>
            <a:chExt cx="868680" cy="644525"/>
          </a:xfrm>
        </p:grpSpPr>
        <p:sp>
          <p:nvSpPr>
            <p:cNvPr id="84" name="TextBox 83">
              <a:extLst>
                <a:ext uri="{FF2B5EF4-FFF2-40B4-BE49-F238E27FC236}">
                  <a16:creationId xmlns:a16="http://schemas.microsoft.com/office/drawing/2014/main" id="{DF5B22AA-A3B8-42B1-8C12-F641A0C2C6C5}"/>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5" name="Freeform 5">
              <a:extLst>
                <a:ext uri="{FF2B5EF4-FFF2-40B4-BE49-F238E27FC236}">
                  <a16:creationId xmlns:a16="http://schemas.microsoft.com/office/drawing/2014/main" id="{D13C173C-45E5-44DA-9908-2D4A38436034}"/>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397160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Azure </a:t>
            </a:r>
            <a:r>
              <a:rPr lang="en-US" altLang="zh-TW" dirty="0"/>
              <a:t>File</a:t>
            </a:r>
            <a:endParaRPr lang="en-US" dirty="0"/>
          </a:p>
        </p:txBody>
      </p:sp>
      <p:sp>
        <p:nvSpPr>
          <p:cNvPr id="2" name="Text Placeholder 1"/>
          <p:cNvSpPr>
            <a:spLocks noGrp="1"/>
          </p:cNvSpPr>
          <p:nvPr>
            <p:ph idx="1"/>
          </p:nvPr>
        </p:nvSpPr>
        <p:spPr/>
        <p:txBody>
          <a:bodyPr>
            <a:normAutofit/>
          </a:bodyPr>
          <a:lstStyle/>
          <a:p>
            <a:pPr marL="214293" indent="-214293">
              <a:buClr>
                <a:srgbClr val="00B050"/>
              </a:buClr>
              <a:buFont typeface="Wingdings" panose="05000000000000000000" pitchFamily="2" charset="2"/>
              <a:buChar char="ü"/>
            </a:pPr>
            <a:r>
              <a:rPr lang="zh-TW" altLang="en-US" sz="2000" dirty="0">
                <a:gradFill>
                  <a:gsLst>
                    <a:gs pos="1250">
                      <a:srgbClr val="353535"/>
                    </a:gs>
                    <a:gs pos="100000">
                      <a:srgbClr val="353535"/>
                    </a:gs>
                  </a:gsLst>
                  <a:lin ang="5400000" scaled="0"/>
                </a:gradFill>
              </a:rPr>
              <a:t>直接可以使用</a:t>
            </a:r>
            <a:endParaRPr lang="en-US" sz="2000" dirty="0">
              <a:gradFill>
                <a:gsLst>
                  <a:gs pos="1250">
                    <a:srgbClr val="353535"/>
                  </a:gs>
                  <a:gs pos="100000">
                    <a:srgbClr val="353535"/>
                  </a:gs>
                </a:gsLst>
                <a:lin ang="5400000" scaled="0"/>
              </a:gradFill>
            </a:endParaRPr>
          </a:p>
          <a:p>
            <a:pPr marL="214293" indent="-214293">
              <a:buClr>
                <a:srgbClr val="00B050"/>
              </a:buClr>
              <a:buFont typeface="Wingdings" panose="05000000000000000000" pitchFamily="2" charset="2"/>
              <a:buChar char="ü"/>
            </a:pPr>
            <a:r>
              <a:rPr lang="zh-TW" altLang="en-US" sz="2000" dirty="0">
                <a:gradFill>
                  <a:gsLst>
                    <a:gs pos="1250">
                      <a:srgbClr val="353535"/>
                    </a:gs>
                    <a:gs pos="100000">
                      <a:srgbClr val="353535"/>
                    </a:gs>
                  </a:gsLst>
                  <a:lin ang="5400000" scaled="0"/>
                </a:gradFill>
              </a:rPr>
              <a:t>支援多種用戶端與通訊協定</a:t>
            </a:r>
            <a:endParaRPr lang="en-US" sz="2000" dirty="0">
              <a:gradFill>
                <a:gsLst>
                  <a:gs pos="1250">
                    <a:srgbClr val="353535"/>
                  </a:gs>
                  <a:gs pos="100000">
                    <a:srgbClr val="353535"/>
                  </a:gs>
                </a:gsLst>
                <a:lin ang="5400000" scaled="0"/>
              </a:gradFill>
            </a:endParaRPr>
          </a:p>
          <a:p>
            <a:pPr marL="0" indent="0">
              <a:buNone/>
            </a:pPr>
            <a:r>
              <a:rPr lang="en-US" sz="1400" dirty="0">
                <a:gradFill>
                  <a:gsLst>
                    <a:gs pos="1250">
                      <a:srgbClr val="353535"/>
                    </a:gs>
                    <a:gs pos="100000">
                      <a:srgbClr val="353535"/>
                    </a:gs>
                  </a:gsLst>
                  <a:lin ang="5400000" scaled="0"/>
                </a:gradFill>
              </a:rPr>
              <a:t>    </a:t>
            </a:r>
            <a:r>
              <a:rPr lang="en-US" sz="1400" dirty="0"/>
              <a:t>SMB 2.1, 3.0, REST</a:t>
            </a:r>
          </a:p>
          <a:p>
            <a:pPr marL="0" indent="0">
              <a:buNone/>
            </a:pPr>
            <a:r>
              <a:rPr lang="en-US" sz="1400" dirty="0"/>
              <a:t>    Windows, Linux, Mac OS</a:t>
            </a:r>
          </a:p>
          <a:p>
            <a:pPr marL="0" indent="0">
              <a:buNone/>
            </a:pPr>
            <a:r>
              <a:rPr lang="en-US" sz="1400" dirty="0"/>
              <a:t>    Azure </a:t>
            </a:r>
            <a:r>
              <a:rPr lang="zh-TW" altLang="en-US" sz="1400" dirty="0"/>
              <a:t>與地端存取</a:t>
            </a:r>
            <a:endParaRPr lang="en-US" sz="1400" dirty="0"/>
          </a:p>
          <a:p>
            <a:pPr marL="214293" indent="-214293">
              <a:buClr>
                <a:srgbClr val="00B050"/>
              </a:buClr>
              <a:buFont typeface="Wingdings" panose="05000000000000000000" pitchFamily="2" charset="2"/>
              <a:buChar char="ü"/>
            </a:pPr>
            <a:r>
              <a:rPr lang="zh-TW" altLang="en-US" sz="2000" dirty="0">
                <a:gradFill>
                  <a:gsLst>
                    <a:gs pos="1250">
                      <a:srgbClr val="353535"/>
                    </a:gs>
                    <a:gs pos="100000">
                      <a:srgbClr val="353535"/>
                    </a:gs>
                  </a:gsLst>
                  <a:lin ang="5400000" scaled="0"/>
                </a:gradFill>
              </a:rPr>
              <a:t>安全</a:t>
            </a:r>
            <a:endParaRPr lang="en-US" sz="2000" dirty="0">
              <a:gradFill>
                <a:gsLst>
                  <a:gs pos="1250">
                    <a:srgbClr val="353535"/>
                  </a:gs>
                  <a:gs pos="100000">
                    <a:srgbClr val="353535"/>
                  </a:gs>
                </a:gsLst>
                <a:lin ang="5400000" scaled="0"/>
              </a:gradFill>
            </a:endParaRPr>
          </a:p>
          <a:p>
            <a:pPr marL="0" indent="0">
              <a:buNone/>
            </a:pPr>
            <a:r>
              <a:rPr lang="zh-TW" altLang="en-US" sz="1400" dirty="0"/>
              <a:t>    資料靜態加密 </a:t>
            </a:r>
            <a:endParaRPr lang="en-US" sz="1400" dirty="0"/>
          </a:p>
          <a:p>
            <a:pPr marL="0" indent="0">
              <a:buNone/>
            </a:pPr>
            <a:r>
              <a:rPr lang="en-US" sz="1400" dirty="0"/>
              <a:t>    </a:t>
            </a:r>
            <a:r>
              <a:rPr lang="zh-TW" altLang="en-US" sz="1400" dirty="0"/>
              <a:t>透過 </a:t>
            </a:r>
            <a:r>
              <a:rPr lang="en-US" sz="1400" dirty="0"/>
              <a:t>SMB </a:t>
            </a:r>
            <a:r>
              <a:rPr lang="zh-TW" altLang="en-US" sz="1400" dirty="0"/>
              <a:t>的安全連接</a:t>
            </a:r>
            <a:endParaRPr lang="en-US" sz="1400" dirty="0"/>
          </a:p>
          <a:p>
            <a:pPr marL="214293" indent="-214293">
              <a:buClr>
                <a:srgbClr val="00B050"/>
              </a:buClr>
              <a:buFont typeface="Wingdings" panose="05000000000000000000" pitchFamily="2" charset="2"/>
              <a:buChar char="ü"/>
            </a:pPr>
            <a:r>
              <a:rPr lang="zh-TW" altLang="en-US" sz="2000" dirty="0">
                <a:gradFill>
                  <a:gsLst>
                    <a:gs pos="1250">
                      <a:srgbClr val="353535"/>
                    </a:gs>
                    <a:gs pos="100000">
                      <a:srgbClr val="353535"/>
                    </a:gs>
                  </a:gsLst>
                  <a:lin ang="5400000" scaled="0"/>
                </a:gradFill>
              </a:rPr>
              <a:t>同步 </a:t>
            </a:r>
            <a:r>
              <a:rPr lang="en-US" altLang="zh-TW" sz="2000" dirty="0">
                <a:gradFill>
                  <a:gsLst>
                    <a:gs pos="1250">
                      <a:srgbClr val="353535"/>
                    </a:gs>
                    <a:gs pos="100000">
                      <a:srgbClr val="353535"/>
                    </a:gs>
                  </a:gsLst>
                  <a:lin ang="5400000" scaled="0"/>
                </a:gradFill>
              </a:rPr>
              <a:t>(Azure File Sync)</a:t>
            </a:r>
            <a:endParaRPr lang="en-US" sz="2000" dirty="0">
              <a:gradFill>
                <a:gsLst>
                  <a:gs pos="1250">
                    <a:srgbClr val="353535"/>
                  </a:gs>
                  <a:gs pos="100000">
                    <a:srgbClr val="353535"/>
                  </a:gs>
                </a:gsLst>
                <a:lin ang="5400000" scaled="0"/>
              </a:gradFill>
            </a:endParaRPr>
          </a:p>
          <a:p>
            <a:pPr marL="0" indent="0">
              <a:buNone/>
            </a:pPr>
            <a:r>
              <a:rPr lang="en-US" sz="1400" dirty="0"/>
              <a:t>    </a:t>
            </a:r>
            <a:r>
              <a:rPr lang="zh-TW" altLang="en-US" sz="1400" dirty="0"/>
              <a:t>跨站台存取</a:t>
            </a:r>
            <a:endParaRPr lang="en-US" sz="1400" dirty="0"/>
          </a:p>
          <a:p>
            <a:pPr marL="0" indent="0">
              <a:buNone/>
            </a:pPr>
            <a:r>
              <a:rPr lang="en-US" sz="1400" dirty="0"/>
              <a:t>    </a:t>
            </a:r>
            <a:r>
              <a:rPr lang="zh-TW" altLang="en-US" sz="1400" dirty="0"/>
              <a:t>雲端多階層儲存</a:t>
            </a:r>
            <a:endParaRPr lang="en-US" sz="1200" dirty="0"/>
          </a:p>
        </p:txBody>
      </p:sp>
      <p:cxnSp>
        <p:nvCxnSpPr>
          <p:cNvPr id="5" name="Straight Connector 4">
            <a:extLst>
              <a:ext uri="{FF2B5EF4-FFF2-40B4-BE49-F238E27FC236}">
                <a16:creationId xmlns:a16="http://schemas.microsoft.com/office/drawing/2014/main" id="{012A599A-C91A-4DC7-9E84-857960E29916}"/>
              </a:ext>
            </a:extLst>
          </p:cNvPr>
          <p:cNvCxnSpPr>
            <a:cxnSpLocks/>
          </p:cNvCxnSpPr>
          <p:nvPr/>
        </p:nvCxnSpPr>
        <p:spPr>
          <a:xfrm>
            <a:off x="6086250" y="990944"/>
            <a:ext cx="0" cy="3951121"/>
          </a:xfrm>
          <a:prstGeom prst="line">
            <a:avLst/>
          </a:prstGeom>
          <a:solidFill>
            <a:schemeClr val="bg2"/>
          </a:solidFill>
          <a:ln w="12700" cap="flat" cmpd="sng" algn="ctr">
            <a:solidFill>
              <a:schemeClr val="accent3"/>
            </a:solidFill>
            <a:prstDash val="lgDash"/>
            <a:headEnd type="none" w="med" len="med"/>
            <a:tailEnd type="none" w="med" len="med"/>
          </a:ln>
          <a:effectLst/>
        </p:spPr>
      </p:cxnSp>
      <p:grpSp>
        <p:nvGrpSpPr>
          <p:cNvPr id="47" name="Group 46">
            <a:extLst>
              <a:ext uri="{FF2B5EF4-FFF2-40B4-BE49-F238E27FC236}">
                <a16:creationId xmlns:a16="http://schemas.microsoft.com/office/drawing/2014/main" id="{3F1C2E55-1D6B-4937-8FC8-2518E238A8D3}"/>
              </a:ext>
            </a:extLst>
          </p:cNvPr>
          <p:cNvGrpSpPr/>
          <p:nvPr/>
        </p:nvGrpSpPr>
        <p:grpSpPr>
          <a:xfrm>
            <a:off x="6705379" y="1244572"/>
            <a:ext cx="963324" cy="2710998"/>
            <a:chOff x="3811480" y="2420725"/>
            <a:chExt cx="1313202" cy="3642618"/>
          </a:xfrm>
        </p:grpSpPr>
        <p:pic>
          <p:nvPicPr>
            <p:cNvPr id="20" name="Picture 19">
              <a:extLst>
                <a:ext uri="{FF2B5EF4-FFF2-40B4-BE49-F238E27FC236}">
                  <a16:creationId xmlns:a16="http://schemas.microsoft.com/office/drawing/2014/main" id="{8129E7DA-19A7-4A45-890B-09B59CF34A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9009" y="2420725"/>
              <a:ext cx="335124" cy="402149"/>
            </a:xfrm>
            <a:prstGeom prst="rect">
              <a:avLst/>
            </a:prstGeom>
          </p:spPr>
        </p:pic>
        <p:pic>
          <p:nvPicPr>
            <p:cNvPr id="34" name="Picture 33">
              <a:extLst>
                <a:ext uri="{FF2B5EF4-FFF2-40B4-BE49-F238E27FC236}">
                  <a16:creationId xmlns:a16="http://schemas.microsoft.com/office/drawing/2014/main" id="{EFF9B268-500F-40D5-8810-3761520E123C}"/>
                </a:ext>
              </a:extLst>
            </p:cNvPr>
            <p:cNvPicPr>
              <a:picLocks noChangeAspect="1"/>
            </p:cNvPicPr>
            <p:nvPr/>
          </p:nvPicPr>
          <p:blipFill>
            <a:blip r:embed="rId4"/>
            <a:stretch>
              <a:fillRect/>
            </a:stretch>
          </p:blipFill>
          <p:spPr>
            <a:xfrm>
              <a:off x="3828336" y="5099129"/>
              <a:ext cx="1103329" cy="964214"/>
            </a:xfrm>
            <a:prstGeom prst="rect">
              <a:avLst/>
            </a:prstGeom>
          </p:spPr>
        </p:pic>
        <p:pic>
          <p:nvPicPr>
            <p:cNvPr id="42" name="Picture 41">
              <a:extLst>
                <a:ext uri="{FF2B5EF4-FFF2-40B4-BE49-F238E27FC236}">
                  <a16:creationId xmlns:a16="http://schemas.microsoft.com/office/drawing/2014/main" id="{3D7F7774-8FAE-4934-A469-A5F3341EB212}"/>
                </a:ext>
              </a:extLst>
            </p:cNvPr>
            <p:cNvPicPr>
              <a:picLocks noChangeAspect="1"/>
            </p:cNvPicPr>
            <p:nvPr/>
          </p:nvPicPr>
          <p:blipFill>
            <a:blip r:embed="rId5"/>
            <a:stretch>
              <a:fillRect/>
            </a:stretch>
          </p:blipFill>
          <p:spPr>
            <a:xfrm>
              <a:off x="3811480" y="2880828"/>
              <a:ext cx="1313202" cy="840014"/>
            </a:xfrm>
            <a:prstGeom prst="rect">
              <a:avLst/>
            </a:prstGeom>
          </p:spPr>
        </p:pic>
        <p:pic>
          <p:nvPicPr>
            <p:cNvPr id="45" name="Picture 44">
              <a:extLst>
                <a:ext uri="{FF2B5EF4-FFF2-40B4-BE49-F238E27FC236}">
                  <a16:creationId xmlns:a16="http://schemas.microsoft.com/office/drawing/2014/main" id="{60726CA2-FCDB-42E2-A4C3-B594F40BF821}"/>
                </a:ext>
              </a:extLst>
            </p:cNvPr>
            <p:cNvPicPr>
              <a:picLocks noChangeAspect="1"/>
            </p:cNvPicPr>
            <p:nvPr/>
          </p:nvPicPr>
          <p:blipFill>
            <a:blip r:embed="rId6"/>
            <a:stretch>
              <a:fillRect/>
            </a:stretch>
          </p:blipFill>
          <p:spPr>
            <a:xfrm>
              <a:off x="4085470" y="2432809"/>
              <a:ext cx="390145" cy="390145"/>
            </a:xfrm>
            <a:prstGeom prst="rect">
              <a:avLst/>
            </a:prstGeom>
          </p:spPr>
        </p:pic>
      </p:grpSp>
      <p:grpSp>
        <p:nvGrpSpPr>
          <p:cNvPr id="54" name="Group 53">
            <a:extLst>
              <a:ext uri="{FF2B5EF4-FFF2-40B4-BE49-F238E27FC236}">
                <a16:creationId xmlns:a16="http://schemas.microsoft.com/office/drawing/2014/main" id="{0312717C-8CD2-4D59-8290-940C940F06CD}"/>
              </a:ext>
            </a:extLst>
          </p:cNvPr>
          <p:cNvGrpSpPr/>
          <p:nvPr/>
        </p:nvGrpSpPr>
        <p:grpSpPr>
          <a:xfrm>
            <a:off x="4892077" y="1205170"/>
            <a:ext cx="871248" cy="379746"/>
            <a:chOff x="1710615" y="3437167"/>
            <a:chExt cx="1184958" cy="483158"/>
          </a:xfrm>
        </p:grpSpPr>
        <p:pic>
          <p:nvPicPr>
            <p:cNvPr id="11" name="Picture 10">
              <a:extLst>
                <a:ext uri="{FF2B5EF4-FFF2-40B4-BE49-F238E27FC236}">
                  <a16:creationId xmlns:a16="http://schemas.microsoft.com/office/drawing/2014/main" id="{0415C5ED-AFD6-4E5F-9359-60F893F5E7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9176" y="3437167"/>
              <a:ext cx="456397" cy="456397"/>
            </a:xfrm>
            <a:prstGeom prst="rect">
              <a:avLst/>
            </a:prstGeom>
          </p:spPr>
        </p:pic>
        <p:pic>
          <p:nvPicPr>
            <p:cNvPr id="12" name="Picture 11">
              <a:extLst>
                <a:ext uri="{FF2B5EF4-FFF2-40B4-BE49-F238E27FC236}">
                  <a16:creationId xmlns:a16="http://schemas.microsoft.com/office/drawing/2014/main" id="{6F9E0D43-6406-40EA-B227-E7BD5767AD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5804" y="3518176"/>
              <a:ext cx="335124" cy="402149"/>
            </a:xfrm>
            <a:prstGeom prst="rect">
              <a:avLst/>
            </a:prstGeom>
          </p:spPr>
        </p:pic>
        <p:pic>
          <p:nvPicPr>
            <p:cNvPr id="46" name="Picture 45">
              <a:extLst>
                <a:ext uri="{FF2B5EF4-FFF2-40B4-BE49-F238E27FC236}">
                  <a16:creationId xmlns:a16="http://schemas.microsoft.com/office/drawing/2014/main" id="{75694D11-9855-4D2E-8661-C1C9595A94D1}"/>
                </a:ext>
              </a:extLst>
            </p:cNvPr>
            <p:cNvPicPr>
              <a:picLocks noChangeAspect="1"/>
            </p:cNvPicPr>
            <p:nvPr/>
          </p:nvPicPr>
          <p:blipFill>
            <a:blip r:embed="rId6"/>
            <a:stretch>
              <a:fillRect/>
            </a:stretch>
          </p:blipFill>
          <p:spPr>
            <a:xfrm>
              <a:off x="1710615" y="3530177"/>
              <a:ext cx="390145" cy="390145"/>
            </a:xfrm>
            <a:prstGeom prst="rect">
              <a:avLst/>
            </a:prstGeom>
          </p:spPr>
        </p:pic>
      </p:grpSp>
      <p:grpSp>
        <p:nvGrpSpPr>
          <p:cNvPr id="63" name="Group 62">
            <a:extLst>
              <a:ext uri="{FF2B5EF4-FFF2-40B4-BE49-F238E27FC236}">
                <a16:creationId xmlns:a16="http://schemas.microsoft.com/office/drawing/2014/main" id="{07B538F3-431E-487D-BACB-4449F04F594B}"/>
              </a:ext>
            </a:extLst>
          </p:cNvPr>
          <p:cNvGrpSpPr/>
          <p:nvPr/>
        </p:nvGrpSpPr>
        <p:grpSpPr>
          <a:xfrm>
            <a:off x="4477013" y="3091515"/>
            <a:ext cx="781309" cy="897232"/>
            <a:chOff x="388696" y="3981256"/>
            <a:chExt cx="1062635" cy="1205561"/>
          </a:xfrm>
        </p:grpSpPr>
        <p:sp>
          <p:nvSpPr>
            <p:cNvPr id="25" name="TextBox 24">
              <a:extLst>
                <a:ext uri="{FF2B5EF4-FFF2-40B4-BE49-F238E27FC236}">
                  <a16:creationId xmlns:a16="http://schemas.microsoft.com/office/drawing/2014/main" id="{564707D5-68F7-4C6A-9DF1-42FA4DD15292}"/>
                </a:ext>
              </a:extLst>
            </p:cNvPr>
            <p:cNvSpPr txBox="1"/>
            <p:nvPr/>
          </p:nvSpPr>
          <p:spPr>
            <a:xfrm>
              <a:off x="388696" y="4641937"/>
              <a:ext cx="1062635" cy="544880"/>
            </a:xfrm>
            <a:prstGeom prst="rect">
              <a:avLst/>
            </a:prstGeom>
            <a:noFill/>
          </p:spPr>
          <p:txBody>
            <a:bodyPr wrap="none" lIns="134464" tIns="107571" rIns="134464" bIns="107571" rtlCol="0">
              <a:spAutoFit/>
            </a:bodyPr>
            <a:lstStyle/>
            <a:p>
              <a:pPr defTabSz="685845">
                <a:lnSpc>
                  <a:spcPct val="90000"/>
                </a:lnSpc>
                <a:spcAft>
                  <a:spcPts val="441"/>
                </a:spcAft>
                <a:defRPr/>
              </a:pPr>
              <a:r>
                <a:rPr lang="zh-TW" altLang="en-US" sz="1324" dirty="0">
                  <a:solidFill>
                    <a:srgbClr val="0078D7"/>
                  </a:solidFill>
                  <a:latin typeface="Arial Narrow" panose="020B0606020202030204" pitchFamily="34" charset="0"/>
                  <a:ea typeface="微軟正黑體" panose="020B0604030504040204" pitchFamily="34" charset="-120"/>
                </a:rPr>
                <a:t>用戶端</a:t>
              </a:r>
              <a:endParaRPr lang="en-US" sz="1324" dirty="0">
                <a:solidFill>
                  <a:srgbClr val="0078D7"/>
                </a:solidFill>
                <a:latin typeface="Arial Narrow" panose="020B0606020202030204" pitchFamily="34" charset="0"/>
                <a:ea typeface="微軟正黑體" panose="020B0604030504040204" pitchFamily="34" charset="-120"/>
              </a:endParaRPr>
            </a:p>
          </p:txBody>
        </p:sp>
        <p:pic>
          <p:nvPicPr>
            <p:cNvPr id="60" name="Picture 59">
              <a:extLst>
                <a:ext uri="{FF2B5EF4-FFF2-40B4-BE49-F238E27FC236}">
                  <a16:creationId xmlns:a16="http://schemas.microsoft.com/office/drawing/2014/main" id="{F3D6A718-FF3E-4C96-AB4D-A5239F717D8E}"/>
                </a:ext>
              </a:extLst>
            </p:cNvPr>
            <p:cNvPicPr>
              <a:picLocks noChangeAspect="1"/>
            </p:cNvPicPr>
            <p:nvPr/>
          </p:nvPicPr>
          <p:blipFill>
            <a:blip r:embed="rId9">
              <a:duotone>
                <a:schemeClr val="accent3">
                  <a:shade val="45000"/>
                  <a:satMod val="135000"/>
                </a:schemeClr>
                <a:prstClr val="white"/>
              </a:duotone>
            </a:blip>
            <a:stretch>
              <a:fillRect/>
            </a:stretch>
          </p:blipFill>
          <p:spPr>
            <a:xfrm>
              <a:off x="557517" y="3981256"/>
              <a:ext cx="780290" cy="780290"/>
            </a:xfrm>
            <a:prstGeom prst="rect">
              <a:avLst/>
            </a:prstGeom>
          </p:spPr>
        </p:pic>
      </p:grpSp>
      <p:grpSp>
        <p:nvGrpSpPr>
          <p:cNvPr id="62" name="Group 61">
            <a:extLst>
              <a:ext uri="{FF2B5EF4-FFF2-40B4-BE49-F238E27FC236}">
                <a16:creationId xmlns:a16="http://schemas.microsoft.com/office/drawing/2014/main" id="{99B70F1F-628B-4AAD-9866-0718B1B2AF86}"/>
              </a:ext>
            </a:extLst>
          </p:cNvPr>
          <p:cNvGrpSpPr/>
          <p:nvPr/>
        </p:nvGrpSpPr>
        <p:grpSpPr>
          <a:xfrm>
            <a:off x="4412861" y="1813665"/>
            <a:ext cx="951227" cy="902101"/>
            <a:chOff x="395797" y="2300372"/>
            <a:chExt cx="1293735" cy="1212103"/>
          </a:xfrm>
        </p:grpSpPr>
        <p:pic>
          <p:nvPicPr>
            <p:cNvPr id="58" name="Picture 57">
              <a:extLst>
                <a:ext uri="{FF2B5EF4-FFF2-40B4-BE49-F238E27FC236}">
                  <a16:creationId xmlns:a16="http://schemas.microsoft.com/office/drawing/2014/main" id="{2053067D-AC82-4C32-A4B9-BF34D034A363}"/>
                </a:ext>
              </a:extLst>
            </p:cNvPr>
            <p:cNvPicPr>
              <a:picLocks noChangeAspect="1"/>
            </p:cNvPicPr>
            <p:nvPr/>
          </p:nvPicPr>
          <p:blipFill>
            <a:blip r:embed="rId10">
              <a:duotone>
                <a:schemeClr val="accent3">
                  <a:shade val="45000"/>
                  <a:satMod val="135000"/>
                </a:schemeClr>
                <a:prstClr val="white"/>
              </a:duotone>
            </a:blip>
            <a:stretch>
              <a:fillRect/>
            </a:stretch>
          </p:blipFill>
          <p:spPr>
            <a:xfrm>
              <a:off x="700693" y="2300372"/>
              <a:ext cx="780290" cy="780290"/>
            </a:xfrm>
            <a:prstGeom prst="rect">
              <a:avLst/>
            </a:prstGeom>
          </p:spPr>
        </p:pic>
        <p:sp>
          <p:nvSpPr>
            <p:cNvPr id="61" name="TextBox 60">
              <a:extLst>
                <a:ext uri="{FF2B5EF4-FFF2-40B4-BE49-F238E27FC236}">
                  <a16:creationId xmlns:a16="http://schemas.microsoft.com/office/drawing/2014/main" id="{D82D0861-745B-4650-B988-D9C48B90E5CC}"/>
                </a:ext>
              </a:extLst>
            </p:cNvPr>
            <p:cNvSpPr txBox="1"/>
            <p:nvPr/>
          </p:nvSpPr>
          <p:spPr>
            <a:xfrm>
              <a:off x="395797" y="2967594"/>
              <a:ext cx="1293735" cy="544881"/>
            </a:xfrm>
            <a:prstGeom prst="rect">
              <a:avLst/>
            </a:prstGeom>
            <a:noFill/>
          </p:spPr>
          <p:txBody>
            <a:bodyPr wrap="none" lIns="134464" tIns="107571" rIns="134464" bIns="107571" rtlCol="0">
              <a:spAutoFit/>
            </a:bodyPr>
            <a:lstStyle/>
            <a:p>
              <a:pPr defTabSz="685845">
                <a:lnSpc>
                  <a:spcPct val="90000"/>
                </a:lnSpc>
                <a:spcAft>
                  <a:spcPts val="441"/>
                </a:spcAft>
                <a:defRPr/>
              </a:pPr>
              <a:r>
                <a:rPr lang="zh-TW" altLang="en-US" sz="1324" dirty="0">
                  <a:solidFill>
                    <a:srgbClr val="0078D7"/>
                  </a:solidFill>
                  <a:latin typeface="Arial Narrow" panose="020B0606020202030204" pitchFamily="34" charset="0"/>
                  <a:ea typeface="微軟正黑體" panose="020B0604030504040204" pitchFamily="34" charset="-120"/>
                </a:rPr>
                <a:t>應用程式</a:t>
              </a:r>
              <a:endParaRPr lang="en-US" sz="1324" dirty="0">
                <a:solidFill>
                  <a:srgbClr val="0078D7"/>
                </a:solidFill>
                <a:latin typeface="Arial Narrow" panose="020B0606020202030204" pitchFamily="34" charset="0"/>
                <a:ea typeface="微軟正黑體" panose="020B0604030504040204" pitchFamily="34" charset="-120"/>
              </a:endParaRPr>
            </a:p>
          </p:txBody>
        </p:sp>
      </p:grpSp>
      <p:sp>
        <p:nvSpPr>
          <p:cNvPr id="64" name="TextBox 63">
            <a:extLst>
              <a:ext uri="{FF2B5EF4-FFF2-40B4-BE49-F238E27FC236}">
                <a16:creationId xmlns:a16="http://schemas.microsoft.com/office/drawing/2014/main" id="{9E2D6D60-7369-4270-AA61-DAB1B3586095}"/>
              </a:ext>
            </a:extLst>
          </p:cNvPr>
          <p:cNvSpPr txBox="1"/>
          <p:nvPr/>
        </p:nvSpPr>
        <p:spPr>
          <a:xfrm>
            <a:off x="4669762" y="4515966"/>
            <a:ext cx="649863" cy="426099"/>
          </a:xfrm>
          <a:prstGeom prst="rect">
            <a:avLst/>
          </a:prstGeom>
          <a:noFill/>
        </p:spPr>
        <p:txBody>
          <a:bodyPr wrap="none" lIns="134464" tIns="107571" rIns="134464" bIns="107571" rtlCol="0">
            <a:spAutoFit/>
          </a:bodyPr>
          <a:lstStyle/>
          <a:p>
            <a:pPr defTabSz="685845">
              <a:lnSpc>
                <a:spcPct val="90000"/>
              </a:lnSpc>
              <a:spcAft>
                <a:spcPts val="441"/>
              </a:spcAft>
              <a:defRPr/>
            </a:pPr>
            <a:r>
              <a:rPr lang="zh-TW" altLang="en-US" sz="1471" dirty="0">
                <a:gradFill>
                  <a:gsLst>
                    <a:gs pos="2917">
                      <a:srgbClr val="353535"/>
                    </a:gs>
                    <a:gs pos="30000">
                      <a:srgbClr val="353535"/>
                    </a:gs>
                  </a:gsLst>
                  <a:lin ang="5400000" scaled="0"/>
                </a:gradFill>
                <a:latin typeface="Arial Narrow" panose="020B0606020202030204" pitchFamily="34" charset="0"/>
                <a:ea typeface="微軟正黑體" panose="020B0604030504040204" pitchFamily="34" charset="-120"/>
              </a:rPr>
              <a:t>地端</a:t>
            </a:r>
            <a:endParaRPr lang="en-US" sz="1471" dirty="0">
              <a:gradFill>
                <a:gsLst>
                  <a:gs pos="2917">
                    <a:srgbClr val="353535"/>
                  </a:gs>
                  <a:gs pos="30000">
                    <a:srgbClr val="353535"/>
                  </a:gs>
                </a:gsLst>
                <a:lin ang="5400000" scaled="0"/>
              </a:gradFill>
              <a:latin typeface="Arial Narrow" panose="020B0606020202030204" pitchFamily="34" charset="0"/>
              <a:ea typeface="微軟正黑體" panose="020B0604030504040204" pitchFamily="34" charset="-120"/>
            </a:endParaRPr>
          </a:p>
        </p:txBody>
      </p:sp>
      <p:sp>
        <p:nvSpPr>
          <p:cNvPr id="65" name="TextBox 64">
            <a:extLst>
              <a:ext uri="{FF2B5EF4-FFF2-40B4-BE49-F238E27FC236}">
                <a16:creationId xmlns:a16="http://schemas.microsoft.com/office/drawing/2014/main" id="{0EEF3E17-A83D-411B-A232-BCAE6D817BFB}"/>
              </a:ext>
            </a:extLst>
          </p:cNvPr>
          <p:cNvSpPr txBox="1"/>
          <p:nvPr/>
        </p:nvSpPr>
        <p:spPr>
          <a:xfrm>
            <a:off x="6830633" y="4515966"/>
            <a:ext cx="675511" cy="426099"/>
          </a:xfrm>
          <a:prstGeom prst="rect">
            <a:avLst/>
          </a:prstGeom>
          <a:noFill/>
        </p:spPr>
        <p:txBody>
          <a:bodyPr wrap="none" lIns="134464" tIns="107571" rIns="134464" bIns="107571" rtlCol="0">
            <a:spAutoFit/>
          </a:bodyPr>
          <a:lstStyle/>
          <a:p>
            <a:pPr defTabSz="685845">
              <a:lnSpc>
                <a:spcPct val="90000"/>
              </a:lnSpc>
              <a:spcAft>
                <a:spcPts val="441"/>
              </a:spcAft>
              <a:defRPr/>
            </a:pPr>
            <a:r>
              <a:rPr lang="en-US" sz="1471" dirty="0">
                <a:gradFill>
                  <a:gsLst>
                    <a:gs pos="2917">
                      <a:srgbClr val="353535"/>
                    </a:gs>
                    <a:gs pos="30000">
                      <a:srgbClr val="353535"/>
                    </a:gs>
                  </a:gsLst>
                  <a:lin ang="5400000" scaled="0"/>
                </a:gradFill>
                <a:latin typeface="Arial Narrow" panose="020B0606020202030204" pitchFamily="34" charset="0"/>
                <a:ea typeface="微軟正黑體" panose="020B0604030504040204" pitchFamily="34" charset="-120"/>
              </a:rPr>
              <a:t>Azure</a:t>
            </a:r>
          </a:p>
        </p:txBody>
      </p:sp>
      <p:cxnSp>
        <p:nvCxnSpPr>
          <p:cNvPr id="71" name="Straight Arrow Connector 70">
            <a:extLst>
              <a:ext uri="{FF2B5EF4-FFF2-40B4-BE49-F238E27FC236}">
                <a16:creationId xmlns:a16="http://schemas.microsoft.com/office/drawing/2014/main" id="{D3B0B156-134A-4E33-8588-AD3631069AA9}"/>
              </a:ext>
            </a:extLst>
          </p:cNvPr>
          <p:cNvCxnSpPr>
            <a:cxnSpLocks/>
          </p:cNvCxnSpPr>
          <p:nvPr/>
        </p:nvCxnSpPr>
        <p:spPr>
          <a:xfrm>
            <a:off x="5276693" y="2298795"/>
            <a:ext cx="1715283" cy="939164"/>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04EC565-986C-4F35-B62D-14F80DC12367}"/>
              </a:ext>
            </a:extLst>
          </p:cNvPr>
          <p:cNvCxnSpPr>
            <a:cxnSpLocks/>
          </p:cNvCxnSpPr>
          <p:nvPr/>
        </p:nvCxnSpPr>
        <p:spPr>
          <a:xfrm>
            <a:off x="5321101" y="3468992"/>
            <a:ext cx="1489462"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70">
            <a:extLst>
              <a:ext uri="{FF2B5EF4-FFF2-40B4-BE49-F238E27FC236}">
                <a16:creationId xmlns:a16="http://schemas.microsoft.com/office/drawing/2014/main" id="{F2EB3C34-EFA7-4C4E-B319-8738C47708C4}"/>
              </a:ext>
            </a:extLst>
          </p:cNvPr>
          <p:cNvCxnSpPr>
            <a:cxnSpLocks/>
          </p:cNvCxnSpPr>
          <p:nvPr/>
        </p:nvCxnSpPr>
        <p:spPr>
          <a:xfrm>
            <a:off x="7177005" y="2229701"/>
            <a:ext cx="13255" cy="9552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DC2580E-67C8-4EF6-88C8-631919D2859F}"/>
              </a:ext>
            </a:extLst>
          </p:cNvPr>
          <p:cNvSpPr txBox="1"/>
          <p:nvPr/>
        </p:nvSpPr>
        <p:spPr>
          <a:xfrm>
            <a:off x="6714658" y="3791745"/>
            <a:ext cx="2295068" cy="364181"/>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dirty="0">
                <a:solidFill>
                  <a:srgbClr val="0078D7"/>
                </a:solidFill>
                <a:latin typeface="Arial Narrow" panose="020B0606020202030204" pitchFamily="34" charset="0"/>
                <a:ea typeface="微軟正黑體" panose="020B0604030504040204" pitchFamily="34" charset="-120"/>
              </a:rPr>
              <a:t>\\&lt;account&gt;.file.windows.net\&lt;share&gt;</a:t>
            </a:r>
          </a:p>
        </p:txBody>
      </p:sp>
      <p:sp>
        <p:nvSpPr>
          <p:cNvPr id="98" name="TextBox 97">
            <a:extLst>
              <a:ext uri="{FF2B5EF4-FFF2-40B4-BE49-F238E27FC236}">
                <a16:creationId xmlns:a16="http://schemas.microsoft.com/office/drawing/2014/main" id="{FC1015FD-EF3B-4520-8669-670F9F33F292}"/>
              </a:ext>
            </a:extLst>
          </p:cNvPr>
          <p:cNvSpPr txBox="1"/>
          <p:nvPr/>
        </p:nvSpPr>
        <p:spPr>
          <a:xfrm>
            <a:off x="6086250" y="4150576"/>
            <a:ext cx="1560016" cy="519106"/>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882" dirty="0">
                <a:gradFill>
                  <a:gsLst>
                    <a:gs pos="2917">
                      <a:srgbClr val="353535"/>
                    </a:gs>
                    <a:gs pos="30000">
                      <a:srgbClr val="353535"/>
                    </a:gs>
                  </a:gsLst>
                  <a:lin ang="5400000" scaled="0"/>
                </a:gradFill>
                <a:latin typeface="Arial Narrow" panose="020B0606020202030204" pitchFamily="34" charset="0"/>
                <a:ea typeface="微軟正黑體" panose="020B0604030504040204" pitchFamily="34" charset="-120"/>
              </a:rPr>
              <a:t>SMB: </a:t>
            </a:r>
          </a:p>
          <a:p>
            <a:pPr defTabSz="685845">
              <a:lnSpc>
                <a:spcPct val="90000"/>
              </a:lnSpc>
              <a:spcAft>
                <a:spcPts val="441"/>
              </a:spcAft>
              <a:defRPr/>
            </a:pPr>
            <a:r>
              <a:rPr lang="en-US" sz="882" dirty="0">
                <a:gradFill>
                  <a:gsLst>
                    <a:gs pos="2917">
                      <a:srgbClr val="353535"/>
                    </a:gs>
                    <a:gs pos="30000">
                      <a:srgbClr val="353535"/>
                    </a:gs>
                  </a:gsLst>
                  <a:lin ang="5400000" scaled="0"/>
                </a:gradFill>
                <a:latin typeface="Arial Narrow" panose="020B0606020202030204" pitchFamily="34" charset="0"/>
                <a:ea typeface="微軟正黑體" panose="020B0604030504040204" pitchFamily="34" charset="-120"/>
              </a:rPr>
              <a:t>Port 445</a:t>
            </a:r>
          </a:p>
        </p:txBody>
      </p:sp>
      <p:grpSp>
        <p:nvGrpSpPr>
          <p:cNvPr id="41" name="Group 70">
            <a:extLst>
              <a:ext uri="{FF2B5EF4-FFF2-40B4-BE49-F238E27FC236}">
                <a16:creationId xmlns:a16="http://schemas.microsoft.com/office/drawing/2014/main" id="{431DDECD-FEBF-4FFD-96C3-00651DD427D3}"/>
              </a:ext>
            </a:extLst>
          </p:cNvPr>
          <p:cNvGrpSpPr/>
          <p:nvPr/>
        </p:nvGrpSpPr>
        <p:grpSpPr>
          <a:xfrm>
            <a:off x="6776272" y="357176"/>
            <a:ext cx="638703" cy="473891"/>
            <a:chOff x="10332992" y="479425"/>
            <a:chExt cx="868680" cy="644525"/>
          </a:xfrm>
        </p:grpSpPr>
        <p:sp>
          <p:nvSpPr>
            <p:cNvPr id="43" name="TextBox 71">
              <a:extLst>
                <a:ext uri="{FF2B5EF4-FFF2-40B4-BE49-F238E27FC236}">
                  <a16:creationId xmlns:a16="http://schemas.microsoft.com/office/drawing/2014/main" id="{3F7DB88C-80F8-4E9E-94BB-05172DE10962}"/>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4" name="Freeform 9">
              <a:extLst>
                <a:ext uri="{FF2B5EF4-FFF2-40B4-BE49-F238E27FC236}">
                  <a16:creationId xmlns:a16="http://schemas.microsoft.com/office/drawing/2014/main" id="{F43969C2-47CC-455D-8950-DF43B92ACD8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48" name="Group 75">
            <a:extLst>
              <a:ext uri="{FF2B5EF4-FFF2-40B4-BE49-F238E27FC236}">
                <a16:creationId xmlns:a16="http://schemas.microsoft.com/office/drawing/2014/main" id="{0F0212D3-ED1D-41B2-A941-F71E2495DB58}"/>
              </a:ext>
            </a:extLst>
          </p:cNvPr>
          <p:cNvGrpSpPr/>
          <p:nvPr/>
        </p:nvGrpSpPr>
        <p:grpSpPr>
          <a:xfrm>
            <a:off x="7415057" y="357175"/>
            <a:ext cx="705837" cy="476226"/>
            <a:chOff x="11201784" y="479425"/>
            <a:chExt cx="959988" cy="647700"/>
          </a:xfrm>
        </p:grpSpPr>
        <p:sp>
          <p:nvSpPr>
            <p:cNvPr id="49" name="TextBox 77">
              <a:extLst>
                <a:ext uri="{FF2B5EF4-FFF2-40B4-BE49-F238E27FC236}">
                  <a16:creationId xmlns:a16="http://schemas.microsoft.com/office/drawing/2014/main" id="{AFA37D11-D07A-47A9-9241-690351E895EA}"/>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50" name="Freeform 13">
              <a:extLst>
                <a:ext uri="{FF2B5EF4-FFF2-40B4-BE49-F238E27FC236}">
                  <a16:creationId xmlns:a16="http://schemas.microsoft.com/office/drawing/2014/main" id="{DB77D8E2-0EC3-4C78-9824-1DDB58B2A9E0}"/>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51" name="TextBox 79">
            <a:extLst>
              <a:ext uri="{FF2B5EF4-FFF2-40B4-BE49-F238E27FC236}">
                <a16:creationId xmlns:a16="http://schemas.microsoft.com/office/drawing/2014/main" id="{966FFB30-8B10-4146-9829-C9E335E7B7B2}"/>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52" name="Freeform 5">
            <a:extLst>
              <a:ext uri="{FF2B5EF4-FFF2-40B4-BE49-F238E27FC236}">
                <a16:creationId xmlns:a16="http://schemas.microsoft.com/office/drawing/2014/main" id="{07A5F644-8B74-4705-AC17-F10B82FF2B0A}"/>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53" name="Rectangle 81">
            <a:extLst>
              <a:ext uri="{FF2B5EF4-FFF2-40B4-BE49-F238E27FC236}">
                <a16:creationId xmlns:a16="http://schemas.microsoft.com/office/drawing/2014/main" id="{B2A99434-6B95-42D3-A3FA-289305DB200A}"/>
              </a:ext>
            </a:extLst>
          </p:cNvPr>
          <p:cNvSpPr/>
          <p:nvPr/>
        </p:nvSpPr>
        <p:spPr bwMode="auto">
          <a:xfrm>
            <a:off x="6774912"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55" name="Group 82">
            <a:extLst>
              <a:ext uri="{FF2B5EF4-FFF2-40B4-BE49-F238E27FC236}">
                <a16:creationId xmlns:a16="http://schemas.microsoft.com/office/drawing/2014/main" id="{5013430E-BA85-4C90-A4A3-3AC478D8F613}"/>
              </a:ext>
            </a:extLst>
          </p:cNvPr>
          <p:cNvGrpSpPr/>
          <p:nvPr/>
        </p:nvGrpSpPr>
        <p:grpSpPr>
          <a:xfrm>
            <a:off x="6189897" y="352866"/>
            <a:ext cx="638703" cy="473891"/>
            <a:chOff x="9418637" y="479425"/>
            <a:chExt cx="868680" cy="644525"/>
          </a:xfrm>
        </p:grpSpPr>
        <p:sp>
          <p:nvSpPr>
            <p:cNvPr id="56" name="TextBox 83">
              <a:extLst>
                <a:ext uri="{FF2B5EF4-FFF2-40B4-BE49-F238E27FC236}">
                  <a16:creationId xmlns:a16="http://schemas.microsoft.com/office/drawing/2014/main" id="{7028AEA0-D25B-4066-8635-A7E687332580}"/>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57" name="Freeform 5">
              <a:extLst>
                <a:ext uri="{FF2B5EF4-FFF2-40B4-BE49-F238E27FC236}">
                  <a16:creationId xmlns:a16="http://schemas.microsoft.com/office/drawing/2014/main" id="{A0915030-C16D-4303-ACEF-193F930E024F}"/>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1584007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ost DR Files"/>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36" b="717"/>
          <a:stretch/>
        </p:blipFill>
        <p:spPr>
          <a:xfrm>
            <a:off x="6565557" y="3271547"/>
            <a:ext cx="885785" cy="1821398"/>
          </a:xfrm>
          <a:prstGeom prst="rect">
            <a:avLst/>
          </a:prstGeom>
        </p:spPr>
      </p:pic>
      <p:grpSp>
        <p:nvGrpSpPr>
          <p:cNvPr id="135" name="New York"/>
          <p:cNvGrpSpPr/>
          <p:nvPr/>
        </p:nvGrpSpPr>
        <p:grpSpPr>
          <a:xfrm>
            <a:off x="7379049" y="3328603"/>
            <a:ext cx="1396536" cy="1333935"/>
            <a:chOff x="2827548" y="4249398"/>
            <a:chExt cx="1862312" cy="1778833"/>
          </a:xfrm>
        </p:grpSpPr>
        <p:pic>
          <p:nvPicPr>
            <p:cNvPr id="136" name="Picture 2" descr="\\MAGNUM\Projects\Microsoft\Cloud Power FY12\Design\Icons\PNGs\Server_2.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37" name="TextBox 136"/>
            <p:cNvSpPr txBox="1"/>
            <p:nvPr/>
          </p:nvSpPr>
          <p:spPr>
            <a:xfrm>
              <a:off x="2827548" y="5628065"/>
              <a:ext cx="1862312" cy="400166"/>
            </a:xfrm>
            <a:prstGeom prst="rect">
              <a:avLst/>
            </a:prstGeom>
            <a:noFill/>
          </p:spPr>
          <p:txBody>
            <a:bodyPr wrap="none" rtlCol="0">
              <a:spAutoFit/>
            </a:bodyPr>
            <a:lstStyle/>
            <a:p>
              <a:pPr algn="ctr" defTabSz="685739">
                <a:defRPr/>
              </a:pPr>
              <a:r>
                <a:rPr lang="zh-TW" altLang="en-US" sz="1350" dirty="0">
                  <a:solidFill>
                    <a:schemeClr val="tx1">
                      <a:lumMod val="50000"/>
                    </a:schemeClr>
                  </a:solidFill>
                  <a:latin typeface="Arial Narrow" panose="020B0606020202030204" pitchFamily="34" charset="0"/>
                  <a:ea typeface="微軟正黑體" panose="020B0604030504040204" pitchFamily="34" charset="-120"/>
                </a:rPr>
                <a:t>公司分點伺服器</a:t>
              </a:r>
              <a:endParaRPr lang="en-US" sz="1350" dirty="0">
                <a:solidFill>
                  <a:schemeClr val="tx1">
                    <a:lumMod val="50000"/>
                  </a:schemeClr>
                </a:solidFill>
                <a:latin typeface="Arial Narrow" panose="020B0606020202030204" pitchFamily="34" charset="0"/>
                <a:ea typeface="微軟正黑體" panose="020B0604030504040204" pitchFamily="34" charset="-120"/>
              </a:endParaRPr>
            </a:p>
          </p:txBody>
        </p:sp>
      </p:grpSp>
      <p:grpSp>
        <p:nvGrpSpPr>
          <p:cNvPr id="70" name="Warning"/>
          <p:cNvGrpSpPr/>
          <p:nvPr/>
        </p:nvGrpSpPr>
        <p:grpSpPr>
          <a:xfrm>
            <a:off x="7927504" y="3967063"/>
            <a:ext cx="444361" cy="380361"/>
            <a:chOff x="7487323" y="3422383"/>
            <a:chExt cx="602428" cy="566947"/>
          </a:xfrm>
        </p:grpSpPr>
        <p:sp>
          <p:nvSpPr>
            <p:cNvPr id="71" name="Isosceles Triangle 70"/>
            <p:cNvSpPr/>
            <p:nvPr/>
          </p:nvSpPr>
          <p:spPr>
            <a:xfrm>
              <a:off x="7487323" y="3422383"/>
              <a:ext cx="602428" cy="519334"/>
            </a:xfrm>
            <a:prstGeom prst="triangle">
              <a:avLst/>
            </a:prstGeom>
            <a:solidFill>
              <a:srgbClr val="FFC000"/>
            </a:solidFill>
            <a:ln w="31750">
              <a:solidFill>
                <a:srgbClr val="E2AC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a:solidFill>
                  <a:schemeClr val="tx1">
                    <a:lumMod val="50000"/>
                  </a:schemeClr>
                </a:solidFill>
                <a:latin typeface="Arial Narrow" panose="020B0606020202030204" pitchFamily="34" charset="0"/>
                <a:ea typeface="微軟正黑體" panose="020B0604030504040204" pitchFamily="34" charset="-120"/>
              </a:endParaRPr>
            </a:p>
          </p:txBody>
        </p:sp>
        <p:sp>
          <p:nvSpPr>
            <p:cNvPr id="73" name="TextBox 72"/>
            <p:cNvSpPr txBox="1"/>
            <p:nvPr/>
          </p:nvSpPr>
          <p:spPr>
            <a:xfrm>
              <a:off x="7658176" y="3542043"/>
              <a:ext cx="313380" cy="447287"/>
            </a:xfrm>
            <a:prstGeom prst="rect">
              <a:avLst/>
            </a:prstGeom>
            <a:noFill/>
          </p:spPr>
          <p:txBody>
            <a:bodyPr wrap="none" rtlCol="0">
              <a:spAutoFit/>
            </a:bodyPr>
            <a:lstStyle/>
            <a:p>
              <a:pPr defTabSz="685739">
                <a:defRPr/>
              </a:pPr>
              <a:r>
                <a:rPr lang="en-US" sz="1350" b="1">
                  <a:solidFill>
                    <a:schemeClr val="tx1">
                      <a:lumMod val="50000"/>
                    </a:schemeClr>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t>
              </a:r>
            </a:p>
          </p:txBody>
        </p:sp>
      </p:grpSp>
      <p:pic>
        <p:nvPicPr>
          <p:cNvPr id="74" name="Checkmark"/>
          <p:cNvPicPr>
            <a:picLocks noChangeAspect="1"/>
          </p:cNvPicPr>
          <p:nvPr/>
        </p:nvPicPr>
        <p:blipFill>
          <a:blip r:embed="rId6"/>
          <a:stretch>
            <a:fillRect/>
          </a:stretch>
        </p:blipFill>
        <p:spPr>
          <a:xfrm>
            <a:off x="7981479" y="3985242"/>
            <a:ext cx="390388" cy="349930"/>
          </a:xfrm>
          <a:prstGeom prst="rect">
            <a:avLst/>
          </a:prstGeom>
        </p:spPr>
      </p:pic>
      <p:grpSp>
        <p:nvGrpSpPr>
          <p:cNvPr id="131" name="Paris"/>
          <p:cNvGrpSpPr/>
          <p:nvPr/>
        </p:nvGrpSpPr>
        <p:grpSpPr>
          <a:xfrm>
            <a:off x="2205954" y="3333004"/>
            <a:ext cx="1396536" cy="1295784"/>
            <a:chOff x="2627772" y="4249398"/>
            <a:chExt cx="1862312" cy="1727956"/>
          </a:xfrm>
        </p:grpSpPr>
        <p:pic>
          <p:nvPicPr>
            <p:cNvPr id="69" name="Picture 2" descr="\\MAGNUM\Projects\Microsoft\Cloud Power FY12\Design\Icons\PNGs\Server_2.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ln>
              <a:noFill/>
            </a:ln>
            <a:effectLst/>
          </p:spPr>
        </p:pic>
        <p:sp>
          <p:nvSpPr>
            <p:cNvPr id="72" name="TextBox 71"/>
            <p:cNvSpPr txBox="1"/>
            <p:nvPr/>
          </p:nvSpPr>
          <p:spPr>
            <a:xfrm>
              <a:off x="2627772" y="5577188"/>
              <a:ext cx="1862312" cy="400166"/>
            </a:xfrm>
            <a:prstGeom prst="rect">
              <a:avLst/>
            </a:prstGeom>
            <a:noFill/>
            <a:ln>
              <a:noFill/>
            </a:ln>
          </p:spPr>
          <p:txBody>
            <a:bodyPr wrap="none" rtlCol="0">
              <a:spAutoFit/>
            </a:bodyPr>
            <a:lstStyle/>
            <a:p>
              <a:pPr algn="ctr" defTabSz="685739">
                <a:defRPr/>
              </a:pPr>
              <a:r>
                <a:rPr lang="zh-TW" altLang="en-US" sz="1350" dirty="0">
                  <a:solidFill>
                    <a:schemeClr val="tx1">
                      <a:lumMod val="50000"/>
                    </a:schemeClr>
                  </a:solidFill>
                  <a:latin typeface="Arial Narrow" panose="020B0606020202030204" pitchFamily="34" charset="0"/>
                  <a:ea typeface="微軟正黑體" panose="020B0604030504040204" pitchFamily="34" charset="-120"/>
                </a:rPr>
                <a:t>公司分點伺服器</a:t>
              </a:r>
              <a:endParaRPr lang="en-US" altLang="zh-TW" sz="1350" dirty="0">
                <a:solidFill>
                  <a:schemeClr val="tx1">
                    <a:lumMod val="50000"/>
                  </a:schemeClr>
                </a:solidFill>
                <a:latin typeface="Arial Narrow" panose="020B0606020202030204" pitchFamily="34" charset="0"/>
                <a:ea typeface="微軟正黑體" panose="020B0604030504040204" pitchFamily="34" charset="-120"/>
              </a:endParaRPr>
            </a:p>
          </p:txBody>
        </p:sp>
      </p:grpSp>
      <p:grpSp>
        <p:nvGrpSpPr>
          <p:cNvPr id="4" name="SMB / NFS"/>
          <p:cNvGrpSpPr/>
          <p:nvPr/>
        </p:nvGrpSpPr>
        <p:grpSpPr>
          <a:xfrm>
            <a:off x="2826058" y="3241457"/>
            <a:ext cx="1864808" cy="1338188"/>
            <a:chOff x="3454698" y="4127322"/>
            <a:chExt cx="2486764" cy="1784503"/>
          </a:xfrm>
        </p:grpSpPr>
        <p:grpSp>
          <p:nvGrpSpPr>
            <p:cNvPr id="64" name="Group 63"/>
            <p:cNvGrpSpPr/>
            <p:nvPr/>
          </p:nvGrpSpPr>
          <p:grpSpPr>
            <a:xfrm>
              <a:off x="3921985" y="4562314"/>
              <a:ext cx="722930" cy="769550"/>
              <a:chOff x="4219419" y="4597995"/>
              <a:chExt cx="722930" cy="769550"/>
            </a:xfrm>
          </p:grpSpPr>
          <p:sp>
            <p:nvSpPr>
              <p:cNvPr id="103" name="TextBox 102"/>
              <p:cNvSpPr txBox="1"/>
              <p:nvPr/>
            </p:nvSpPr>
            <p:spPr>
              <a:xfrm>
                <a:off x="4219419" y="4597995"/>
                <a:ext cx="722930" cy="769550"/>
              </a:xfrm>
              <a:prstGeom prst="rect">
                <a:avLst/>
              </a:prstGeom>
              <a:noFill/>
            </p:spPr>
            <p:txBody>
              <a:bodyPr wrap="square" rtlCol="0">
                <a:spAutoFit/>
              </a:bodyPr>
              <a:lstStyle/>
              <a:p>
                <a:pPr algn="ctr" defTabSz="685739">
                  <a:lnSpc>
                    <a:spcPct val="150000"/>
                  </a:lnSpc>
                  <a:defRPr/>
                </a:pPr>
                <a:r>
                  <a:rPr lang="en-US" sz="1050">
                    <a:solidFill>
                      <a:schemeClr val="tx1">
                        <a:lumMod val="50000"/>
                      </a:schemeClr>
                    </a:solidFill>
                    <a:latin typeface="Arial Narrow" panose="020B0606020202030204" pitchFamily="34" charset="0"/>
                    <a:ea typeface="微軟正黑體" panose="020B0604030504040204" pitchFamily="34" charset="-120"/>
                  </a:rPr>
                  <a:t>SMB</a:t>
                </a:r>
              </a:p>
              <a:p>
                <a:pPr algn="ctr" defTabSz="685739">
                  <a:lnSpc>
                    <a:spcPct val="150000"/>
                  </a:lnSpc>
                  <a:defRPr/>
                </a:pPr>
                <a:r>
                  <a:rPr lang="en-US" sz="1050">
                    <a:solidFill>
                      <a:schemeClr val="tx1">
                        <a:lumMod val="50000"/>
                      </a:schemeClr>
                    </a:solidFill>
                    <a:latin typeface="Arial Narrow" panose="020B0606020202030204" pitchFamily="34" charset="0"/>
                    <a:ea typeface="微軟正黑體" panose="020B0604030504040204" pitchFamily="34" charset="-120"/>
                  </a:rPr>
                  <a:t>NFS</a:t>
                </a:r>
              </a:p>
            </p:txBody>
          </p:sp>
          <p:cxnSp>
            <p:nvCxnSpPr>
              <p:cNvPr id="100" name="Straight Arrow Connector 99"/>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13" name="Group 112"/>
            <p:cNvGrpSpPr/>
            <p:nvPr/>
          </p:nvGrpSpPr>
          <p:grpSpPr>
            <a:xfrm>
              <a:off x="3454698" y="4127322"/>
              <a:ext cx="2486764" cy="1784503"/>
              <a:chOff x="3752132" y="4163003"/>
              <a:chExt cx="2486764" cy="1784503"/>
            </a:xfrm>
          </p:grpSpPr>
          <p:sp>
            <p:nvSpPr>
              <p:cNvPr id="102" name="Arc 101"/>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1350">
                  <a:solidFill>
                    <a:schemeClr val="tx1">
                      <a:lumMod val="50000"/>
                    </a:schemeClr>
                  </a:solidFill>
                  <a:latin typeface="Arial Narrow" panose="020B0606020202030204" pitchFamily="34" charset="0"/>
                  <a:ea typeface="微軟正黑體" panose="020B0604030504040204" pitchFamily="34" charset="-120"/>
                </a:endParaRPr>
              </a:p>
            </p:txBody>
          </p:sp>
          <p:pic>
            <p:nvPicPr>
              <p:cNvPr id="107" name="Picture 6" descr="\\MAGNUM\Projects\Microsoft\Cloud Power FY12\Design\ICONS_PNG\Flexible_Workspace.png"/>
              <p:cNvPicPr>
                <a:picLocks noChangeAspect="1" noChangeArrowheads="1"/>
              </p:cNvPicPr>
              <p:nvPr/>
            </p:nvPicPr>
            <p:blipFill rotWithShape="1">
              <a:blip r:embed="rId7"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110" name="Picture 109" descr="\\MAGNUM\Projects\Microsoft\Cloud Power FY12\Design\ICONS_PNG\Application.png"/>
              <p:cNvPicPr>
                <a:picLocks noChangeAspect="1" noChangeArrowheads="1"/>
              </p:cNvPicPr>
              <p:nvPr/>
            </p:nvPicPr>
            <p:blipFill>
              <a:blip r:embed="rId8"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111" name="TextBox 110"/>
              <p:cNvSpPr txBox="1"/>
              <p:nvPr/>
            </p:nvSpPr>
            <p:spPr>
              <a:xfrm>
                <a:off x="5365754" y="4664210"/>
                <a:ext cx="742189" cy="307820"/>
              </a:xfrm>
              <a:prstGeom prst="rect">
                <a:avLst/>
              </a:prstGeom>
              <a:noFill/>
              <a:effectLst/>
            </p:spPr>
            <p:txBody>
              <a:bodyPr wrap="none" rtlCol="0">
                <a:spAutoFit/>
              </a:bodyPr>
              <a:lstStyle/>
              <a:p>
                <a:pPr defTabSz="685739">
                  <a:defRPr/>
                </a:pPr>
                <a:r>
                  <a:rPr lang="zh-TW" altLang="en-US" sz="900" dirty="0">
                    <a:solidFill>
                      <a:schemeClr val="tx1">
                        <a:lumMod val="50000"/>
                      </a:schemeClr>
                    </a:solidFill>
                    <a:latin typeface="Arial Narrow" panose="020B0606020202030204" pitchFamily="34" charset="0"/>
                    <a:ea typeface="微軟正黑體" panose="020B0604030504040204" pitchFamily="34" charset="-120"/>
                  </a:rPr>
                  <a:t>使用者 </a:t>
                </a:r>
                <a:endParaRPr lang="en-US" sz="900" dirty="0">
                  <a:solidFill>
                    <a:schemeClr val="tx1">
                      <a:lumMod val="50000"/>
                    </a:schemeClr>
                  </a:solidFill>
                  <a:latin typeface="Arial Narrow" panose="020B0606020202030204" pitchFamily="34" charset="0"/>
                  <a:ea typeface="微軟正黑體" panose="020B0604030504040204" pitchFamily="34" charset="-120"/>
                </a:endParaRPr>
              </a:p>
            </p:txBody>
          </p:sp>
          <p:sp>
            <p:nvSpPr>
              <p:cNvPr id="112" name="TextBox 111"/>
              <p:cNvSpPr txBox="1"/>
              <p:nvPr/>
            </p:nvSpPr>
            <p:spPr>
              <a:xfrm>
                <a:off x="5376999" y="5171382"/>
                <a:ext cx="861897" cy="307820"/>
              </a:xfrm>
              <a:prstGeom prst="rect">
                <a:avLst/>
              </a:prstGeom>
              <a:noFill/>
              <a:effectLst/>
            </p:spPr>
            <p:txBody>
              <a:bodyPr wrap="none" rtlCol="0">
                <a:spAutoFit/>
              </a:bodyPr>
              <a:lstStyle/>
              <a:p>
                <a:pPr defTabSz="685739">
                  <a:defRPr/>
                </a:pPr>
                <a:r>
                  <a:rPr lang="zh-TW" altLang="en-US" sz="900" dirty="0">
                    <a:solidFill>
                      <a:schemeClr val="tx1">
                        <a:lumMod val="50000"/>
                      </a:schemeClr>
                    </a:solidFill>
                    <a:latin typeface="Arial Narrow" panose="020B0606020202030204" pitchFamily="34" charset="0"/>
                    <a:ea typeface="微軟正黑體" panose="020B0604030504040204" pitchFamily="34" charset="-120"/>
                  </a:rPr>
                  <a:t>應用程式</a:t>
                </a:r>
                <a:endParaRPr lang="en-US" sz="900" dirty="0">
                  <a:solidFill>
                    <a:schemeClr val="tx1">
                      <a:lumMod val="50000"/>
                    </a:schemeClr>
                  </a:solidFill>
                  <a:latin typeface="Arial Narrow" panose="020B0606020202030204" pitchFamily="34" charset="0"/>
                  <a:ea typeface="微軟正黑體" panose="020B0604030504040204" pitchFamily="34" charset="-120"/>
                </a:endParaRPr>
              </a:p>
            </p:txBody>
          </p:sp>
        </p:grpSp>
      </p:grpSp>
      <p:cxnSp>
        <p:nvCxnSpPr>
          <p:cNvPr id="105" name="Sync: HQ"/>
          <p:cNvCxnSpPr>
            <a:cxnSpLocks/>
          </p:cNvCxnSpPr>
          <p:nvPr/>
        </p:nvCxnSpPr>
        <p:spPr>
          <a:xfrm flipV="1">
            <a:off x="5424292" y="2409675"/>
            <a:ext cx="676308" cy="922096"/>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06" name="Sync: New York"/>
          <p:cNvCxnSpPr>
            <a:cxnSpLocks/>
          </p:cNvCxnSpPr>
          <p:nvPr/>
        </p:nvCxnSpPr>
        <p:spPr>
          <a:xfrm flipH="1" flipV="1">
            <a:off x="6437328" y="2409676"/>
            <a:ext cx="1161461" cy="86187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14" name="Cloud-to-Cloud"/>
          <p:cNvCxnSpPr>
            <a:cxnSpLocks/>
            <a:stCxn id="59" idx="3"/>
          </p:cNvCxnSpPr>
          <p:nvPr/>
        </p:nvCxnSpPr>
        <p:spPr>
          <a:xfrm flipV="1">
            <a:off x="4228117" y="1946707"/>
            <a:ext cx="1132825" cy="824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15" name="Sync: Paris"/>
          <p:cNvCxnSpPr>
            <a:cxnSpLocks/>
            <a:stCxn id="69" idx="0"/>
            <a:endCxn id="59" idx="2"/>
          </p:cNvCxnSpPr>
          <p:nvPr/>
        </p:nvCxnSpPr>
        <p:spPr>
          <a:xfrm flipV="1">
            <a:off x="2904220" y="2409676"/>
            <a:ext cx="464967" cy="923327"/>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7" name="Cloud Access"/>
          <p:cNvGrpSpPr/>
          <p:nvPr/>
        </p:nvGrpSpPr>
        <p:grpSpPr>
          <a:xfrm>
            <a:off x="256446" y="1085470"/>
            <a:ext cx="2532959" cy="1714571"/>
            <a:chOff x="23561" y="373953"/>
            <a:chExt cx="3377758" cy="2286420"/>
          </a:xfrm>
        </p:grpSpPr>
        <p:grpSp>
          <p:nvGrpSpPr>
            <p:cNvPr id="17" name="PaaS"/>
            <p:cNvGrpSpPr/>
            <p:nvPr/>
          </p:nvGrpSpPr>
          <p:grpSpPr>
            <a:xfrm>
              <a:off x="443018" y="373953"/>
              <a:ext cx="1018580" cy="1124369"/>
              <a:chOff x="4680923" y="2126665"/>
              <a:chExt cx="1018580" cy="1124369"/>
            </a:xfrm>
          </p:grpSpPr>
          <p:pic>
            <p:nvPicPr>
              <p:cNvPr id="55" name="Picture 54" descr="\\MAGNUM\Projects\Microsoft\Cloud Power FY12\Design\ICONS_PNG\Application.png"/>
              <p:cNvPicPr>
                <a:picLocks noChangeAspect="1" noChangeArrowheads="1"/>
              </p:cNvPicPr>
              <p:nvPr/>
            </p:nvPicPr>
            <p:blipFill>
              <a:blip r:embed="rId8" cstate="print">
                <a:duotone>
                  <a:prstClr val="black"/>
                  <a:schemeClr val="tx2">
                    <a:tint val="45000"/>
                    <a:satMod val="400000"/>
                  </a:schemeClr>
                </a:duotone>
              </a:blip>
              <a:srcRect/>
              <a:stretch>
                <a:fillRect/>
              </a:stretch>
            </p:blipFill>
            <p:spPr bwMode="auto">
              <a:xfrm>
                <a:off x="4680923" y="2126665"/>
                <a:ext cx="1018580" cy="1018579"/>
              </a:xfrm>
              <a:prstGeom prst="rect">
                <a:avLst/>
              </a:prstGeom>
              <a:noFill/>
            </p:spPr>
          </p:pic>
          <p:sp>
            <p:nvSpPr>
              <p:cNvPr id="57" name="TextBox 56"/>
              <p:cNvSpPr txBox="1"/>
              <p:nvPr/>
            </p:nvSpPr>
            <p:spPr>
              <a:xfrm>
                <a:off x="4960848" y="2912431"/>
                <a:ext cx="605379" cy="338603"/>
              </a:xfrm>
              <a:prstGeom prst="rect">
                <a:avLst/>
              </a:prstGeom>
              <a:noFill/>
              <a:effectLst/>
            </p:spPr>
            <p:txBody>
              <a:bodyPr wrap="none" rtlCol="0">
                <a:spAutoFit/>
              </a:bodyPr>
              <a:lstStyle/>
              <a:p>
                <a:pPr algn="ctr" defTabSz="685739">
                  <a:defRPr/>
                </a:pPr>
                <a:r>
                  <a:rPr lang="en-US" sz="1050" dirty="0">
                    <a:solidFill>
                      <a:schemeClr val="tx1">
                        <a:lumMod val="50000"/>
                      </a:schemeClr>
                    </a:solidFill>
                    <a:latin typeface="Arial Narrow" panose="020B0606020202030204" pitchFamily="34" charset="0"/>
                    <a:ea typeface="微軟正黑體" panose="020B0604030504040204" pitchFamily="34" charset="-120"/>
                  </a:rPr>
                  <a:t>PaaS</a:t>
                </a:r>
              </a:p>
            </p:txBody>
          </p:sp>
        </p:grpSp>
        <p:grpSp>
          <p:nvGrpSpPr>
            <p:cNvPr id="88" name="IaaS"/>
            <p:cNvGrpSpPr>
              <a:grpSpLocks noChangeAspect="1"/>
            </p:cNvGrpSpPr>
            <p:nvPr/>
          </p:nvGrpSpPr>
          <p:grpSpPr>
            <a:xfrm>
              <a:off x="23561" y="1300547"/>
              <a:ext cx="1345736" cy="1345736"/>
              <a:chOff x="8611728" y="3250508"/>
              <a:chExt cx="1661363" cy="1661363"/>
            </a:xfrm>
          </p:grpSpPr>
          <p:pic>
            <p:nvPicPr>
              <p:cNvPr id="101" name="Picture 2" descr="\\MAGNUM\Projects\Microsoft\Cloud Power FY12\Design\Icons\PNGs\Cloud_on_your_terms.png"/>
              <p:cNvPicPr>
                <a:picLocks noChangeAspect="1" noChangeArrowheads="1"/>
              </p:cNvPicPr>
              <p:nvPr/>
            </p:nvPicPr>
            <p:blipFill>
              <a:blip r:embed="rId9" cstate="print">
                <a:duotone>
                  <a:prstClr val="black"/>
                  <a:schemeClr val="tx2">
                    <a:tint val="45000"/>
                    <a:satMod val="400000"/>
                  </a:schemeClr>
                </a:duotone>
              </a:blip>
              <a:stretch>
                <a:fillRect/>
              </a:stretch>
            </p:blipFill>
            <p:spPr bwMode="auto">
              <a:xfrm>
                <a:off x="8611728" y="3250508"/>
                <a:ext cx="1661363" cy="1661363"/>
              </a:xfrm>
              <a:prstGeom prst="rect">
                <a:avLst/>
              </a:prstGeom>
              <a:noFill/>
              <a:ln>
                <a:noFill/>
              </a:ln>
            </p:spPr>
          </p:pic>
          <p:sp>
            <p:nvSpPr>
              <p:cNvPr id="104" name="TextBox 103"/>
              <p:cNvSpPr txBox="1"/>
              <p:nvPr/>
            </p:nvSpPr>
            <p:spPr>
              <a:xfrm rot="19952751">
                <a:off x="9378933" y="4390486"/>
                <a:ext cx="676113" cy="418018"/>
              </a:xfrm>
              <a:prstGeom prst="rect">
                <a:avLst/>
              </a:prstGeom>
              <a:noFill/>
              <a:effectLst/>
            </p:spPr>
            <p:txBody>
              <a:bodyPr wrap="none" rtlCol="0">
                <a:spAutoFit/>
              </a:bodyPr>
              <a:lstStyle/>
              <a:p>
                <a:pPr algn="ctr" defTabSz="685739">
                  <a:defRPr/>
                </a:pPr>
                <a:r>
                  <a:rPr lang="en-US" sz="1050" dirty="0">
                    <a:solidFill>
                      <a:schemeClr val="tx1">
                        <a:lumMod val="50000"/>
                      </a:schemeClr>
                    </a:solidFill>
                    <a:latin typeface="Arial Narrow" panose="020B0606020202030204" pitchFamily="34" charset="0"/>
                    <a:ea typeface="微軟正黑體" panose="020B0604030504040204" pitchFamily="34" charset="-120"/>
                  </a:rPr>
                  <a:t>IaaS</a:t>
                </a:r>
              </a:p>
            </p:txBody>
          </p:sp>
        </p:grpSp>
        <p:grpSp>
          <p:nvGrpSpPr>
            <p:cNvPr id="2" name="SMB / REST"/>
            <p:cNvGrpSpPr/>
            <p:nvPr/>
          </p:nvGrpSpPr>
          <p:grpSpPr>
            <a:xfrm>
              <a:off x="1589661" y="593458"/>
              <a:ext cx="1811658" cy="2066915"/>
              <a:chOff x="1589661" y="593458"/>
              <a:chExt cx="1811658" cy="2066915"/>
            </a:xfrm>
          </p:grpSpPr>
          <p:sp>
            <p:nvSpPr>
              <p:cNvPr id="117" name="Arc 116"/>
              <p:cNvSpPr/>
              <p:nvPr/>
            </p:nvSpPr>
            <p:spPr>
              <a:xfrm rot="11084081" flipV="1">
                <a:off x="1589661" y="593458"/>
                <a:ext cx="1811658" cy="2066915"/>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1350">
                  <a:solidFill>
                    <a:schemeClr val="tx1">
                      <a:lumMod val="50000"/>
                    </a:schemeClr>
                  </a:solidFill>
                  <a:latin typeface="Arial Narrow" panose="020B0606020202030204" pitchFamily="34" charset="0"/>
                  <a:ea typeface="微軟正黑體" panose="020B0604030504040204" pitchFamily="34" charset="-120"/>
                </a:endParaRPr>
              </a:p>
            </p:txBody>
          </p:sp>
          <p:grpSp>
            <p:nvGrpSpPr>
              <p:cNvPr id="49" name="Group 48"/>
              <p:cNvGrpSpPr/>
              <p:nvPr/>
            </p:nvGrpSpPr>
            <p:grpSpPr>
              <a:xfrm rot="2506038">
                <a:off x="1600177" y="1163818"/>
                <a:ext cx="1394952" cy="769550"/>
                <a:chOff x="1934307" y="1371741"/>
                <a:chExt cx="795223" cy="769550"/>
              </a:xfrm>
            </p:grpSpPr>
            <p:sp>
              <p:nvSpPr>
                <p:cNvPr id="118" name="TextBox 117"/>
                <p:cNvSpPr txBox="1"/>
                <p:nvPr/>
              </p:nvSpPr>
              <p:spPr>
                <a:xfrm rot="19093962">
                  <a:off x="1934307" y="1371741"/>
                  <a:ext cx="795223" cy="769550"/>
                </a:xfrm>
                <a:prstGeom prst="rect">
                  <a:avLst/>
                </a:prstGeom>
                <a:noFill/>
              </p:spPr>
              <p:txBody>
                <a:bodyPr wrap="square" rtlCol="0">
                  <a:spAutoFit/>
                </a:bodyPr>
                <a:lstStyle/>
                <a:p>
                  <a:pPr algn="ctr" defTabSz="685739">
                    <a:lnSpc>
                      <a:spcPct val="150000"/>
                    </a:lnSpc>
                    <a:defRPr/>
                  </a:pPr>
                  <a:r>
                    <a:rPr lang="en-US" sz="1050" dirty="0">
                      <a:solidFill>
                        <a:schemeClr val="tx1">
                          <a:lumMod val="50000"/>
                        </a:schemeClr>
                      </a:solidFill>
                      <a:latin typeface="Arial Narrow" panose="020B0606020202030204" pitchFamily="34" charset="0"/>
                      <a:ea typeface="微軟正黑體" panose="020B0604030504040204" pitchFamily="34" charset="-120"/>
                    </a:rPr>
                    <a:t>SMB</a:t>
                  </a:r>
                </a:p>
                <a:p>
                  <a:pPr algn="ctr" defTabSz="685739">
                    <a:lnSpc>
                      <a:spcPct val="150000"/>
                    </a:lnSpc>
                    <a:defRPr/>
                  </a:pPr>
                  <a:r>
                    <a:rPr lang="en-US" sz="1050" dirty="0">
                      <a:solidFill>
                        <a:schemeClr val="tx1">
                          <a:lumMod val="50000"/>
                        </a:schemeClr>
                      </a:solidFill>
                      <a:latin typeface="Arial Narrow" panose="020B0606020202030204" pitchFamily="34" charset="0"/>
                      <a:ea typeface="微軟正黑體" panose="020B0604030504040204" pitchFamily="34" charset="-120"/>
                    </a:rPr>
                    <a:t>REST</a:t>
                  </a:r>
                </a:p>
              </p:txBody>
            </p:sp>
            <p:cxnSp>
              <p:nvCxnSpPr>
                <p:cNvPr id="119" name="Straight Arrow Connector 118"/>
                <p:cNvCxnSpPr>
                  <a:cxnSpLocks/>
                </p:cNvCxnSpPr>
                <p:nvPr/>
              </p:nvCxnSpPr>
              <p:spPr>
                <a:xfrm rot="19093962">
                  <a:off x="2041904" y="1759494"/>
                  <a:ext cx="617183" cy="17442"/>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123" name="East US"/>
          <p:cNvGrpSpPr/>
          <p:nvPr/>
        </p:nvGrpSpPr>
        <p:grpSpPr>
          <a:xfrm>
            <a:off x="5365142" y="1249365"/>
            <a:ext cx="1717860" cy="1160311"/>
            <a:chOff x="2856517" y="1582399"/>
            <a:chExt cx="2290805" cy="1547300"/>
          </a:xfrm>
        </p:grpSpPr>
        <p:grpSp>
          <p:nvGrpSpPr>
            <p:cNvPr id="124" name="Group 123"/>
            <p:cNvGrpSpPr/>
            <p:nvPr/>
          </p:nvGrpSpPr>
          <p:grpSpPr>
            <a:xfrm>
              <a:off x="2856517" y="1916920"/>
              <a:ext cx="2290805" cy="1212779"/>
              <a:chOff x="4233863" y="2443162"/>
              <a:chExt cx="3724275" cy="1971674"/>
            </a:xfrm>
          </p:grpSpPr>
          <p:pic>
            <p:nvPicPr>
              <p:cNvPr id="128" name="Picture 127"/>
              <p:cNvPicPr>
                <a:picLocks noChangeAspect="1"/>
              </p:cNvPicPr>
              <p:nvPr/>
            </p:nvPicPr>
            <p:blipFill>
              <a:blip r:embed="rId10"/>
              <a:stretch>
                <a:fillRect/>
              </a:stretch>
            </p:blipFill>
            <p:spPr>
              <a:xfrm>
                <a:off x="4233863" y="2443162"/>
                <a:ext cx="3724275" cy="1971674"/>
              </a:xfrm>
              <a:prstGeom prst="rect">
                <a:avLst/>
              </a:prstGeom>
            </p:spPr>
          </p:pic>
          <p:sp>
            <p:nvSpPr>
              <p:cNvPr id="129" name="Rectangle 128"/>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a:solidFill>
                    <a:schemeClr val="tx1"/>
                  </a:solidFill>
                  <a:latin typeface="Arial Narrow" panose="020B0606020202030204" pitchFamily="34" charset="0"/>
                  <a:ea typeface="微軟正黑體" panose="020B0604030504040204" pitchFamily="34" charset="-120"/>
                </a:endParaRPr>
              </a:p>
            </p:txBody>
          </p:sp>
        </p:grpSp>
        <p:pic>
          <p:nvPicPr>
            <p:cNvPr id="125" name="Picture 5" descr="C:\Users\mitchellg\Desktop\Folder.png"/>
            <p:cNvPicPr>
              <a:picLocks noChangeAspect="1" noChangeArrowheads="1"/>
            </p:cNvPicPr>
            <p:nvPr/>
          </p:nvPicPr>
          <p:blipFill>
            <a:blip r:embed="rId11" cstate="print">
              <a:lum bright="100000"/>
            </a:blip>
            <a:srcRect/>
            <a:stretch>
              <a:fillRect/>
            </a:stretch>
          </p:blipFill>
          <p:spPr bwMode="auto">
            <a:xfrm>
              <a:off x="3717539" y="2254152"/>
              <a:ext cx="568761" cy="568761"/>
            </a:xfrm>
            <a:prstGeom prst="rect">
              <a:avLst/>
            </a:prstGeom>
            <a:noFill/>
          </p:spPr>
        </p:pic>
        <p:sp>
          <p:nvSpPr>
            <p:cNvPr id="126" name="TextBox 125"/>
            <p:cNvSpPr txBox="1"/>
            <p:nvPr/>
          </p:nvSpPr>
          <p:spPr>
            <a:xfrm>
              <a:off x="3536768" y="2676246"/>
              <a:ext cx="930301" cy="328341"/>
            </a:xfrm>
            <a:prstGeom prst="rect">
              <a:avLst/>
            </a:prstGeom>
            <a:noFill/>
          </p:spPr>
          <p:txBody>
            <a:bodyPr wrap="none" rtlCol="0">
              <a:spAutoFit/>
            </a:bodyPr>
            <a:lstStyle/>
            <a:p>
              <a:pPr algn="ctr" defTabSz="685739">
                <a:defRPr/>
              </a:pPr>
              <a:r>
                <a:rPr lang="zh-TW" altLang="en-US" sz="1000" dirty="0">
                  <a:solidFill>
                    <a:schemeClr val="bg1"/>
                  </a:solidFill>
                  <a:latin typeface="Arial Narrow" panose="020B0606020202030204" pitchFamily="34" charset="0"/>
                  <a:ea typeface="微軟正黑體" panose="020B0604030504040204" pitchFamily="34" charset="-120"/>
                </a:rPr>
                <a:t>檔案共享</a:t>
              </a:r>
              <a:endParaRPr lang="en-US" altLang="zh-TW" sz="1000" dirty="0">
                <a:solidFill>
                  <a:schemeClr val="bg1"/>
                </a:solidFill>
                <a:latin typeface="Arial Narrow" panose="020B0606020202030204" pitchFamily="34" charset="0"/>
                <a:ea typeface="微軟正黑體" panose="020B0604030504040204" pitchFamily="34" charset="-120"/>
              </a:endParaRPr>
            </a:p>
          </p:txBody>
        </p:sp>
        <p:sp>
          <p:nvSpPr>
            <p:cNvPr id="127" name="TextBox 126"/>
            <p:cNvSpPr txBox="1"/>
            <p:nvPr/>
          </p:nvSpPr>
          <p:spPr>
            <a:xfrm>
              <a:off x="3417065" y="1582399"/>
              <a:ext cx="1169717" cy="400166"/>
            </a:xfrm>
            <a:prstGeom prst="rect">
              <a:avLst/>
            </a:prstGeom>
            <a:noFill/>
          </p:spPr>
          <p:txBody>
            <a:bodyPr wrap="none" rtlCol="0">
              <a:spAutoFit/>
            </a:bodyPr>
            <a:lstStyle/>
            <a:p>
              <a:pPr algn="ctr" defTabSz="685739">
                <a:defRPr/>
              </a:pPr>
              <a:r>
                <a:rPr lang="zh-TW" altLang="en-US" sz="1350" dirty="0">
                  <a:latin typeface="Arial Narrow" panose="020B0606020202030204" pitchFamily="34" charset="0"/>
                  <a:ea typeface="微軟正黑體" panose="020B0604030504040204" pitchFamily="34" charset="-120"/>
                </a:rPr>
                <a:t>美國東部</a:t>
              </a:r>
              <a:endParaRPr lang="en-US" sz="1350" dirty="0">
                <a:latin typeface="Arial Narrow" panose="020B0606020202030204" pitchFamily="34" charset="0"/>
                <a:ea typeface="微軟正黑體" panose="020B0604030504040204" pitchFamily="34" charset="-120"/>
              </a:endParaRPr>
            </a:p>
          </p:txBody>
        </p:sp>
      </p:grpSp>
      <p:grpSp>
        <p:nvGrpSpPr>
          <p:cNvPr id="132" name="HQ Server"/>
          <p:cNvGrpSpPr/>
          <p:nvPr/>
        </p:nvGrpSpPr>
        <p:grpSpPr>
          <a:xfrm>
            <a:off x="4588333" y="3328602"/>
            <a:ext cx="1569660" cy="1295783"/>
            <a:chOff x="2512342" y="4249398"/>
            <a:chExt cx="2093177" cy="1727957"/>
          </a:xfrm>
        </p:grpSpPr>
        <p:pic>
          <p:nvPicPr>
            <p:cNvPr id="133" name="Picture 2" descr="\\MAGNUM\Projects\Microsoft\Cloud Power FY12\Design\Icons\PNGs\Server_2.png"/>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34" name="TextBox 133"/>
            <p:cNvSpPr txBox="1"/>
            <p:nvPr/>
          </p:nvSpPr>
          <p:spPr>
            <a:xfrm>
              <a:off x="2512342" y="5577189"/>
              <a:ext cx="2093177" cy="400166"/>
            </a:xfrm>
            <a:prstGeom prst="rect">
              <a:avLst/>
            </a:prstGeom>
            <a:noFill/>
          </p:spPr>
          <p:txBody>
            <a:bodyPr wrap="none" rtlCol="0">
              <a:spAutoFit/>
            </a:bodyPr>
            <a:lstStyle/>
            <a:p>
              <a:pPr algn="ctr" defTabSz="685739">
                <a:defRPr/>
              </a:pPr>
              <a:r>
                <a:rPr lang="zh-TW" altLang="en-US" sz="1350" dirty="0">
                  <a:solidFill>
                    <a:schemeClr val="tx1">
                      <a:lumMod val="50000"/>
                    </a:schemeClr>
                  </a:solidFill>
                  <a:latin typeface="Arial Narrow" panose="020B0606020202030204" pitchFamily="34" charset="0"/>
                  <a:ea typeface="微軟正黑體" panose="020B0604030504040204" pitchFamily="34" charset="-120"/>
                </a:rPr>
                <a:t>總公司檔案伺服器</a:t>
              </a:r>
              <a:endParaRPr lang="en-US" sz="1350" dirty="0">
                <a:solidFill>
                  <a:schemeClr val="tx1">
                    <a:lumMod val="50000"/>
                  </a:schemeClr>
                </a:solidFill>
                <a:latin typeface="Arial Narrow" panose="020B0606020202030204" pitchFamily="34" charset="0"/>
                <a:ea typeface="微軟正黑體" panose="020B0604030504040204" pitchFamily="34" charset="-120"/>
              </a:endParaRPr>
            </a:p>
          </p:txBody>
        </p:sp>
      </p:grpSp>
      <p:grpSp>
        <p:nvGrpSpPr>
          <p:cNvPr id="8" name="MAB"/>
          <p:cNvGrpSpPr/>
          <p:nvPr/>
        </p:nvGrpSpPr>
        <p:grpSpPr>
          <a:xfrm>
            <a:off x="7083000" y="978977"/>
            <a:ext cx="1738600" cy="856641"/>
            <a:chOff x="9530080" y="568640"/>
            <a:chExt cx="2479508" cy="1126555"/>
          </a:xfrm>
        </p:grpSpPr>
        <p:cxnSp>
          <p:nvCxnSpPr>
            <p:cNvPr id="116" name="To MAB"/>
            <p:cNvCxnSpPr>
              <a:cxnSpLocks/>
            </p:cNvCxnSpPr>
            <p:nvPr/>
          </p:nvCxnSpPr>
          <p:spPr>
            <a:xfrm flipV="1">
              <a:off x="9530080" y="1254117"/>
              <a:ext cx="976709" cy="306723"/>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44" name="Vault"/>
            <p:cNvGrpSpPr/>
            <p:nvPr/>
          </p:nvGrpSpPr>
          <p:grpSpPr>
            <a:xfrm>
              <a:off x="10333399" y="568640"/>
              <a:ext cx="1676189" cy="1126555"/>
              <a:chOff x="7888301" y="1867712"/>
              <a:chExt cx="2028869" cy="1363588"/>
            </a:xfrm>
          </p:grpSpPr>
          <p:pic>
            <p:nvPicPr>
              <p:cNvPr id="145" name="Picture 144"/>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8139781" y="1867712"/>
                <a:ext cx="1525899" cy="960443"/>
              </a:xfrm>
              <a:prstGeom prst="rect">
                <a:avLst/>
              </a:prstGeom>
            </p:spPr>
          </p:pic>
          <p:sp>
            <p:nvSpPr>
              <p:cNvPr id="146" name="TextBox 145"/>
              <p:cNvSpPr txBox="1"/>
              <p:nvPr/>
            </p:nvSpPr>
            <p:spPr>
              <a:xfrm>
                <a:off x="7888301" y="2827120"/>
                <a:ext cx="2028869" cy="404180"/>
              </a:xfrm>
              <a:prstGeom prst="rect">
                <a:avLst/>
              </a:prstGeom>
              <a:noFill/>
            </p:spPr>
            <p:txBody>
              <a:bodyPr wrap="none" rtlCol="0">
                <a:spAutoFit/>
              </a:bodyPr>
              <a:lstStyle/>
              <a:p>
                <a:pPr algn="ctr" defTabSz="685739">
                  <a:defRPr/>
                </a:pPr>
                <a:r>
                  <a:rPr lang="en-US" sz="1050" dirty="0">
                    <a:solidFill>
                      <a:schemeClr val="tx1">
                        <a:lumMod val="50000"/>
                      </a:schemeClr>
                    </a:solidFill>
                    <a:latin typeface="Arial Narrow" panose="020B0606020202030204" pitchFamily="34" charset="0"/>
                    <a:ea typeface="微軟正黑體" panose="020B0604030504040204" pitchFamily="34" charset="-120"/>
                  </a:rPr>
                  <a:t>Azure </a:t>
                </a:r>
                <a:r>
                  <a:rPr lang="zh-TW" altLang="en-US" sz="1050" dirty="0">
                    <a:solidFill>
                      <a:schemeClr val="tx1">
                        <a:lumMod val="50000"/>
                      </a:schemeClr>
                    </a:solidFill>
                    <a:latin typeface="Arial Narrow" panose="020B0606020202030204" pitchFamily="34" charset="0"/>
                    <a:ea typeface="微軟正黑體" panose="020B0604030504040204" pitchFamily="34" charset="-120"/>
                  </a:rPr>
                  <a:t>備份保存庫</a:t>
                </a:r>
                <a:endParaRPr lang="en-US" sz="1050" dirty="0">
                  <a:solidFill>
                    <a:schemeClr val="tx1">
                      <a:lumMod val="50000"/>
                    </a:schemeClr>
                  </a:solidFill>
                  <a:latin typeface="Arial Narrow" panose="020B0606020202030204" pitchFamily="34" charset="0"/>
                  <a:ea typeface="微軟正黑體" panose="020B0604030504040204" pitchFamily="34" charset="-120"/>
                </a:endParaRPr>
              </a:p>
            </p:txBody>
          </p:sp>
        </p:grpSp>
      </p:grpSp>
      <p:pic>
        <p:nvPicPr>
          <p:cNvPr id="65" name="Files"/>
          <p:cNvPicPr>
            <a:picLocks noChangeAspect="1"/>
          </p:cNvPicPr>
          <p:nvPr/>
        </p:nvPicPr>
        <p:blipFill rotWithShape="1">
          <a:blip r:embed="rId14"/>
          <a:srcRect t="-36" b="717"/>
          <a:stretch/>
        </p:blipFill>
        <p:spPr>
          <a:xfrm>
            <a:off x="6565557" y="3271547"/>
            <a:ext cx="885785" cy="1821398"/>
          </a:xfrm>
          <a:prstGeom prst="rect">
            <a:avLst/>
          </a:prstGeom>
        </p:spPr>
      </p:pic>
      <p:pic>
        <p:nvPicPr>
          <p:cNvPr id="66" name="File Ghosts #1"/>
          <p:cNvPicPr>
            <a:picLocks noChangeAspect="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Lst>
          </a:blip>
          <a:srcRect t="8146" b="60383"/>
          <a:stretch/>
        </p:blipFill>
        <p:spPr>
          <a:xfrm>
            <a:off x="6565557" y="3424745"/>
            <a:ext cx="885785" cy="577134"/>
          </a:xfrm>
          <a:prstGeom prst="rect">
            <a:avLst/>
          </a:prstGeom>
        </p:spPr>
      </p:pic>
      <p:pic>
        <p:nvPicPr>
          <p:cNvPr id="67" name="File Ghosts #2"/>
          <p:cNvPicPr>
            <a:picLocks noChangeAspect="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Lst>
          </a:blip>
          <a:srcRect t="51299" b="12354"/>
          <a:stretch/>
        </p:blipFill>
        <p:spPr>
          <a:xfrm>
            <a:off x="6565557" y="4218889"/>
            <a:ext cx="885785" cy="666548"/>
          </a:xfrm>
          <a:prstGeom prst="rect">
            <a:avLst/>
          </a:prstGeom>
        </p:spPr>
      </p:pic>
      <p:cxnSp>
        <p:nvCxnSpPr>
          <p:cNvPr id="68" name="Tiering Progress"/>
          <p:cNvCxnSpPr>
            <a:cxnSpLocks/>
          </p:cNvCxnSpPr>
          <p:nvPr/>
        </p:nvCxnSpPr>
        <p:spPr>
          <a:xfrm>
            <a:off x="6517004" y="3292187"/>
            <a:ext cx="0" cy="1790221"/>
          </a:xfrm>
          <a:prstGeom prst="straightConnector1">
            <a:avLst/>
          </a:prstGeom>
          <a:ln w="317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 name="West Europe"/>
          <p:cNvGrpSpPr/>
          <p:nvPr/>
        </p:nvGrpSpPr>
        <p:grpSpPr>
          <a:xfrm>
            <a:off x="2510257" y="1249364"/>
            <a:ext cx="1717860" cy="1160311"/>
            <a:chOff x="2856517" y="1582399"/>
            <a:chExt cx="2290805" cy="1547301"/>
          </a:xfrm>
        </p:grpSpPr>
        <p:grpSp>
          <p:nvGrpSpPr>
            <p:cNvPr id="3" name="West Europe"/>
            <p:cNvGrpSpPr/>
            <p:nvPr/>
          </p:nvGrpSpPr>
          <p:grpSpPr>
            <a:xfrm>
              <a:off x="2856517" y="1582399"/>
              <a:ext cx="2290805" cy="1547301"/>
              <a:chOff x="2856517" y="1582399"/>
              <a:chExt cx="2290805" cy="1547301"/>
            </a:xfrm>
          </p:grpSpPr>
          <p:grpSp>
            <p:nvGrpSpPr>
              <p:cNvPr id="51" name="West Europe"/>
              <p:cNvGrpSpPr/>
              <p:nvPr/>
            </p:nvGrpSpPr>
            <p:grpSpPr>
              <a:xfrm>
                <a:off x="2856517" y="1916921"/>
                <a:ext cx="2290805" cy="1212779"/>
                <a:chOff x="4233861" y="2443163"/>
                <a:chExt cx="3724276" cy="1971675"/>
              </a:xfrm>
            </p:grpSpPr>
            <p:pic>
              <p:nvPicPr>
                <p:cNvPr id="59" name="Picture 58"/>
                <p:cNvPicPr>
                  <a:picLocks noChangeAspect="1"/>
                </p:cNvPicPr>
                <p:nvPr/>
              </p:nvPicPr>
              <p:blipFill>
                <a:blip r:embed="rId10"/>
                <a:stretch>
                  <a:fillRect/>
                </a:stretch>
              </p:blipFill>
              <p:spPr>
                <a:xfrm>
                  <a:off x="4233861" y="2443163"/>
                  <a:ext cx="3724276" cy="1971675"/>
                </a:xfrm>
                <a:prstGeom prst="rect">
                  <a:avLst/>
                </a:prstGeom>
              </p:spPr>
            </p:pic>
            <p:sp>
              <p:nvSpPr>
                <p:cNvPr id="60" name="Rectangle 59"/>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a:solidFill>
                      <a:schemeClr val="tx1"/>
                    </a:solidFill>
                    <a:latin typeface="Arial Narrow" panose="020B0606020202030204" pitchFamily="34" charset="0"/>
                    <a:ea typeface="微軟正黑體" panose="020B0604030504040204" pitchFamily="34" charset="-120"/>
                  </a:endParaRPr>
                </a:p>
              </p:txBody>
            </p:sp>
          </p:grpSp>
          <p:sp>
            <p:nvSpPr>
              <p:cNvPr id="50" name="TextBox 49"/>
              <p:cNvSpPr txBox="1"/>
              <p:nvPr/>
            </p:nvSpPr>
            <p:spPr>
              <a:xfrm>
                <a:off x="3417062" y="1582399"/>
                <a:ext cx="1169717" cy="400166"/>
              </a:xfrm>
              <a:prstGeom prst="rect">
                <a:avLst/>
              </a:prstGeom>
              <a:noFill/>
            </p:spPr>
            <p:txBody>
              <a:bodyPr wrap="none" rtlCol="0">
                <a:spAutoFit/>
              </a:bodyPr>
              <a:lstStyle/>
              <a:p>
                <a:pPr algn="ctr" defTabSz="685739">
                  <a:defRPr/>
                </a:pPr>
                <a:r>
                  <a:rPr lang="zh-TW" altLang="en-US" sz="1350" dirty="0">
                    <a:latin typeface="Arial Narrow" panose="020B0606020202030204" pitchFamily="34" charset="0"/>
                    <a:ea typeface="微軟正黑體" panose="020B0604030504040204" pitchFamily="34" charset="-120"/>
                  </a:rPr>
                  <a:t>歐洲西部</a:t>
                </a:r>
                <a:endParaRPr lang="en-US" sz="1350" dirty="0">
                  <a:latin typeface="Arial Narrow" panose="020B0606020202030204" pitchFamily="34" charset="0"/>
                  <a:ea typeface="微軟正黑體" panose="020B0604030504040204" pitchFamily="34" charset="-120"/>
                </a:endParaRPr>
              </a:p>
            </p:txBody>
          </p:sp>
        </p:grpSp>
        <p:pic>
          <p:nvPicPr>
            <p:cNvPr id="75" name="Picture 5" descr="C:\Users\mitchellg\Desktop\Folder.png"/>
            <p:cNvPicPr>
              <a:picLocks noChangeAspect="1" noChangeArrowheads="1"/>
            </p:cNvPicPr>
            <p:nvPr/>
          </p:nvPicPr>
          <p:blipFill>
            <a:blip r:embed="rId11" cstate="print">
              <a:lum bright="100000"/>
            </a:blip>
            <a:srcRect/>
            <a:stretch>
              <a:fillRect/>
            </a:stretch>
          </p:blipFill>
          <p:spPr bwMode="auto">
            <a:xfrm>
              <a:off x="3817908" y="2227942"/>
              <a:ext cx="568761" cy="568761"/>
            </a:xfrm>
            <a:prstGeom prst="rect">
              <a:avLst/>
            </a:prstGeom>
            <a:noFill/>
          </p:spPr>
        </p:pic>
        <p:sp>
          <p:nvSpPr>
            <p:cNvPr id="76" name="TextBox 75"/>
            <p:cNvSpPr txBox="1"/>
            <p:nvPr/>
          </p:nvSpPr>
          <p:spPr>
            <a:xfrm>
              <a:off x="3637144" y="2670875"/>
              <a:ext cx="930301" cy="328341"/>
            </a:xfrm>
            <a:prstGeom prst="rect">
              <a:avLst/>
            </a:prstGeom>
            <a:noFill/>
          </p:spPr>
          <p:txBody>
            <a:bodyPr wrap="none" rtlCol="0">
              <a:spAutoFit/>
            </a:bodyPr>
            <a:lstStyle/>
            <a:p>
              <a:pPr algn="ctr" defTabSz="685739">
                <a:defRPr/>
              </a:pPr>
              <a:r>
                <a:rPr lang="zh-TW" altLang="en-US" sz="1000" dirty="0">
                  <a:solidFill>
                    <a:schemeClr val="bg1"/>
                  </a:solidFill>
                  <a:latin typeface="Arial Narrow" panose="020B0606020202030204" pitchFamily="34" charset="0"/>
                  <a:ea typeface="微軟正黑體" panose="020B0604030504040204" pitchFamily="34" charset="-120"/>
                </a:rPr>
                <a:t>檔案共享</a:t>
              </a:r>
              <a:endParaRPr lang="en-US" sz="1000" dirty="0">
                <a:solidFill>
                  <a:schemeClr val="bg1"/>
                </a:solidFill>
                <a:latin typeface="Arial Narrow" panose="020B0606020202030204" pitchFamily="34" charset="0"/>
                <a:ea typeface="微軟正黑體" panose="020B0604030504040204" pitchFamily="34" charset="-120"/>
              </a:endParaRPr>
            </a:p>
          </p:txBody>
        </p:sp>
      </p:grpSp>
      <p:cxnSp>
        <p:nvCxnSpPr>
          <p:cNvPr id="78" name="Recall Progress"/>
          <p:cNvCxnSpPr>
            <a:cxnSpLocks/>
          </p:cNvCxnSpPr>
          <p:nvPr/>
        </p:nvCxnSpPr>
        <p:spPr>
          <a:xfrm>
            <a:off x="6517004" y="3292187"/>
            <a:ext cx="0" cy="1790221"/>
          </a:xfrm>
          <a:prstGeom prst="straightConnector1">
            <a:avLst/>
          </a:prstGeom>
          <a:ln w="31750">
            <a:solidFill>
              <a:srgbClr val="FFE49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IW Access color sync"/>
          <p:cNvGrpSpPr/>
          <p:nvPr/>
        </p:nvGrpSpPr>
        <p:grpSpPr>
          <a:xfrm>
            <a:off x="544271" y="3064043"/>
            <a:ext cx="2094031" cy="1426186"/>
            <a:chOff x="355771" y="3965247"/>
            <a:chExt cx="2848027" cy="1939712"/>
          </a:xfrm>
        </p:grpSpPr>
        <p:grpSp>
          <p:nvGrpSpPr>
            <p:cNvPr id="28" name="Group 27"/>
            <p:cNvGrpSpPr/>
            <p:nvPr/>
          </p:nvGrpSpPr>
          <p:grpSpPr>
            <a:xfrm>
              <a:off x="355771" y="3965247"/>
              <a:ext cx="2848027" cy="1939712"/>
              <a:chOff x="355771" y="3965247"/>
              <a:chExt cx="2848027" cy="1939712"/>
            </a:xfrm>
          </p:grpSpPr>
          <p:sp>
            <p:nvSpPr>
              <p:cNvPr id="99" name="Arc 98"/>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39">
                  <a:defRPr/>
                </a:pPr>
                <a:endParaRPr lang="en-US" sz="1350">
                  <a:solidFill>
                    <a:schemeClr val="tx1">
                      <a:lumMod val="50000"/>
                    </a:schemeClr>
                  </a:solidFill>
                  <a:latin typeface="Arial Narrow" panose="020B0606020202030204" pitchFamily="34" charset="0"/>
                  <a:ea typeface="微軟正黑體" panose="020B0604030504040204" pitchFamily="34" charset="-120"/>
                </a:endParaRPr>
              </a:p>
            </p:txBody>
          </p:sp>
          <p:grpSp>
            <p:nvGrpSpPr>
              <p:cNvPr id="27" name="Group 26"/>
              <p:cNvGrpSpPr/>
              <p:nvPr/>
            </p:nvGrpSpPr>
            <p:grpSpPr>
              <a:xfrm>
                <a:off x="355771" y="4088145"/>
                <a:ext cx="2848027" cy="1816814"/>
                <a:chOff x="355771" y="4088145"/>
                <a:chExt cx="2848027" cy="1816814"/>
              </a:xfrm>
            </p:grpSpPr>
            <p:grpSp>
              <p:nvGrpSpPr>
                <p:cNvPr id="26" name="Group 25"/>
                <p:cNvGrpSpPr/>
                <p:nvPr/>
              </p:nvGrpSpPr>
              <p:grpSpPr>
                <a:xfrm>
                  <a:off x="355771" y="4088145"/>
                  <a:ext cx="1149075" cy="1816814"/>
                  <a:chOff x="451154" y="6462143"/>
                  <a:chExt cx="1149075" cy="1816814"/>
                </a:xfrm>
              </p:grpSpPr>
              <p:pic>
                <p:nvPicPr>
                  <p:cNvPr id="16" name="Picture 15"/>
                  <p:cNvPicPr>
                    <a:picLocks noChangeAspect="1"/>
                  </p:cNvPicPr>
                  <p:nvPr/>
                </p:nvPicPr>
                <p:blipFill>
                  <a:blip r:embed="rId17">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451154" y="7114807"/>
                    <a:ext cx="782821" cy="554353"/>
                  </a:xfrm>
                  <a:prstGeom prst="rect">
                    <a:avLst/>
                  </a:prstGeom>
                </p:spPr>
              </p:pic>
              <p:pic>
                <p:nvPicPr>
                  <p:cNvPr id="23" name="Picture 22"/>
                  <p:cNvPicPr>
                    <a:picLocks noChangeAspect="1"/>
                  </p:cNvPicPr>
                  <p:nvPr/>
                </p:nvPicPr>
                <p:blipFill>
                  <a:blip r:embed="rId19">
                    <a:extLst>
                      <a:ext uri="{BEBA8EAE-BF5A-486C-A8C5-ECC9F3942E4B}">
                        <a14:imgProps xmlns:a14="http://schemas.microsoft.com/office/drawing/2010/main">
                          <a14:imgLayer r:embed="rId20">
                            <a14:imgEffect>
                              <a14:saturation sat="0"/>
                            </a14:imgEffect>
                          </a14:imgLayer>
                        </a14:imgProps>
                      </a:ext>
                    </a:extLst>
                  </a:blip>
                  <a:stretch>
                    <a:fillRect/>
                  </a:stretch>
                </p:blipFill>
                <p:spPr>
                  <a:xfrm>
                    <a:off x="1209170" y="7669160"/>
                    <a:ext cx="348720" cy="609797"/>
                  </a:xfrm>
                  <a:prstGeom prst="rect">
                    <a:avLst/>
                  </a:prstGeom>
                </p:spPr>
              </p:pic>
              <p:pic>
                <p:nvPicPr>
                  <p:cNvPr id="25" name="Picture 24"/>
                  <p:cNvPicPr>
                    <a:picLocks noChangeAspect="1"/>
                  </p:cNvPicPr>
                  <p:nvPr/>
                </p:nvPicPr>
                <p:blipFill>
                  <a:blip r:embed="rId21">
                    <a:extLst>
                      <a:ext uri="{BEBA8EAE-BF5A-486C-A8C5-ECC9F3942E4B}">
                        <a14:imgProps xmlns:a14="http://schemas.microsoft.com/office/drawing/2010/main">
                          <a14:imgLayer r:embed="rId22">
                            <a14:imgEffect>
                              <a14:saturation sat="0"/>
                            </a14:imgEffect>
                          </a14:imgLayer>
                        </a14:imgProps>
                      </a:ext>
                    </a:extLst>
                  </a:blip>
                  <a:stretch>
                    <a:fillRect/>
                  </a:stretch>
                </p:blipFill>
                <p:spPr>
                  <a:xfrm>
                    <a:off x="1179545" y="6462143"/>
                    <a:ext cx="420684" cy="691535"/>
                  </a:xfrm>
                  <a:prstGeom prst="rect">
                    <a:avLst/>
                  </a:prstGeom>
                </p:spPr>
              </p:pic>
            </p:grpSp>
            <p:cxnSp>
              <p:nvCxnSpPr>
                <p:cNvPr id="108" name="Straight Arrow Connector 107"/>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109" name="TextBox 108"/>
            <p:cNvSpPr txBox="1"/>
            <p:nvPr/>
          </p:nvSpPr>
          <p:spPr>
            <a:xfrm>
              <a:off x="1676987" y="4716120"/>
              <a:ext cx="1348707" cy="345343"/>
            </a:xfrm>
            <a:prstGeom prst="rect">
              <a:avLst/>
            </a:prstGeom>
            <a:noFill/>
          </p:spPr>
          <p:txBody>
            <a:bodyPr wrap="square" rtlCol="0">
              <a:spAutoFit/>
            </a:bodyPr>
            <a:lstStyle/>
            <a:p>
              <a:pPr algn="ctr" defTabSz="685739">
                <a:defRPr/>
              </a:pPr>
              <a:r>
                <a:rPr lang="zh-TW" altLang="en-US" sz="1050" dirty="0">
                  <a:solidFill>
                    <a:schemeClr val="tx1">
                      <a:lumMod val="50000"/>
                    </a:schemeClr>
                  </a:solidFill>
                  <a:latin typeface="Arial Narrow" panose="020B0606020202030204" pitchFamily="34" charset="0"/>
                  <a:ea typeface="微軟正黑體" panose="020B0604030504040204" pitchFamily="34" charset="-120"/>
                </a:rPr>
                <a:t>工作資料夾</a:t>
              </a:r>
              <a:endParaRPr lang="en-US" sz="1050" dirty="0">
                <a:solidFill>
                  <a:schemeClr val="tx1">
                    <a:lumMod val="50000"/>
                  </a:schemeClr>
                </a:solidFill>
                <a:latin typeface="Arial Narrow" panose="020B0606020202030204" pitchFamily="34" charset="0"/>
                <a:ea typeface="微軟正黑體" panose="020B0604030504040204" pitchFamily="34" charset="-120"/>
              </a:endParaRPr>
            </a:p>
          </p:txBody>
        </p:sp>
      </p:grpSp>
      <p:sp>
        <p:nvSpPr>
          <p:cNvPr id="79" name="Title 1">
            <a:extLst>
              <a:ext uri="{FF2B5EF4-FFF2-40B4-BE49-F238E27FC236}">
                <a16:creationId xmlns:a16="http://schemas.microsoft.com/office/drawing/2014/main" id="{1BD00912-B65F-4489-8C89-6D1BC0604EA5}"/>
              </a:ext>
            </a:extLst>
          </p:cNvPr>
          <p:cNvSpPr>
            <a:spLocks noGrp="1"/>
          </p:cNvSpPr>
          <p:nvPr>
            <p:ph type="title"/>
          </p:nvPr>
        </p:nvSpPr>
        <p:spPr/>
        <p:txBody>
          <a:bodyPr>
            <a:normAutofit fontScale="90000"/>
          </a:bodyPr>
          <a:lstStyle/>
          <a:p>
            <a:r>
              <a:rPr lang="en-US" altLang="zh-TW" dirty="0"/>
              <a:t>Azure File Sync</a:t>
            </a:r>
            <a:endParaRPr lang="en-US" dirty="0"/>
          </a:p>
        </p:txBody>
      </p:sp>
      <p:grpSp>
        <p:nvGrpSpPr>
          <p:cNvPr id="80" name="Group 70">
            <a:extLst>
              <a:ext uri="{FF2B5EF4-FFF2-40B4-BE49-F238E27FC236}">
                <a16:creationId xmlns:a16="http://schemas.microsoft.com/office/drawing/2014/main" id="{E02CF8E1-2304-4A01-AD46-EBE34E3EB0A2}"/>
              </a:ext>
            </a:extLst>
          </p:cNvPr>
          <p:cNvGrpSpPr/>
          <p:nvPr/>
        </p:nvGrpSpPr>
        <p:grpSpPr>
          <a:xfrm>
            <a:off x="6776272" y="357176"/>
            <a:ext cx="638703" cy="473891"/>
            <a:chOff x="10332992" y="479425"/>
            <a:chExt cx="868680" cy="644525"/>
          </a:xfrm>
        </p:grpSpPr>
        <p:sp>
          <p:nvSpPr>
            <p:cNvPr id="81" name="TextBox 71">
              <a:extLst>
                <a:ext uri="{FF2B5EF4-FFF2-40B4-BE49-F238E27FC236}">
                  <a16:creationId xmlns:a16="http://schemas.microsoft.com/office/drawing/2014/main" id="{0AF2B485-1ADB-40C1-AD95-B3F7C0AC24A2}"/>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2" name="Freeform 9">
              <a:extLst>
                <a:ext uri="{FF2B5EF4-FFF2-40B4-BE49-F238E27FC236}">
                  <a16:creationId xmlns:a16="http://schemas.microsoft.com/office/drawing/2014/main" id="{5CC14981-2742-4ED2-98E7-666E9C2F9748}"/>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505050"/>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83" name="Group 75">
            <a:extLst>
              <a:ext uri="{FF2B5EF4-FFF2-40B4-BE49-F238E27FC236}">
                <a16:creationId xmlns:a16="http://schemas.microsoft.com/office/drawing/2014/main" id="{299410A0-FA45-4282-B439-4CF545E6DD2A}"/>
              </a:ext>
            </a:extLst>
          </p:cNvPr>
          <p:cNvGrpSpPr/>
          <p:nvPr/>
        </p:nvGrpSpPr>
        <p:grpSpPr>
          <a:xfrm>
            <a:off x="7415057" y="357175"/>
            <a:ext cx="705837" cy="476226"/>
            <a:chOff x="11201784" y="479425"/>
            <a:chExt cx="959988" cy="647700"/>
          </a:xfrm>
        </p:grpSpPr>
        <p:sp>
          <p:nvSpPr>
            <p:cNvPr id="84" name="TextBox 77">
              <a:extLst>
                <a:ext uri="{FF2B5EF4-FFF2-40B4-BE49-F238E27FC236}">
                  <a16:creationId xmlns:a16="http://schemas.microsoft.com/office/drawing/2014/main" id="{DFDE720D-6D65-4988-B7B1-0CBA610AB99B}"/>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5" name="Freeform 13">
              <a:extLst>
                <a:ext uri="{FF2B5EF4-FFF2-40B4-BE49-F238E27FC236}">
                  <a16:creationId xmlns:a16="http://schemas.microsoft.com/office/drawing/2014/main" id="{9306F220-1A7C-486C-88E7-7F9397DBAD47}"/>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86" name="TextBox 79">
            <a:extLst>
              <a:ext uri="{FF2B5EF4-FFF2-40B4-BE49-F238E27FC236}">
                <a16:creationId xmlns:a16="http://schemas.microsoft.com/office/drawing/2014/main" id="{11B9A879-18F2-4B30-A7D0-C2247FF19944}"/>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7" name="Freeform 5">
            <a:extLst>
              <a:ext uri="{FF2B5EF4-FFF2-40B4-BE49-F238E27FC236}">
                <a16:creationId xmlns:a16="http://schemas.microsoft.com/office/drawing/2014/main" id="{1C442339-7286-443A-9C30-F8EE261A2048}"/>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89" name="Rectangle 81">
            <a:extLst>
              <a:ext uri="{FF2B5EF4-FFF2-40B4-BE49-F238E27FC236}">
                <a16:creationId xmlns:a16="http://schemas.microsoft.com/office/drawing/2014/main" id="{33D6C5B5-E5E5-43A3-9611-33E135485290}"/>
              </a:ext>
            </a:extLst>
          </p:cNvPr>
          <p:cNvSpPr/>
          <p:nvPr/>
        </p:nvSpPr>
        <p:spPr bwMode="auto">
          <a:xfrm>
            <a:off x="6774912"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90" name="Group 82">
            <a:extLst>
              <a:ext uri="{FF2B5EF4-FFF2-40B4-BE49-F238E27FC236}">
                <a16:creationId xmlns:a16="http://schemas.microsoft.com/office/drawing/2014/main" id="{B63B019E-AE49-4BAB-8567-4134E08F255C}"/>
              </a:ext>
            </a:extLst>
          </p:cNvPr>
          <p:cNvGrpSpPr/>
          <p:nvPr/>
        </p:nvGrpSpPr>
        <p:grpSpPr>
          <a:xfrm>
            <a:off x="6189897" y="352866"/>
            <a:ext cx="638703" cy="473891"/>
            <a:chOff x="9418637" y="479425"/>
            <a:chExt cx="868680" cy="644525"/>
          </a:xfrm>
        </p:grpSpPr>
        <p:sp>
          <p:nvSpPr>
            <p:cNvPr id="91" name="TextBox 83">
              <a:extLst>
                <a:ext uri="{FF2B5EF4-FFF2-40B4-BE49-F238E27FC236}">
                  <a16:creationId xmlns:a16="http://schemas.microsoft.com/office/drawing/2014/main" id="{F0B2FA38-BEDA-4C82-9844-26C3FE36E49E}"/>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2" name="Freeform 5">
              <a:extLst>
                <a:ext uri="{FF2B5EF4-FFF2-40B4-BE49-F238E27FC236}">
                  <a16:creationId xmlns:a16="http://schemas.microsoft.com/office/drawing/2014/main" id="{629097E0-7F1B-464F-8CD1-A99B92BC3BF1}"/>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376209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1000"/>
                                        <p:tgtEl>
                                          <p:spTgt spid="65"/>
                                        </p:tgtEl>
                                      </p:cBhvr>
                                    </p:animEffect>
                                  </p:childTnLst>
                                </p:cTn>
                              </p:par>
                            </p:childTnLst>
                          </p:cTn>
                        </p:par>
                        <p:par>
                          <p:cTn id="8" fill="hold">
                            <p:stCondLst>
                              <p:cond delay="1000"/>
                            </p:stCondLst>
                            <p:childTnLst>
                              <p:par>
                                <p:cTn id="9" presetID="1" presetClass="entr" presetSubtype="0" fill="hold" nodeType="afterEffect">
                                  <p:stCondLst>
                                    <p:cond delay="250"/>
                                  </p:stCondLst>
                                  <p:childTnLst>
                                    <p:set>
                                      <p:cBhvr>
                                        <p:cTn id="10" dur="1" fill="hold">
                                          <p:stCondLst>
                                            <p:cond delay="0"/>
                                          </p:stCondLst>
                                        </p:cTn>
                                        <p:tgtEl>
                                          <p:spTgt spid="70"/>
                                        </p:tgtEl>
                                        <p:attrNameLst>
                                          <p:attrName>style.visibility</p:attrName>
                                        </p:attrNameLst>
                                      </p:cBhvr>
                                      <p:to>
                                        <p:strVal val="visible"/>
                                      </p:to>
                                    </p:set>
                                  </p:childTnLst>
                                </p:cTn>
                              </p:par>
                            </p:childTnLst>
                          </p:cTn>
                        </p:par>
                        <p:par>
                          <p:cTn id="11" fill="hold">
                            <p:stCondLst>
                              <p:cond delay="1250"/>
                            </p:stCondLst>
                            <p:childTnLst>
                              <p:par>
                                <p:cTn id="12" presetID="26" presetClass="emph" presetSubtype="0" repeatCount="3000" fill="hold" nodeType="afterEffect">
                                  <p:stCondLst>
                                    <p:cond delay="0"/>
                                  </p:stCondLst>
                                  <p:childTnLst>
                                    <p:animEffect transition="out" filter="fade">
                                      <p:cBhvr>
                                        <p:cTn id="13" dur="1000" tmFilter="0, 0; .2, .5; .8, .5; 1, 0"/>
                                        <p:tgtEl>
                                          <p:spTgt spid="70"/>
                                        </p:tgtEl>
                                      </p:cBhvr>
                                    </p:animEffect>
                                    <p:animScale>
                                      <p:cBhvr>
                                        <p:cTn id="14" dur="500" autoRev="1" fill="hold"/>
                                        <p:tgtEl>
                                          <p:spTgt spid="70"/>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wipe(up)">
                                      <p:cBhvr>
                                        <p:cTn id="26" dur="1000"/>
                                        <p:tgtEl>
                                          <p:spTgt spid="68"/>
                                        </p:tgtEl>
                                      </p:cBhvr>
                                    </p:animEffect>
                                  </p:childTnLst>
                                </p:cTn>
                              </p:par>
                              <p:par>
                                <p:cTn id="27" presetID="22" presetClass="entr" presetSubtype="1"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up)">
                                      <p:cBhvr>
                                        <p:cTn id="29" dur="500"/>
                                        <p:tgtEl>
                                          <p:spTgt spid="66"/>
                                        </p:tgtEl>
                                      </p:cBhvr>
                                    </p:animEffect>
                                  </p:childTnLst>
                                </p:cTn>
                              </p:par>
                              <p:par>
                                <p:cTn id="30" presetID="22" presetClass="entr" presetSubtype="1" fill="hold" nodeType="withEffect">
                                  <p:stCondLst>
                                    <p:cond delay="500"/>
                                  </p:stCondLst>
                                  <p:childTnLst>
                                    <p:set>
                                      <p:cBhvr>
                                        <p:cTn id="31" dur="1" fill="hold">
                                          <p:stCondLst>
                                            <p:cond delay="0"/>
                                          </p:stCondLst>
                                        </p:cTn>
                                        <p:tgtEl>
                                          <p:spTgt spid="67"/>
                                        </p:tgtEl>
                                        <p:attrNameLst>
                                          <p:attrName>style.visibility</p:attrName>
                                        </p:attrNameLst>
                                      </p:cBhvr>
                                      <p:to>
                                        <p:strVal val="visible"/>
                                      </p:to>
                                    </p:set>
                                    <p:animEffect transition="in" filter="wipe(up)">
                                      <p:cBhvr>
                                        <p:cTn id="32" dur="500"/>
                                        <p:tgtEl>
                                          <p:spTgt spid="67"/>
                                        </p:tgtEl>
                                      </p:cBhvr>
                                    </p:animEffect>
                                  </p:childTnLst>
                                </p:cTn>
                              </p:par>
                            </p:childTnLst>
                          </p:cTn>
                        </p:par>
                        <p:par>
                          <p:cTn id="33" fill="hold">
                            <p:stCondLst>
                              <p:cond delay="1000"/>
                            </p:stCondLst>
                            <p:childTnLst>
                              <p:par>
                                <p:cTn id="34" presetID="10" presetClass="exit" presetSubtype="0" fill="hold" nodeType="afterEffect">
                                  <p:stCondLst>
                                    <p:cond delay="0"/>
                                  </p:stCondLst>
                                  <p:childTnLst>
                                    <p:animEffect transition="out" filter="fade">
                                      <p:cBhvr>
                                        <p:cTn id="35" dur="500"/>
                                        <p:tgtEl>
                                          <p:spTgt spid="70"/>
                                        </p:tgtEl>
                                      </p:cBhvr>
                                    </p:animEffect>
                                    <p:set>
                                      <p:cBhvr>
                                        <p:cTn id="36" dur="1" fill="hold">
                                          <p:stCondLst>
                                            <p:cond delay="499"/>
                                          </p:stCondLst>
                                        </p:cTn>
                                        <p:tgtEl>
                                          <p:spTgt spid="70"/>
                                        </p:tgtEl>
                                        <p:attrNameLst>
                                          <p:attrName>style.visibility</p:attrName>
                                        </p:attrNameLst>
                                      </p:cBhvr>
                                      <p:to>
                                        <p:strVal val="hidden"/>
                                      </p:to>
                                    </p:set>
                                  </p:childTnLst>
                                </p:cTn>
                              </p:par>
                            </p:childTnLst>
                          </p:cTn>
                        </p:par>
                        <p:par>
                          <p:cTn id="37" fill="hold">
                            <p:stCondLst>
                              <p:cond delay="1500"/>
                            </p:stCondLst>
                            <p:childTnLst>
                              <p:par>
                                <p:cTn id="38" presetID="22" presetClass="entr" presetSubtype="4" fill="hold" nodeType="after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down)">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7" presetClass="exit" presetSubtype="0" fill="hold" nodeType="clickEffect">
                                  <p:stCondLst>
                                    <p:cond delay="0"/>
                                  </p:stCondLst>
                                  <p:childTnLst>
                                    <p:animEffect transition="out" filter="fade">
                                      <p:cBhvr>
                                        <p:cTn id="44" dur="1500"/>
                                        <p:tgtEl>
                                          <p:spTgt spid="135"/>
                                        </p:tgtEl>
                                      </p:cBhvr>
                                    </p:animEffect>
                                    <p:anim calcmode="lin" valueType="num">
                                      <p:cBhvr>
                                        <p:cTn id="45" dur="1500"/>
                                        <p:tgtEl>
                                          <p:spTgt spid="135"/>
                                        </p:tgtEl>
                                        <p:attrNameLst>
                                          <p:attrName>ppt_x</p:attrName>
                                        </p:attrNameLst>
                                      </p:cBhvr>
                                      <p:tavLst>
                                        <p:tav tm="0">
                                          <p:val>
                                            <p:strVal val="ppt_x"/>
                                          </p:val>
                                        </p:tav>
                                        <p:tav tm="100000">
                                          <p:val>
                                            <p:strVal val="ppt_x"/>
                                          </p:val>
                                        </p:tav>
                                      </p:tavLst>
                                    </p:anim>
                                    <p:anim calcmode="lin" valueType="num">
                                      <p:cBhvr>
                                        <p:cTn id="46" dur="150" decel="100000"/>
                                        <p:tgtEl>
                                          <p:spTgt spid="135"/>
                                        </p:tgtEl>
                                        <p:attrNameLst>
                                          <p:attrName>ppt_y</p:attrName>
                                        </p:attrNameLst>
                                      </p:cBhvr>
                                      <p:tavLst>
                                        <p:tav tm="0">
                                          <p:val>
                                            <p:strVal val="ppt_y"/>
                                          </p:val>
                                        </p:tav>
                                        <p:tav tm="100000">
                                          <p:val>
                                            <p:strVal val="ppt_y-.03"/>
                                          </p:val>
                                        </p:tav>
                                      </p:tavLst>
                                    </p:anim>
                                    <p:anim calcmode="lin" valueType="num">
                                      <p:cBhvr>
                                        <p:cTn id="47" dur="1350" accel="100000">
                                          <p:stCondLst>
                                            <p:cond delay="150"/>
                                          </p:stCondLst>
                                        </p:cTn>
                                        <p:tgtEl>
                                          <p:spTgt spid="135"/>
                                        </p:tgtEl>
                                        <p:attrNameLst>
                                          <p:attrName>ppt_y</p:attrName>
                                        </p:attrNameLst>
                                      </p:cBhvr>
                                      <p:tavLst>
                                        <p:tav tm="0">
                                          <p:val>
                                            <p:strVal val="ppt_y"/>
                                          </p:val>
                                        </p:tav>
                                        <p:tav tm="100000">
                                          <p:val>
                                            <p:strVal val="ppt_y+1"/>
                                          </p:val>
                                        </p:tav>
                                      </p:tavLst>
                                    </p:anim>
                                    <p:set>
                                      <p:cBhvr>
                                        <p:cTn id="48" dur="1" fill="hold">
                                          <p:stCondLst>
                                            <p:cond delay="1499"/>
                                          </p:stCondLst>
                                        </p:cTn>
                                        <p:tgtEl>
                                          <p:spTgt spid="135"/>
                                        </p:tgtEl>
                                        <p:attrNameLst>
                                          <p:attrName>style.visibility</p:attrName>
                                        </p:attrNameLst>
                                      </p:cBhvr>
                                      <p:to>
                                        <p:strVal val="hidden"/>
                                      </p:to>
                                    </p:set>
                                  </p:childTnLst>
                                </p:cTn>
                              </p:par>
                              <p:par>
                                <p:cTn id="49" presetID="10" presetClass="exit" presetSubtype="0" fill="hold" nodeType="withEffect">
                                  <p:stCondLst>
                                    <p:cond delay="250"/>
                                  </p:stCondLst>
                                  <p:childTnLst>
                                    <p:animEffect transition="out" filter="fade">
                                      <p:cBhvr>
                                        <p:cTn id="50" dur="500"/>
                                        <p:tgtEl>
                                          <p:spTgt spid="74"/>
                                        </p:tgtEl>
                                      </p:cBhvr>
                                    </p:animEffect>
                                    <p:set>
                                      <p:cBhvr>
                                        <p:cTn id="51" dur="1" fill="hold">
                                          <p:stCondLst>
                                            <p:cond delay="499"/>
                                          </p:stCondLst>
                                        </p:cTn>
                                        <p:tgtEl>
                                          <p:spTgt spid="74"/>
                                        </p:tgtEl>
                                        <p:attrNameLst>
                                          <p:attrName>style.visibility</p:attrName>
                                        </p:attrNameLst>
                                      </p:cBhvr>
                                      <p:to>
                                        <p:strVal val="hidden"/>
                                      </p:to>
                                    </p:set>
                                  </p:childTnLst>
                                </p:cTn>
                              </p:par>
                              <p:par>
                                <p:cTn id="52" presetID="10" presetClass="exit" presetSubtype="0" fill="hold" nodeType="withEffect">
                                  <p:stCondLst>
                                    <p:cond delay="250"/>
                                  </p:stCondLst>
                                  <p:childTnLst>
                                    <p:animEffect transition="out" filter="fade">
                                      <p:cBhvr>
                                        <p:cTn id="53" dur="500"/>
                                        <p:tgtEl>
                                          <p:spTgt spid="68"/>
                                        </p:tgtEl>
                                      </p:cBhvr>
                                    </p:animEffect>
                                    <p:set>
                                      <p:cBhvr>
                                        <p:cTn id="54" dur="1" fill="hold">
                                          <p:stCondLst>
                                            <p:cond delay="499"/>
                                          </p:stCondLst>
                                        </p:cTn>
                                        <p:tgtEl>
                                          <p:spTgt spid="68"/>
                                        </p:tgtEl>
                                        <p:attrNameLst>
                                          <p:attrName>style.visibility</p:attrName>
                                        </p:attrNameLst>
                                      </p:cBhvr>
                                      <p:to>
                                        <p:strVal val="hidden"/>
                                      </p:to>
                                    </p:set>
                                  </p:childTnLst>
                                </p:cTn>
                              </p:par>
                              <p:par>
                                <p:cTn id="55" presetID="10" presetClass="exit" presetSubtype="0" fill="hold" nodeType="withEffect">
                                  <p:stCondLst>
                                    <p:cond delay="250"/>
                                  </p:stCondLst>
                                  <p:childTnLst>
                                    <p:animEffect transition="out" filter="fade">
                                      <p:cBhvr>
                                        <p:cTn id="56" dur="500"/>
                                        <p:tgtEl>
                                          <p:spTgt spid="65"/>
                                        </p:tgtEl>
                                      </p:cBhvr>
                                    </p:animEffect>
                                    <p:set>
                                      <p:cBhvr>
                                        <p:cTn id="57" dur="1" fill="hold">
                                          <p:stCondLst>
                                            <p:cond delay="499"/>
                                          </p:stCondLst>
                                        </p:cTn>
                                        <p:tgtEl>
                                          <p:spTgt spid="65"/>
                                        </p:tgtEl>
                                        <p:attrNameLst>
                                          <p:attrName>style.visibility</p:attrName>
                                        </p:attrNameLst>
                                      </p:cBhvr>
                                      <p:to>
                                        <p:strVal val="hidden"/>
                                      </p:to>
                                    </p:set>
                                  </p:childTnLst>
                                </p:cTn>
                              </p:par>
                              <p:par>
                                <p:cTn id="58" presetID="10" presetClass="exit" presetSubtype="0" fill="hold" nodeType="withEffect">
                                  <p:stCondLst>
                                    <p:cond delay="250"/>
                                  </p:stCondLst>
                                  <p:childTnLst>
                                    <p:animEffect transition="out" filter="fade">
                                      <p:cBhvr>
                                        <p:cTn id="59" dur="500"/>
                                        <p:tgtEl>
                                          <p:spTgt spid="66"/>
                                        </p:tgtEl>
                                      </p:cBhvr>
                                    </p:animEffect>
                                    <p:set>
                                      <p:cBhvr>
                                        <p:cTn id="60" dur="1" fill="hold">
                                          <p:stCondLst>
                                            <p:cond delay="499"/>
                                          </p:stCondLst>
                                        </p:cTn>
                                        <p:tgtEl>
                                          <p:spTgt spid="66"/>
                                        </p:tgtEl>
                                        <p:attrNameLst>
                                          <p:attrName>style.visibility</p:attrName>
                                        </p:attrNameLst>
                                      </p:cBhvr>
                                      <p:to>
                                        <p:strVal val="hidden"/>
                                      </p:to>
                                    </p:set>
                                  </p:childTnLst>
                                </p:cTn>
                              </p:par>
                              <p:par>
                                <p:cTn id="61" presetID="10" presetClass="exit" presetSubtype="0" fill="hold" nodeType="withEffect">
                                  <p:stCondLst>
                                    <p:cond delay="250"/>
                                  </p:stCondLst>
                                  <p:childTnLst>
                                    <p:animEffect transition="out" filter="fade">
                                      <p:cBhvr>
                                        <p:cTn id="62" dur="500"/>
                                        <p:tgtEl>
                                          <p:spTgt spid="67"/>
                                        </p:tgtEl>
                                      </p:cBhvr>
                                    </p:animEffect>
                                    <p:set>
                                      <p:cBhvr>
                                        <p:cTn id="63" dur="1" fill="hold">
                                          <p:stCondLst>
                                            <p:cond delay="499"/>
                                          </p:stCondLst>
                                        </p:cTn>
                                        <p:tgtEl>
                                          <p:spTgt spid="67"/>
                                        </p:tgtEl>
                                        <p:attrNameLst>
                                          <p:attrName>style.visibility</p:attrName>
                                        </p:attrNameLst>
                                      </p:cBhvr>
                                      <p:to>
                                        <p:strVal val="hidden"/>
                                      </p:to>
                                    </p:set>
                                  </p:childTnLst>
                                </p:cTn>
                              </p:par>
                              <p:par>
                                <p:cTn id="64" presetID="1" presetClass="exit" presetSubtype="0" fill="hold" nodeType="withEffect">
                                  <p:stCondLst>
                                    <p:cond delay="250"/>
                                  </p:stCondLst>
                                  <p:childTnLst>
                                    <p:set>
                                      <p:cBhvr>
                                        <p:cTn id="65" dur="1" fill="hold">
                                          <p:stCondLst>
                                            <p:cond delay="499"/>
                                          </p:stCondLst>
                                        </p:cTn>
                                        <p:tgtEl>
                                          <p:spTgt spid="10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3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6"/>
                                        </p:tgtEl>
                                        <p:attrNameLst>
                                          <p:attrName>style.visibility</p:attrName>
                                        </p:attrNameLst>
                                      </p:cBhvr>
                                      <p:to>
                                        <p:strVal val="visible"/>
                                      </p:to>
                                    </p:set>
                                  </p:childTnLst>
                                </p:cTn>
                              </p:par>
                            </p:childTnLst>
                          </p:cTn>
                        </p:par>
                        <p:par>
                          <p:cTn id="74" fill="hold">
                            <p:stCondLst>
                              <p:cond delay="0"/>
                            </p:stCondLst>
                            <p:childTnLst>
                              <p:par>
                                <p:cTn id="75" presetID="22" presetClass="entr" presetSubtype="1" fill="hold" nodeType="after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wipe(up)">
                                      <p:cBhvr>
                                        <p:cTn id="77" dur="1000"/>
                                        <p:tgtEl>
                                          <p:spTgt spid="77"/>
                                        </p:tgtEl>
                                      </p:cBhvr>
                                    </p:animEffect>
                                  </p:childTnLst>
                                </p:cTn>
                              </p:par>
                              <p:par>
                                <p:cTn id="78" presetID="22" presetClass="entr" presetSubtype="1" fill="hold"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up)">
                                      <p:cBhvr>
                                        <p:cTn id="80" dur="1000"/>
                                        <p:tgtEl>
                                          <p:spTgt spid="6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1" fill="hold" nodeType="clickEffect">
                                  <p:stCondLst>
                                    <p:cond delay="0"/>
                                  </p:stCondLst>
                                  <p:childTnLst>
                                    <p:animEffect transition="out" filter="wipe(up)">
                                      <p:cBhvr>
                                        <p:cTn id="84" dur="1000"/>
                                        <p:tgtEl>
                                          <p:spTgt spid="77"/>
                                        </p:tgtEl>
                                      </p:cBhvr>
                                    </p:animEffect>
                                    <p:set>
                                      <p:cBhvr>
                                        <p:cTn id="85" dur="1" fill="hold">
                                          <p:stCondLst>
                                            <p:cond delay="999"/>
                                          </p:stCondLst>
                                        </p:cTn>
                                        <p:tgtEl>
                                          <p:spTgt spid="77"/>
                                        </p:tgtEl>
                                        <p:attrNameLst>
                                          <p:attrName>style.visibility</p:attrName>
                                        </p:attrNameLst>
                                      </p:cBhvr>
                                      <p:to>
                                        <p:strVal val="hidden"/>
                                      </p:to>
                                    </p:set>
                                  </p:childTnLst>
                                </p:cTn>
                              </p:par>
                              <p:par>
                                <p:cTn id="86" presetID="22" presetClass="entr" presetSubtype="1"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wipe(up)">
                                      <p:cBhvr>
                                        <p:cTn id="88" dur="1000"/>
                                        <p:tgtEl>
                                          <p:spTgt spid="78"/>
                                        </p:tgtEl>
                                      </p:cBhvr>
                                    </p:animEffect>
                                  </p:childTnLst>
                                </p:cTn>
                              </p:par>
                              <p:par>
                                <p:cTn id="89" presetID="22" presetClass="entr" presetSubtype="1" fill="hold"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up)">
                                      <p:cBhvr>
                                        <p:cTn id="91" dur="1000"/>
                                        <p:tgtEl>
                                          <p:spTgt spid="65"/>
                                        </p:tgtEl>
                                      </p:cBhvr>
                                    </p:animEffect>
                                  </p:childTnLst>
                                </p:cTn>
                              </p:par>
                              <p:par>
                                <p:cTn id="92" presetID="22" presetClass="entr" presetSubtype="1"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up)">
                                      <p:cBhvr>
                                        <p:cTn id="94" dur="500"/>
                                        <p:tgtEl>
                                          <p:spTgt spid="66"/>
                                        </p:tgtEl>
                                      </p:cBhvr>
                                    </p:animEffect>
                                  </p:childTnLst>
                                </p:cTn>
                              </p:par>
                              <p:par>
                                <p:cTn id="95" presetID="22" presetClass="entr" presetSubtype="1" fill="hold" nodeType="withEffect">
                                  <p:stCondLst>
                                    <p:cond delay="500"/>
                                  </p:stCondLst>
                                  <p:childTnLst>
                                    <p:set>
                                      <p:cBhvr>
                                        <p:cTn id="96" dur="1" fill="hold">
                                          <p:stCondLst>
                                            <p:cond delay="0"/>
                                          </p:stCondLst>
                                        </p:cTn>
                                        <p:tgtEl>
                                          <p:spTgt spid="67"/>
                                        </p:tgtEl>
                                        <p:attrNameLst>
                                          <p:attrName>style.visibility</p:attrName>
                                        </p:attrNameLst>
                                      </p:cBhvr>
                                      <p:to>
                                        <p:strVal val="visible"/>
                                      </p:to>
                                    </p:set>
                                    <p:animEffect transition="in" filter="wipe(up)">
                                      <p:cBhvr>
                                        <p:cTn id="97" dur="500"/>
                                        <p:tgtEl>
                                          <p:spTgt spid="67"/>
                                        </p:tgtEl>
                                      </p:cBhvr>
                                    </p:animEffect>
                                  </p:childTnLst>
                                </p:cTn>
                              </p:par>
                            </p:childTnLst>
                          </p:cTn>
                        </p:par>
                        <p:par>
                          <p:cTn id="98" fill="hold">
                            <p:stCondLst>
                              <p:cond delay="1000"/>
                            </p:stCondLst>
                            <p:childTnLst>
                              <p:par>
                                <p:cTn id="99" presetID="1" presetClass="exit" presetSubtype="0" fill="hold" nodeType="afterEffect">
                                  <p:stCondLst>
                                    <p:cond delay="0"/>
                                  </p:stCondLst>
                                  <p:childTnLst>
                                    <p:set>
                                      <p:cBhvr>
                                        <p:cTn id="100" dur="1" fill="hold">
                                          <p:stCondLst>
                                            <p:cond delay="0"/>
                                          </p:stCondLst>
                                        </p:cTn>
                                        <p:tgtEl>
                                          <p:spTgt spid="6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32"/>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78"/>
                                        </p:tgtEl>
                                        <p:attrNameLst>
                                          <p:attrName>style.visibility</p:attrName>
                                        </p:attrNameLst>
                                      </p:cBhvr>
                                      <p:to>
                                        <p:strVal val="hidden"/>
                                      </p:to>
                                    </p:set>
                                  </p:childTnLst>
                                </p:cTn>
                              </p:par>
                            </p:childTnLst>
                          </p:cTn>
                        </p:par>
                        <p:par>
                          <p:cTn id="107" fill="hold">
                            <p:stCondLst>
                              <p:cond delay="0"/>
                            </p:stCondLst>
                            <p:childTnLst>
                              <p:par>
                                <p:cTn id="108" presetID="1" presetClass="entr" presetSubtype="0" fill="hold" nodeType="afterEffect">
                                  <p:stCondLst>
                                    <p:cond delay="0"/>
                                  </p:stCondLst>
                                  <p:childTnLst>
                                    <p:set>
                                      <p:cBhvr>
                                        <p:cTn id="109" dur="1" fill="hold">
                                          <p:stCondLst>
                                            <p:cond delay="0"/>
                                          </p:stCondLst>
                                        </p:cTn>
                                        <p:tgtEl>
                                          <p:spTgt spid="105"/>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6"/>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nodeType="afterEffect">
                                  <p:stCondLst>
                                    <p:cond delay="0"/>
                                  </p:stCondLst>
                                  <p:childTnLst>
                                    <p:set>
                                      <p:cBhvr>
                                        <p:cTn id="116" dur="1" fill="hold">
                                          <p:stCondLst>
                                            <p:cond delay="0"/>
                                          </p:stCondLst>
                                        </p:cTn>
                                        <p:tgtEl>
                                          <p:spTgt spid="11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31"/>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nodeType="afterEffect">
                                  <p:stCondLst>
                                    <p:cond delay="0"/>
                                  </p:stCondLst>
                                  <p:childTnLst>
                                    <p:set>
                                      <p:cBhvr>
                                        <p:cTn id="125" dur="1" fill="hold">
                                          <p:stCondLst>
                                            <p:cond delay="0"/>
                                          </p:stCondLst>
                                        </p:cTn>
                                        <p:tgtEl>
                                          <p:spTgt spid="11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
                                        </p:tgtEl>
                                        <p:attrNameLst>
                                          <p:attrName>style.visibility</p:attrName>
                                        </p:attrNameLst>
                                      </p:cBhvr>
                                      <p:to>
                                        <p:strVal val="visible"/>
                                      </p:to>
                                    </p:set>
                                    <p:animEffect transition="in" filter="wipe(left)">
                                      <p:cBhvr>
                                        <p:cTn id="130" dur="500"/>
                                        <p:tgtEl>
                                          <p:spTgt spid="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wipe(right)">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wipe(down)">
                                      <p:cBhvr>
                                        <p:cTn id="140" dur="500"/>
                                        <p:tgtEl>
                                          <p:spTgt spid="7"/>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8"/>
                                        </p:tgtEl>
                                        <p:attrNameLst>
                                          <p:attrName>style.visibility</p:attrName>
                                        </p:attrNameLst>
                                      </p:cBhvr>
                                      <p:to>
                                        <p:strVal val="visible"/>
                                      </p:to>
                                    </p:set>
                                    <p:animEffect transition="in" filter="wipe(left)">
                                      <p:cBhvr>
                                        <p:cTn id="1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675576" y="1451219"/>
            <a:ext cx="5219861" cy="31935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支援 </a:t>
            </a:r>
            <a:r>
              <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IPv4 </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與 </a:t>
            </a:r>
            <a:r>
              <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IPv6</a:t>
            </a:r>
          </a:p>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支援多張虛擬網卡 </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路由器、防火牆</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endPar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私有 </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IP </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或</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與 公有 </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IP </a:t>
            </a:r>
            <a:r>
              <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靜態或動態</a:t>
            </a:r>
            <a:r>
              <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p>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使用網路安全群組 </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(NSG) </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來隔離網路</a:t>
            </a:r>
            <a:endPar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透過虛擬網路指派 </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DNS</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，或者直接使用 </a:t>
            </a:r>
            <a:r>
              <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Azure DNS</a:t>
            </a:r>
          </a:p>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加速網路 （</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SRI-OV</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r>
              <a:rPr lang="en-US" altLang="zh-TW"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25Gbps )</a:t>
            </a:r>
            <a:endPar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marL="86379">
              <a:spcAft>
                <a:spcPts val="882"/>
              </a:spcAft>
            </a:pP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固定 </a:t>
            </a:r>
            <a:r>
              <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MAC </a:t>
            </a:r>
            <a:r>
              <a:rPr lang="zh-TW" alt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位址</a:t>
            </a:r>
            <a:endParaRPr lang="en-US"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zh-TW" altLang="en-US" sz="2941" dirty="0"/>
              <a:t>虛擬機器網路</a:t>
            </a:r>
            <a:endParaRPr lang="en-US" sz="2941" dirty="0"/>
          </a:p>
        </p:txBody>
      </p:sp>
      <p:grpSp>
        <p:nvGrpSpPr>
          <p:cNvPr id="3" name="Group 2">
            <a:extLst>
              <a:ext uri="{FF2B5EF4-FFF2-40B4-BE49-F238E27FC236}">
                <a16:creationId xmlns:a16="http://schemas.microsoft.com/office/drawing/2014/main" id="{ED238B24-E422-4E03-966B-4CECC060F0D9}"/>
              </a:ext>
            </a:extLst>
          </p:cNvPr>
          <p:cNvGrpSpPr/>
          <p:nvPr/>
        </p:nvGrpSpPr>
        <p:grpSpPr>
          <a:xfrm>
            <a:off x="538088" y="1843405"/>
            <a:ext cx="2633248" cy="2409142"/>
            <a:chOff x="2101632" y="5151658"/>
            <a:chExt cx="1186803" cy="1094514"/>
          </a:xfrm>
        </p:grpSpPr>
        <p:sp>
          <p:nvSpPr>
            <p:cNvPr id="4" name="Freeform 31">
              <a:extLst>
                <a:ext uri="{FF2B5EF4-FFF2-40B4-BE49-F238E27FC236}">
                  <a16:creationId xmlns:a16="http://schemas.microsoft.com/office/drawing/2014/main" id="{2293025E-A6E4-4F35-885A-D9C69DD7B918}"/>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 name="Freeform 32">
              <a:extLst>
                <a:ext uri="{FF2B5EF4-FFF2-40B4-BE49-F238E27FC236}">
                  <a16:creationId xmlns:a16="http://schemas.microsoft.com/office/drawing/2014/main" id="{D837E467-BF9F-4C0B-978A-543BCEDE162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 name="Freeform 33">
              <a:extLst>
                <a:ext uri="{FF2B5EF4-FFF2-40B4-BE49-F238E27FC236}">
                  <a16:creationId xmlns:a16="http://schemas.microsoft.com/office/drawing/2014/main" id="{7EE7BA69-FE3D-44BF-8BEE-62322682C8E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 name="Freeform 34">
              <a:extLst>
                <a:ext uri="{FF2B5EF4-FFF2-40B4-BE49-F238E27FC236}">
                  <a16:creationId xmlns:a16="http://schemas.microsoft.com/office/drawing/2014/main" id="{4BE2F042-D6C2-465B-B57C-D6B8EC64B2F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 name="Freeform 35">
              <a:extLst>
                <a:ext uri="{FF2B5EF4-FFF2-40B4-BE49-F238E27FC236}">
                  <a16:creationId xmlns:a16="http://schemas.microsoft.com/office/drawing/2014/main" id="{1FEE1AC2-EF5D-4AF4-AA37-762E2BF0E86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 name="Freeform 36">
              <a:extLst>
                <a:ext uri="{FF2B5EF4-FFF2-40B4-BE49-F238E27FC236}">
                  <a16:creationId xmlns:a16="http://schemas.microsoft.com/office/drawing/2014/main" id="{1FBC39E1-EF11-4081-AD66-4A21475E155C}"/>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 name="Rectangle 9">
              <a:extLst>
                <a:ext uri="{FF2B5EF4-FFF2-40B4-BE49-F238E27FC236}">
                  <a16:creationId xmlns:a16="http://schemas.microsoft.com/office/drawing/2014/main" id="{E8C011C2-12ED-433B-8C37-2B8799544EEE}"/>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1" name="Oval 10">
              <a:extLst>
                <a:ext uri="{FF2B5EF4-FFF2-40B4-BE49-F238E27FC236}">
                  <a16:creationId xmlns:a16="http://schemas.microsoft.com/office/drawing/2014/main" id="{25783CD9-2FC5-4516-83D6-9DCC2BDB220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2" name="Freeform 39">
              <a:extLst>
                <a:ext uri="{FF2B5EF4-FFF2-40B4-BE49-F238E27FC236}">
                  <a16:creationId xmlns:a16="http://schemas.microsoft.com/office/drawing/2014/main" id="{D0ADDC69-246A-4592-8E3E-02741D4DA3C4}"/>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3" name="Freeform 40">
              <a:extLst>
                <a:ext uri="{FF2B5EF4-FFF2-40B4-BE49-F238E27FC236}">
                  <a16:creationId xmlns:a16="http://schemas.microsoft.com/office/drawing/2014/main" id="{472874FC-D790-48E8-A9EB-A4CA096588F3}"/>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4" name="Freeform 41">
              <a:extLst>
                <a:ext uri="{FF2B5EF4-FFF2-40B4-BE49-F238E27FC236}">
                  <a16:creationId xmlns:a16="http://schemas.microsoft.com/office/drawing/2014/main" id="{CF366D77-BB7D-4CBE-8F72-929ECCD18AA7}"/>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grpSp>
        <p:nvGrpSpPr>
          <p:cNvPr id="16" name="Group 15">
            <a:extLst>
              <a:ext uri="{FF2B5EF4-FFF2-40B4-BE49-F238E27FC236}">
                <a16:creationId xmlns:a16="http://schemas.microsoft.com/office/drawing/2014/main" id="{D1EAA6B5-56DE-417A-9DE5-EA98CBE93EED}"/>
              </a:ext>
            </a:extLst>
          </p:cNvPr>
          <p:cNvGrpSpPr/>
          <p:nvPr/>
        </p:nvGrpSpPr>
        <p:grpSpPr>
          <a:xfrm>
            <a:off x="6776272" y="357176"/>
            <a:ext cx="638703" cy="473891"/>
            <a:chOff x="10332992" y="479425"/>
            <a:chExt cx="868680" cy="644525"/>
          </a:xfrm>
        </p:grpSpPr>
        <p:sp>
          <p:nvSpPr>
            <p:cNvPr id="17" name="TextBox 16">
              <a:extLst>
                <a:ext uri="{FF2B5EF4-FFF2-40B4-BE49-F238E27FC236}">
                  <a16:creationId xmlns:a16="http://schemas.microsoft.com/office/drawing/2014/main" id="{F656A54A-9113-4A7A-9AB4-4314FC598A10}"/>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8" name="Freeform 9">
              <a:extLst>
                <a:ext uri="{FF2B5EF4-FFF2-40B4-BE49-F238E27FC236}">
                  <a16:creationId xmlns:a16="http://schemas.microsoft.com/office/drawing/2014/main" id="{A2552CFE-B2C8-4F8E-9E87-93411F12ADF3}"/>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9" name="Group 18">
            <a:extLst>
              <a:ext uri="{FF2B5EF4-FFF2-40B4-BE49-F238E27FC236}">
                <a16:creationId xmlns:a16="http://schemas.microsoft.com/office/drawing/2014/main" id="{A011B946-4C9A-4A98-ADD6-0B453D4F61FA}"/>
              </a:ext>
            </a:extLst>
          </p:cNvPr>
          <p:cNvGrpSpPr/>
          <p:nvPr/>
        </p:nvGrpSpPr>
        <p:grpSpPr>
          <a:xfrm>
            <a:off x="7415057" y="357175"/>
            <a:ext cx="705837" cy="476226"/>
            <a:chOff x="11201784" y="479425"/>
            <a:chExt cx="959988" cy="647700"/>
          </a:xfrm>
        </p:grpSpPr>
        <p:sp>
          <p:nvSpPr>
            <p:cNvPr id="20" name="TextBox 19">
              <a:extLst>
                <a:ext uri="{FF2B5EF4-FFF2-40B4-BE49-F238E27FC236}">
                  <a16:creationId xmlns:a16="http://schemas.microsoft.com/office/drawing/2014/main" id="{14193EE4-1E96-4714-8A52-167E2C36BDAF}"/>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1" name="Freeform 13">
              <a:extLst>
                <a:ext uri="{FF2B5EF4-FFF2-40B4-BE49-F238E27FC236}">
                  <a16:creationId xmlns:a16="http://schemas.microsoft.com/office/drawing/2014/main" id="{9B22A447-74A3-44D9-97C8-85E1530A167A}"/>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
        <p:nvSpPr>
          <p:cNvPr id="22" name="TextBox 21">
            <a:extLst>
              <a:ext uri="{FF2B5EF4-FFF2-40B4-BE49-F238E27FC236}">
                <a16:creationId xmlns:a16="http://schemas.microsoft.com/office/drawing/2014/main" id="{881416AA-B0EE-470E-9B4B-6E4D0EF2C3C8}"/>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3" name="Freeform 5">
            <a:extLst>
              <a:ext uri="{FF2B5EF4-FFF2-40B4-BE49-F238E27FC236}">
                <a16:creationId xmlns:a16="http://schemas.microsoft.com/office/drawing/2014/main" id="{24C24149-A3E9-4342-BD72-76767949A1AD}"/>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24" name="Rectangle 23">
            <a:extLst>
              <a:ext uri="{FF2B5EF4-FFF2-40B4-BE49-F238E27FC236}">
                <a16:creationId xmlns:a16="http://schemas.microsoft.com/office/drawing/2014/main" id="{E287E999-7D62-4944-8293-7FBA8B047525}"/>
              </a:ext>
            </a:extLst>
          </p:cNvPr>
          <p:cNvSpPr/>
          <p:nvPr/>
        </p:nvSpPr>
        <p:spPr bwMode="auto">
          <a:xfrm>
            <a:off x="7449263"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25" name="Group 24">
            <a:extLst>
              <a:ext uri="{FF2B5EF4-FFF2-40B4-BE49-F238E27FC236}">
                <a16:creationId xmlns:a16="http://schemas.microsoft.com/office/drawing/2014/main" id="{5D22F5BD-61A7-4A3C-98A7-28122D0FAF3A}"/>
              </a:ext>
            </a:extLst>
          </p:cNvPr>
          <p:cNvGrpSpPr/>
          <p:nvPr/>
        </p:nvGrpSpPr>
        <p:grpSpPr>
          <a:xfrm>
            <a:off x="6189897" y="352866"/>
            <a:ext cx="638703" cy="473891"/>
            <a:chOff x="9418637" y="479425"/>
            <a:chExt cx="868680" cy="644525"/>
          </a:xfrm>
        </p:grpSpPr>
        <p:sp>
          <p:nvSpPr>
            <p:cNvPr id="26" name="TextBox 25">
              <a:extLst>
                <a:ext uri="{FF2B5EF4-FFF2-40B4-BE49-F238E27FC236}">
                  <a16:creationId xmlns:a16="http://schemas.microsoft.com/office/drawing/2014/main" id="{32EFBDD1-3E1C-4D57-B354-6C34709BDFAD}"/>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7" name="Freeform 5">
              <a:extLst>
                <a:ext uri="{FF2B5EF4-FFF2-40B4-BE49-F238E27FC236}">
                  <a16:creationId xmlns:a16="http://schemas.microsoft.com/office/drawing/2014/main" id="{D98A816F-CBF0-4B85-BE54-8F3B3E608C2C}"/>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3071783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8090" y="1507428"/>
            <a:ext cx="8069563" cy="4470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indent="336179"/>
            <a:r>
              <a:rPr 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IaaS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概觀</a:t>
            </a:r>
          </a:p>
        </p:txBody>
      </p:sp>
      <p:sp>
        <p:nvSpPr>
          <p:cNvPr id="6" name="Rectangle 5"/>
          <p:cNvSpPr/>
          <p:nvPr/>
        </p:nvSpPr>
        <p:spPr bwMode="auto">
          <a:xfrm>
            <a:off x="534875" y="2067694"/>
            <a:ext cx="8068992" cy="4470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indent="336179"/>
            <a:r>
              <a:rPr 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IaaS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核心服務</a:t>
            </a:r>
          </a:p>
        </p:txBody>
      </p:sp>
      <p:sp>
        <p:nvSpPr>
          <p:cNvPr id="5" name="Rectangle 4"/>
          <p:cNvSpPr/>
          <p:nvPr/>
        </p:nvSpPr>
        <p:spPr bwMode="auto">
          <a:xfrm>
            <a:off x="534876" y="2514740"/>
            <a:ext cx="8072777" cy="21829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754069" indent="-417889">
              <a:spcAft>
                <a:spcPts val="441"/>
              </a:spcAft>
              <a:buFont typeface="Wingdings" panose="05000000000000000000" pitchFamily="2" charset="2"/>
              <a:buChar char="à"/>
            </a:pPr>
            <a:r>
              <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運算 </a:t>
            </a:r>
            <a:r>
              <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虛擬機器</a:t>
            </a:r>
          </a:p>
          <a:p>
            <a:pPr marL="754069" indent="-417889">
              <a:spcAft>
                <a:spcPts val="441"/>
              </a:spcAft>
              <a:buFont typeface="Wingdings" panose="05000000000000000000" pitchFamily="2" charset="2"/>
              <a:buChar char="à"/>
            </a:pPr>
            <a:r>
              <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儲存體</a:t>
            </a:r>
          </a:p>
          <a:p>
            <a:pPr marL="754069" indent="-417889">
              <a:spcAft>
                <a:spcPts val="441"/>
              </a:spcAft>
              <a:buFont typeface="Wingdings" panose="05000000000000000000" pitchFamily="2" charset="2"/>
              <a:buChar char="à"/>
            </a:pPr>
            <a:r>
              <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網路</a:t>
            </a:r>
          </a:p>
          <a:p>
            <a:pPr marL="754069" indent="-417889">
              <a:spcAft>
                <a:spcPts val="441"/>
              </a:spcAft>
              <a:buFont typeface="Wingdings" panose="05000000000000000000" pitchFamily="2" charset="2"/>
              <a:buChar char="à"/>
            </a:pPr>
            <a:r>
              <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a:t>
            </a: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管理與安全</a:t>
            </a:r>
            <a:endPar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a:p>
            <a:pPr marL="754069" indent="-417889">
              <a:spcAft>
                <a:spcPts val="441"/>
              </a:spcAft>
              <a:buFont typeface="Wingdings" panose="05000000000000000000" pitchFamily="2" charset="2"/>
              <a:buChar char="à"/>
            </a:pPr>
            <a:r>
              <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移轉地端系統到 </a:t>
            </a:r>
            <a:r>
              <a:rPr lang="en-US" altLang="zh-TW"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IaaS – Azure Migrate</a:t>
            </a:r>
            <a:endParaRPr lang="zh-TW" altLang="en-US" sz="1765"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zh-TW" altLang="en-US" dirty="0"/>
              <a:t>大綱</a:t>
            </a:r>
            <a:endParaRPr lang="en-US" dirty="0"/>
          </a:p>
        </p:txBody>
      </p:sp>
      <p:sp>
        <p:nvSpPr>
          <p:cNvPr id="9" name="Oval 8"/>
          <p:cNvSpPr/>
          <p:nvPr/>
        </p:nvSpPr>
        <p:spPr bwMode="auto">
          <a:xfrm>
            <a:off x="313983" y="1507427"/>
            <a:ext cx="448212" cy="44704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13" name="Oval 12"/>
          <p:cNvSpPr/>
          <p:nvPr/>
        </p:nvSpPr>
        <p:spPr bwMode="auto">
          <a:xfrm>
            <a:off x="310769" y="2067694"/>
            <a:ext cx="448212" cy="44704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2</a:t>
            </a:r>
          </a:p>
        </p:txBody>
      </p:sp>
    </p:spTree>
    <p:extLst>
      <p:ext uri="{BB962C8B-B14F-4D97-AF65-F5344CB8AC3E}">
        <p14:creationId xmlns:p14="http://schemas.microsoft.com/office/powerpoint/2010/main" val="211511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p:cNvSpPr>
            <a:spLocks noGrp="1"/>
          </p:cNvSpPr>
          <p:nvPr>
            <p:ph type="title"/>
          </p:nvPr>
        </p:nvSpPr>
        <p:spPr/>
        <p:txBody>
          <a:bodyPr/>
          <a:lstStyle/>
          <a:p>
            <a:r>
              <a:rPr lang="en-US" sz="2941" dirty="0"/>
              <a:t>Azure </a:t>
            </a:r>
            <a:r>
              <a:rPr lang="zh-TW" altLang="en-US" sz="2941" dirty="0"/>
              <a:t>網路</a:t>
            </a:r>
            <a:endParaRPr lang="en-US" sz="2941" dirty="0"/>
          </a:p>
        </p:txBody>
      </p:sp>
      <p:grpSp>
        <p:nvGrpSpPr>
          <p:cNvPr id="19" name="Group 18"/>
          <p:cNvGrpSpPr/>
          <p:nvPr/>
        </p:nvGrpSpPr>
        <p:grpSpPr>
          <a:xfrm>
            <a:off x="336439" y="1169270"/>
            <a:ext cx="1209848" cy="1209848"/>
            <a:chOff x="3379883" y="1211263"/>
            <a:chExt cx="2246098" cy="2246098"/>
          </a:xfrm>
        </p:grpSpPr>
        <p:sp>
          <p:nvSpPr>
            <p:cNvPr id="20" name="Oval 19"/>
            <p:cNvSpPr/>
            <p:nvPr/>
          </p:nvSpPr>
          <p:spPr bwMode="auto">
            <a:xfrm>
              <a:off x="3379883" y="1211263"/>
              <a:ext cx="2246098" cy="2246098"/>
            </a:xfrm>
            <a:prstGeom prst="ellipse">
              <a:avLst/>
            </a:prstGeom>
            <a:solidFill>
              <a:schemeClr val="tx1">
                <a:alpha val="20000"/>
              </a:schemeClr>
            </a:solidFill>
            <a:ln>
              <a:noFill/>
            </a:ln>
          </p:spPr>
          <p:txBody>
            <a:bodyPr vert="horz" wrap="square" lIns="67222" tIns="33611" rIns="67222" bIns="33611" numCol="1" anchor="t" anchorCtr="0" compatLnSpc="1">
              <a:prstTxWarp prst="textNoShape">
                <a:avLst/>
              </a:prstTxWarp>
            </a:bodyPr>
            <a:lstStyle/>
            <a:p>
              <a:pPr defTabSz="672229">
                <a:defRPr/>
              </a:pPr>
              <a:endParaRPr lang="en-US" sz="1324" kern="0" dirty="0">
                <a:solidFill>
                  <a:sysClr val="windowText" lastClr="000000"/>
                </a:solidFill>
                <a:latin typeface="Arial Narrow" panose="020B0606020202030204" pitchFamily="34" charset="0"/>
                <a:ea typeface="微軟正黑體" panose="020B0604030504040204" pitchFamily="34" charset="-120"/>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sp>
            <p:nvSpPr>
              <p:cNvPr id="23" name="Oval 742"/>
              <p:cNvSpPr>
                <a:spLocks noChangeArrowheads="1"/>
              </p:cNvSpPr>
              <p:nvPr/>
            </p:nvSpPr>
            <p:spPr bwMode="auto">
              <a:xfrm>
                <a:off x="7616" y="-2816"/>
                <a:ext cx="127" cy="12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sp>
            <p:nvSpPr>
              <p:cNvPr id="25" name="Oval 744"/>
              <p:cNvSpPr>
                <a:spLocks noChangeArrowheads="1"/>
              </p:cNvSpPr>
              <p:nvPr/>
            </p:nvSpPr>
            <p:spPr bwMode="auto">
              <a:xfrm>
                <a:off x="7866" y="-2780"/>
                <a:ext cx="109" cy="10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sp>
            <p:nvSpPr>
              <p:cNvPr id="27" name="Oval 746"/>
              <p:cNvSpPr>
                <a:spLocks noChangeArrowheads="1"/>
              </p:cNvSpPr>
              <p:nvPr/>
            </p:nvSpPr>
            <p:spPr bwMode="auto">
              <a:xfrm>
                <a:off x="7384" y="-2780"/>
                <a:ext cx="109" cy="108"/>
              </a:xfrm>
              <a:prstGeom prst="ellipse">
                <a:avLst/>
              </a:prstGeom>
              <a:solidFill>
                <a:schemeClr val="accent3"/>
              </a:solidFill>
              <a:ln w="57150">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grpSp>
      </p:grpSp>
      <p:grpSp>
        <p:nvGrpSpPr>
          <p:cNvPr id="35" name="Group 34"/>
          <p:cNvGrpSpPr/>
          <p:nvPr/>
        </p:nvGrpSpPr>
        <p:grpSpPr>
          <a:xfrm>
            <a:off x="1613830" y="1429731"/>
            <a:ext cx="1546333" cy="359724"/>
            <a:chOff x="2194921" y="1944035"/>
            <a:chExt cx="2103120" cy="489250"/>
          </a:xfrm>
        </p:grpSpPr>
        <p:sp>
          <p:nvSpPr>
            <p:cNvPr id="29" name="TextBox 28"/>
            <p:cNvSpPr txBox="1"/>
            <p:nvPr/>
          </p:nvSpPr>
          <p:spPr>
            <a:xfrm>
              <a:off x="2287748" y="1944035"/>
              <a:ext cx="1463040" cy="489250"/>
            </a:xfrm>
            <a:prstGeom prst="rect">
              <a:avLst/>
            </a:prstGeom>
            <a:noFill/>
          </p:spPr>
          <p:txBody>
            <a:bodyPr wrap="square" lIns="134428" tIns="107542" rIns="134428" bIns="107542" rtlCol="0" anchor="ctr" anchorCtr="0">
              <a:spAutoFit/>
            </a:bodyPr>
            <a:lstStyle>
              <a:defPPr>
                <a:defRPr lang="en-US"/>
              </a:defPPr>
              <a:lvl1pPr defTabSz="932563">
                <a:lnSpc>
                  <a:spcPct val="90000"/>
                </a:lnSpc>
                <a:spcBef>
                  <a:spcPts val="1200"/>
                </a:spcBef>
                <a:buSzPct val="80000"/>
                <a:defRPr sz="2000">
                  <a:gradFill>
                    <a:gsLst>
                      <a:gs pos="100000">
                        <a:schemeClr val="tx1"/>
                      </a:gs>
                      <a:gs pos="0">
                        <a:schemeClr val="tx1"/>
                      </a:gs>
                    </a:gsLst>
                    <a:lin ang="5400000" scaled="0"/>
                  </a:gradFill>
                  <a:latin typeface="Segoe UI"/>
                </a:defRPr>
              </a:lvl1pPr>
            </a:lstStyle>
            <a:p>
              <a:pPr algn="ctr" defTabSz="685714">
                <a:spcBef>
                  <a:spcPts val="1324"/>
                </a:spcBef>
                <a:defRPr/>
              </a:pPr>
              <a:r>
                <a:rPr lang="en-US" sz="1029" kern="0" dirty="0">
                  <a:latin typeface="Arial Narrow" panose="020B0606020202030204" pitchFamily="34" charset="0"/>
                  <a:ea typeface="微軟正黑體" panose="020B0604030504040204" pitchFamily="34" charset="-120"/>
                </a:rPr>
                <a:t>Internet </a:t>
              </a:r>
              <a:r>
                <a:rPr lang="zh-TW" altLang="en-US" sz="1029" kern="0" dirty="0">
                  <a:latin typeface="Arial Narrow" panose="020B0606020202030204" pitchFamily="34" charset="0"/>
                  <a:ea typeface="微軟正黑體" panose="020B0604030504040204" pitchFamily="34" charset="-120"/>
                </a:rPr>
                <a:t>存取</a:t>
              </a:r>
              <a:endParaRPr lang="en-US" sz="1029" kern="0" dirty="0">
                <a:latin typeface="Arial Narrow" panose="020B0606020202030204" pitchFamily="34" charset="0"/>
                <a:ea typeface="微軟正黑體" panose="020B0604030504040204" pitchFamily="34" charset="-120"/>
              </a:endParaRPr>
            </a:p>
          </p:txBody>
        </p:sp>
        <p:cxnSp>
          <p:nvCxnSpPr>
            <p:cNvPr id="28" name="Straight Arrow Connector 27"/>
            <p:cNvCxnSpPr/>
            <p:nvPr/>
          </p:nvCxnSpPr>
          <p:spPr>
            <a:xfrm flipH="1">
              <a:off x="2194921" y="2412529"/>
              <a:ext cx="2103120" cy="0"/>
            </a:xfrm>
            <a:prstGeom prst="straightConnector1">
              <a:avLst/>
            </a:prstGeom>
            <a:ln w="85725" cap="flat">
              <a:solidFill>
                <a:schemeClr val="accent3">
                  <a:alpha val="70000"/>
                </a:schemeClr>
              </a:solidFill>
              <a:prstDash val="solid"/>
              <a:miter lim="800000"/>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2740614" y="890972"/>
            <a:ext cx="3662772" cy="2016956"/>
            <a:chOff x="3932262" y="1211287"/>
            <a:chExt cx="4981624" cy="2743200"/>
          </a:xfrm>
        </p:grpSpPr>
        <p:sp>
          <p:nvSpPr>
            <p:cNvPr id="301" name="Freeform 128"/>
            <p:cNvSpPr>
              <a:spLocks noChangeAspect="1"/>
            </p:cNvSpPr>
            <p:nvPr/>
          </p:nvSpPr>
          <p:spPr bwMode="black">
            <a:xfrm>
              <a:off x="3932262" y="1211287"/>
              <a:ext cx="4981624" cy="27432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20000"/>
              </a:schemeClr>
            </a:solidFill>
            <a:ln>
              <a:noFill/>
            </a:ln>
            <a:extLst/>
          </p:spPr>
          <p:txBody>
            <a:bodyPr vert="horz" wrap="square" lIns="67222" tIns="33611" rIns="67222" bIns="33611" numCol="1" anchor="t" anchorCtr="0" compatLnSpc="1">
              <a:prstTxWarp prst="textNoShape">
                <a:avLst/>
              </a:prstTxWarp>
            </a:bodyPr>
            <a:lstStyle/>
            <a:p>
              <a:pPr defTabSz="67222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02" name="Rectangle 301"/>
            <p:cNvSpPr/>
            <p:nvPr/>
          </p:nvSpPr>
          <p:spPr>
            <a:xfrm>
              <a:off x="4034965" y="2857189"/>
              <a:ext cx="1421687" cy="794294"/>
            </a:xfrm>
            <a:prstGeom prst="rect">
              <a:avLst/>
            </a:prstGeom>
          </p:spPr>
          <p:txBody>
            <a:bodyPr wrap="square" lIns="134464" tIns="107571" rIns="134464" bIns="107571">
              <a:spAutoFit/>
            </a:bodyPr>
            <a:lstStyle/>
            <a:p>
              <a:pPr defTabSz="685714">
                <a:lnSpc>
                  <a:spcPct val="90000"/>
                </a:lnSpc>
                <a:spcBef>
                  <a:spcPts val="882"/>
                </a:spcBef>
                <a:buSzPct val="80000"/>
                <a:defRPr/>
              </a:pPr>
              <a:r>
                <a:rPr lang="en-US" sz="1324"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Azure </a:t>
              </a:r>
              <a:br>
                <a:rPr lang="en-US" sz="1324"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br>
              <a:r>
                <a:rPr lang="zh-TW" altLang="en-US" sz="1324"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虛擬網路</a:t>
              </a:r>
              <a:endParaRPr lang="en-US" sz="1324"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grpSp>
          <p:nvGrpSpPr>
            <p:cNvPr id="30" name="Group 29"/>
            <p:cNvGrpSpPr>
              <a:grpSpLocks noChangeAspect="1"/>
            </p:cNvGrpSpPr>
            <p:nvPr/>
          </p:nvGrpSpPr>
          <p:grpSpPr>
            <a:xfrm>
              <a:off x="5223672" y="2163607"/>
              <a:ext cx="2849880" cy="1554480"/>
              <a:chOff x="6464687" y="1851342"/>
              <a:chExt cx="3017520" cy="1645920"/>
            </a:xfrm>
          </p:grpSpPr>
          <p:sp>
            <p:nvSpPr>
              <p:cNvPr id="303" name="Rounded Rectangle 31"/>
              <p:cNvSpPr/>
              <p:nvPr/>
            </p:nvSpPr>
            <p:spPr bwMode="auto">
              <a:xfrm>
                <a:off x="6464687" y="1851342"/>
                <a:ext cx="3017520" cy="1645920"/>
              </a:xfrm>
              <a:prstGeom prst="roundRect">
                <a:avLst>
                  <a:gd name="adj" fmla="val 5178"/>
                </a:avLst>
              </a:prstGeom>
              <a:solidFill>
                <a:srgbClr val="DFDFDF"/>
              </a:solidFill>
              <a:ln w="57150">
                <a:solidFill>
                  <a:srgbClr val="B9B9B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72008" fontAlgn="base">
                  <a:lnSpc>
                    <a:spcPct val="90000"/>
                  </a:lnSpc>
                  <a:spcBef>
                    <a:spcPct val="0"/>
                  </a:spcBef>
                  <a:spcAft>
                    <a:spcPct val="0"/>
                  </a:spcAft>
                  <a:defRPr/>
                </a:pPr>
                <a:endParaRPr lang="en-US" sz="1765" kern="0" spc="-37" dirty="0">
                  <a:gradFill>
                    <a:gsLst>
                      <a:gs pos="36283">
                        <a:schemeClr val="tx1"/>
                      </a:gs>
                      <a:gs pos="28000">
                        <a:schemeClr val="tx1"/>
                      </a:gs>
                    </a:gsLst>
                    <a:lin ang="5400000" scaled="0"/>
                  </a:gradFill>
                  <a:latin typeface="Arial Narrow" panose="020B0606020202030204" pitchFamily="34" charset="0"/>
                  <a:ea typeface="微軟正黑體" panose="020B0604030504040204" pitchFamily="34" charset="-120"/>
                </a:endParaRPr>
              </a:p>
            </p:txBody>
          </p:sp>
          <p:grpSp>
            <p:nvGrpSpPr>
              <p:cNvPr id="304" name="Group 303"/>
              <p:cNvGrpSpPr/>
              <p:nvPr/>
            </p:nvGrpSpPr>
            <p:grpSpPr>
              <a:xfrm>
                <a:off x="6647271" y="2034221"/>
                <a:ext cx="2652034" cy="1273084"/>
                <a:chOff x="8183865" y="2034221"/>
                <a:chExt cx="2652034" cy="1273084"/>
              </a:xfrm>
            </p:grpSpPr>
            <p:sp>
              <p:nvSpPr>
                <p:cNvPr id="305" name="Freeform 5"/>
                <p:cNvSpPr>
                  <a:spLocks noChangeAspect="1" noEditPoints="1"/>
                </p:cNvSpPr>
                <p:nvPr/>
              </p:nvSpPr>
              <p:spPr bwMode="auto">
                <a:xfrm>
                  <a:off x="81838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06" name="Freeform 35"/>
                <p:cNvSpPr>
                  <a:spLocks noChangeAspect="1" noEditPoints="1"/>
                </p:cNvSpPr>
                <p:nvPr/>
              </p:nvSpPr>
              <p:spPr bwMode="auto">
                <a:xfrm>
                  <a:off x="9098265"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07" name="Freeform 36"/>
                <p:cNvSpPr>
                  <a:spLocks noChangeAspect="1" noEditPoints="1"/>
                </p:cNvSpPr>
                <p:nvPr/>
              </p:nvSpPr>
              <p:spPr bwMode="auto">
                <a:xfrm>
                  <a:off x="10012939" y="2034221"/>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08" name="Freeform 5"/>
                <p:cNvSpPr>
                  <a:spLocks noChangeAspect="1" noEditPoints="1"/>
                </p:cNvSpPr>
                <p:nvPr/>
              </p:nvSpPr>
              <p:spPr bwMode="auto">
                <a:xfrm>
                  <a:off x="81838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09" name="Freeform 38"/>
                <p:cNvSpPr>
                  <a:spLocks noChangeAspect="1" noEditPoints="1"/>
                </p:cNvSpPr>
                <p:nvPr/>
              </p:nvSpPr>
              <p:spPr bwMode="auto">
                <a:xfrm>
                  <a:off x="9098265"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10" name="Freeform 39"/>
                <p:cNvSpPr>
                  <a:spLocks noChangeAspect="1" noEditPoints="1"/>
                </p:cNvSpPr>
                <p:nvPr/>
              </p:nvSpPr>
              <p:spPr bwMode="auto">
                <a:xfrm>
                  <a:off x="10012939" y="2491415"/>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11" name="Freeform 41"/>
                <p:cNvSpPr>
                  <a:spLocks noChangeAspect="1" noEditPoints="1"/>
                </p:cNvSpPr>
                <p:nvPr/>
              </p:nvSpPr>
              <p:spPr bwMode="auto">
                <a:xfrm>
                  <a:off x="90982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12" name="Freeform 42"/>
                <p:cNvSpPr>
                  <a:spLocks noChangeAspect="1" noEditPoints="1"/>
                </p:cNvSpPr>
                <p:nvPr/>
              </p:nvSpPr>
              <p:spPr bwMode="auto">
                <a:xfrm>
                  <a:off x="10012939"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13" name="Freeform 5"/>
                <p:cNvSpPr>
                  <a:spLocks noChangeAspect="1" noEditPoints="1"/>
                </p:cNvSpPr>
                <p:nvPr/>
              </p:nvSpPr>
              <p:spPr bwMode="auto">
                <a:xfrm>
                  <a:off x="8183865" y="2948610"/>
                  <a:ext cx="822960" cy="358695"/>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defTabSz="68573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grpSp>
        </p:grpSp>
      </p:grpSp>
      <p:sp>
        <p:nvSpPr>
          <p:cNvPr id="61" name="TextBox 60"/>
          <p:cNvSpPr txBox="1"/>
          <p:nvPr/>
        </p:nvSpPr>
        <p:spPr>
          <a:xfrm>
            <a:off x="6521703" y="1346764"/>
            <a:ext cx="2403586" cy="1561142"/>
          </a:xfrm>
          <a:prstGeom prst="rect">
            <a:avLst/>
          </a:prstGeom>
          <a:noFill/>
        </p:spPr>
        <p:txBody>
          <a:bodyPr wrap="square" lIns="134428" tIns="107542" rIns="134428" bIns="107542" rtlCol="0" anchor="b" anchorCtr="0">
            <a:spAutoFit/>
          </a:bodyPr>
          <a:lstStyle/>
          <a:p>
            <a:pPr defTabSz="685714">
              <a:lnSpc>
                <a:spcPct val="90000"/>
              </a:lnSpc>
              <a:spcBef>
                <a:spcPts val="882"/>
              </a:spcBef>
              <a:buSzPct val="80000"/>
              <a:defRPr/>
            </a:pPr>
            <a:r>
              <a:rPr lang="zh-TW" altLang="en-US" sz="1324" kern="0" dirty="0">
                <a:gradFill>
                  <a:gsLst>
                    <a:gs pos="1250">
                      <a:schemeClr val="accent2"/>
                    </a:gs>
                    <a:gs pos="100000">
                      <a:schemeClr val="accent2"/>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虛擬網路</a:t>
            </a:r>
            <a:endParaRPr lang="en-US" sz="1324" kern="0" dirty="0">
              <a:gradFill>
                <a:gsLst>
                  <a:gs pos="1250">
                    <a:schemeClr val="accent2"/>
                  </a:gs>
                  <a:gs pos="100000">
                    <a:schemeClr val="accent2"/>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a:p>
            <a:pPr marL="168090" indent="-168090" defTabSz="685714">
              <a:lnSpc>
                <a:spcPct val="90000"/>
              </a:lnSpc>
              <a:spcBef>
                <a:spcPts val="882"/>
              </a:spcBef>
              <a:buFont typeface="Arial" panose="020B0604020202020204" pitchFamily="34" charset="0"/>
              <a:buChar char="•"/>
              <a:defRPr/>
            </a:pP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私有 </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IP </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位置、網路層級隔離</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a:p>
            <a:pPr marL="168090" indent="-168090" defTabSz="685714">
              <a:lnSpc>
                <a:spcPct val="90000"/>
              </a:lnSpc>
              <a:spcBef>
                <a:spcPts val="882"/>
              </a:spcBef>
              <a:buFont typeface="Arial" panose="020B0604020202020204" pitchFamily="34" charset="0"/>
              <a:buChar char="•"/>
              <a:defRPr/>
            </a:pP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使用網段與安全群組進行網路分割</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a:p>
            <a:pPr marL="168090" indent="-168090" defTabSz="685714">
              <a:lnSpc>
                <a:spcPct val="90000"/>
              </a:lnSpc>
              <a:spcBef>
                <a:spcPts val="882"/>
              </a:spcBef>
              <a:buFont typeface="Arial" panose="020B0604020202020204" pitchFamily="34" charset="0"/>
              <a:buChar char="•"/>
              <a:defRPr/>
            </a:pP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使用使用者自訂路由來控制網路傳輸</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p:txBody>
      </p:sp>
      <p:sp>
        <p:nvSpPr>
          <p:cNvPr id="63" name="TextBox 62"/>
          <p:cNvSpPr txBox="1"/>
          <p:nvPr/>
        </p:nvSpPr>
        <p:spPr>
          <a:xfrm>
            <a:off x="6509248" y="3387686"/>
            <a:ext cx="2634751" cy="1513693"/>
          </a:xfrm>
          <a:prstGeom prst="rect">
            <a:avLst/>
          </a:prstGeom>
          <a:noFill/>
        </p:spPr>
        <p:txBody>
          <a:bodyPr wrap="square" lIns="134428" tIns="107542" rIns="134428" bIns="107542" rtlCol="0" anchor="b" anchorCtr="0">
            <a:spAutoFit/>
          </a:bodyPr>
          <a:lstStyle/>
          <a:p>
            <a:pPr defTabSz="685714">
              <a:lnSpc>
                <a:spcPct val="90000"/>
              </a:lnSpc>
              <a:spcBef>
                <a:spcPts val="882"/>
              </a:spcBef>
              <a:buSzPct val="80000"/>
              <a:defRPr/>
            </a:pPr>
            <a:r>
              <a:rPr lang="zh-TW" altLang="en-US" sz="1324" kern="0" dirty="0">
                <a:gradFill>
                  <a:gsLst>
                    <a:gs pos="1250">
                      <a:schemeClr val="accent2"/>
                    </a:gs>
                    <a:gs pos="100000">
                      <a:schemeClr val="accent2"/>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混合雲連線</a:t>
            </a:r>
            <a:endParaRPr lang="en-US" sz="1324" kern="0" dirty="0">
              <a:gradFill>
                <a:gsLst>
                  <a:gs pos="1250">
                    <a:schemeClr val="accent2"/>
                  </a:gs>
                  <a:gs pos="100000">
                    <a:schemeClr val="accent2"/>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a:p>
            <a:pPr marL="168090" indent="-168090" defTabSz="685714">
              <a:lnSpc>
                <a:spcPct val="90000"/>
              </a:lnSpc>
              <a:spcBef>
                <a:spcPts val="882"/>
              </a:spcBef>
              <a:buFont typeface="Arial" panose="020B0604020202020204" pitchFamily="34" charset="0"/>
              <a:buChar char="•"/>
              <a:defRPr/>
            </a:pP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點到站 </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VPN (</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開發</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測試</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a:p>
            <a:pPr marL="168090" indent="-168090" defTabSz="685714">
              <a:lnSpc>
                <a:spcPct val="90000"/>
              </a:lnSpc>
              <a:spcBef>
                <a:spcPts val="882"/>
              </a:spcBef>
              <a:buFont typeface="Arial" panose="020B0604020202020204" pitchFamily="34" charset="0"/>
              <a:buChar char="•"/>
              <a:defRPr/>
            </a:pPr>
            <a:r>
              <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VPN </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閘道</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 </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站對站 </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VPN</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a:p>
            <a:pPr marL="168090" indent="-168090" defTabSz="685714">
              <a:lnSpc>
                <a:spcPct val="90000"/>
              </a:lnSpc>
              <a:spcBef>
                <a:spcPts val="882"/>
              </a:spcBef>
              <a:buFont typeface="Arial" panose="020B0604020202020204" pitchFamily="34" charset="0"/>
              <a:buChar char="•"/>
              <a:defRPr/>
            </a:pPr>
            <a:r>
              <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ExpressRoute: </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企業等級私有連線</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a:p>
            <a:pPr marL="168090" indent="-168090" defTabSz="685714">
              <a:lnSpc>
                <a:spcPct val="90000"/>
              </a:lnSpc>
              <a:spcBef>
                <a:spcPts val="882"/>
              </a:spcBef>
              <a:buFont typeface="Arial" panose="020B0604020202020204" pitchFamily="34" charset="0"/>
              <a:buChar char="•"/>
              <a:defRPr/>
            </a:pP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將 </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AD </a:t>
            </a:r>
            <a:r>
              <a:rPr lang="zh-TW" alt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網域範圍擴展到 </a:t>
            </a:r>
            <a:r>
              <a:rPr lang="en-US" altLang="zh-TW"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rPr>
              <a:t>Azure</a:t>
            </a:r>
            <a:endParaRPr lang="en-US" sz="1176" kern="0" dirty="0">
              <a:gradFill>
                <a:gsLst>
                  <a:gs pos="100000">
                    <a:schemeClr val="tx1"/>
                  </a:gs>
                  <a:gs pos="0">
                    <a:schemeClr val="tx1"/>
                  </a:gs>
                </a:gsLst>
                <a:lin ang="5400000" scaled="0"/>
              </a:gradFill>
              <a:latin typeface="Arial Narrow" panose="020B0606020202030204" pitchFamily="34" charset="0"/>
              <a:ea typeface="微軟正黑體" panose="020B0604030504040204" pitchFamily="34" charset="-120"/>
            </a:endParaRPr>
          </a:p>
        </p:txBody>
      </p:sp>
      <p:grpSp>
        <p:nvGrpSpPr>
          <p:cNvPr id="34" name="Group 33"/>
          <p:cNvGrpSpPr/>
          <p:nvPr/>
        </p:nvGrpSpPr>
        <p:grpSpPr>
          <a:xfrm>
            <a:off x="2891222" y="2882372"/>
            <a:ext cx="2826537" cy="2260399"/>
            <a:chOff x="3932262" y="3919729"/>
            <a:chExt cx="3844287" cy="3074300"/>
          </a:xfrm>
        </p:grpSpPr>
        <p:grpSp>
          <p:nvGrpSpPr>
            <p:cNvPr id="3" name="Group 2"/>
            <p:cNvGrpSpPr/>
            <p:nvPr/>
          </p:nvGrpSpPr>
          <p:grpSpPr>
            <a:xfrm>
              <a:off x="5240999" y="3919729"/>
              <a:ext cx="2440261" cy="2302607"/>
              <a:chOff x="5869584" y="3919792"/>
              <a:chExt cx="2440607" cy="2302943"/>
            </a:xfrm>
          </p:grpSpPr>
          <p:sp>
            <p:nvSpPr>
              <p:cNvPr id="70" name="TextBox 69"/>
              <p:cNvSpPr txBox="1"/>
              <p:nvPr/>
            </p:nvSpPr>
            <p:spPr>
              <a:xfrm>
                <a:off x="6298248" y="3954526"/>
                <a:ext cx="1703420" cy="752989"/>
              </a:xfrm>
              <a:prstGeom prst="rect">
                <a:avLst/>
              </a:prstGeom>
              <a:noFill/>
            </p:spPr>
            <p:txBody>
              <a:bodyPr wrap="square" lIns="134428" tIns="107542" rIns="134428" bIns="107542" rtlCol="0" anchor="t" anchorCtr="0">
                <a:spAutoFit/>
              </a:bodyPr>
              <a:lstStyle>
                <a:defPPr>
                  <a:defRPr lang="en-US"/>
                </a:defPPr>
                <a:lvl1pPr algn="ctr" defTabSz="932563">
                  <a:lnSpc>
                    <a:spcPct val="90000"/>
                  </a:lnSpc>
                  <a:spcBef>
                    <a:spcPts val="1800"/>
                  </a:spcBef>
                  <a:buSzPct val="80000"/>
                  <a:defRPr>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pPr algn="l" defTabSz="685714">
                  <a:spcBef>
                    <a:spcPts val="441"/>
                  </a:spcBef>
                  <a:defRPr/>
                </a:pPr>
                <a:r>
                  <a:rPr lang="en-US" sz="1029" kern="0" dirty="0">
                    <a:latin typeface="Arial Narrow" panose="020B0606020202030204" pitchFamily="34" charset="0"/>
                    <a:ea typeface="微軟正黑體" panose="020B0604030504040204" pitchFamily="34" charset="-120"/>
                    <a:cs typeface="+mn-cs"/>
                  </a:rPr>
                  <a:t>ExpressRoute</a:t>
                </a:r>
              </a:p>
              <a:p>
                <a:pPr algn="l" defTabSz="685714">
                  <a:spcBef>
                    <a:spcPts val="441"/>
                  </a:spcBef>
                  <a:defRPr/>
                </a:pPr>
                <a:r>
                  <a:rPr lang="en-US" sz="1029" kern="0" dirty="0">
                    <a:latin typeface="Arial Narrow" panose="020B0606020202030204" pitchFamily="34" charset="0"/>
                    <a:ea typeface="微軟正黑體" panose="020B0604030504040204" pitchFamily="34" charset="-120"/>
                    <a:cs typeface="+mn-cs"/>
                  </a:rPr>
                  <a:t>VPN </a:t>
                </a:r>
                <a:r>
                  <a:rPr lang="zh-TW" altLang="en-US" sz="1029" kern="0" dirty="0">
                    <a:latin typeface="Arial Narrow" panose="020B0606020202030204" pitchFamily="34" charset="0"/>
                    <a:ea typeface="微軟正黑體" panose="020B0604030504040204" pitchFamily="34" charset="-120"/>
                    <a:cs typeface="+mn-cs"/>
                  </a:rPr>
                  <a:t>閘道</a:t>
                </a:r>
                <a:endParaRPr lang="en-US" sz="1029" kern="0" dirty="0">
                  <a:latin typeface="Arial Narrow" panose="020B0606020202030204" pitchFamily="34" charset="0"/>
                  <a:ea typeface="微軟正黑體" panose="020B0604030504040204" pitchFamily="34" charset="-120"/>
                  <a:cs typeface="+mn-cs"/>
                </a:endParaRPr>
              </a:p>
            </p:txBody>
          </p:sp>
          <p:sp>
            <p:nvSpPr>
              <p:cNvPr id="168" name="Up-Down Arrow 167"/>
              <p:cNvSpPr/>
              <p:nvPr/>
            </p:nvSpPr>
            <p:spPr bwMode="auto">
              <a:xfrm>
                <a:off x="5869584" y="3989696"/>
                <a:ext cx="365812" cy="1280343"/>
              </a:xfrm>
              <a:prstGeom prst="upDownArrow">
                <a:avLst>
                  <a:gd name="adj1" fmla="val 48203"/>
                  <a:gd name="adj2" fmla="val 59506"/>
                </a:avLst>
              </a:prstGeom>
              <a:solidFill>
                <a:schemeClr val="accent3"/>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61" fontAlgn="base">
                  <a:spcBef>
                    <a:spcPct val="0"/>
                  </a:spcBef>
                  <a:spcAft>
                    <a:spcPct val="0"/>
                  </a:spcAft>
                  <a:defRPr/>
                </a:pPr>
                <a:endParaRPr lang="en-US" sz="1471" kern="0" dirty="0">
                  <a:solidFill>
                    <a:srgbClr val="000000"/>
                  </a:solidFill>
                  <a:latin typeface="Arial Narrow" panose="020B0606020202030204" pitchFamily="34" charset="0"/>
                  <a:ea typeface="微軟正黑體" panose="020B0604030504040204" pitchFamily="34" charset="-120"/>
                </a:endParaRPr>
              </a:p>
            </p:txBody>
          </p:sp>
          <p:grpSp>
            <p:nvGrpSpPr>
              <p:cNvPr id="169" name="Group 168"/>
              <p:cNvGrpSpPr/>
              <p:nvPr/>
            </p:nvGrpSpPr>
            <p:grpSpPr>
              <a:xfrm rot="10800000">
                <a:off x="8085343" y="3954697"/>
                <a:ext cx="224848" cy="2268038"/>
                <a:chOff x="2990234" y="3886893"/>
                <a:chExt cx="776660" cy="2396174"/>
              </a:xfrm>
            </p:grpSpPr>
            <p:cxnSp>
              <p:nvCxnSpPr>
                <p:cNvPr id="171" name="Straight Connector 170"/>
                <p:cNvCxnSpPr/>
                <p:nvPr/>
              </p:nvCxnSpPr>
              <p:spPr>
                <a:xfrm>
                  <a:off x="2990234" y="3886893"/>
                  <a:ext cx="0" cy="2396173"/>
                </a:xfrm>
                <a:prstGeom prst="line">
                  <a:avLst/>
                </a:prstGeom>
                <a:noFill/>
                <a:ln w="76200" cap="flat" cmpd="sng" algn="ctr">
                  <a:solidFill>
                    <a:schemeClr val="accent3"/>
                  </a:solidFill>
                  <a:prstDash val="solid"/>
                  <a:miter lim="800000"/>
                </a:ln>
                <a:effectLst/>
              </p:spPr>
            </p:cxnSp>
            <p:cxnSp>
              <p:nvCxnSpPr>
                <p:cNvPr id="172" name="Straight Connector 171"/>
                <p:cNvCxnSpPr/>
                <p:nvPr/>
              </p:nvCxnSpPr>
              <p:spPr>
                <a:xfrm>
                  <a:off x="3766894" y="3886894"/>
                  <a:ext cx="0" cy="2396173"/>
                </a:xfrm>
                <a:prstGeom prst="line">
                  <a:avLst/>
                </a:prstGeom>
                <a:noFill/>
                <a:ln w="76200" cap="flat" cmpd="sng" algn="ctr">
                  <a:solidFill>
                    <a:schemeClr val="accent3"/>
                  </a:solidFill>
                  <a:prstDash val="solid"/>
                  <a:miter lim="800000"/>
                </a:ln>
                <a:effectLst/>
              </p:spPr>
            </p:cxnSp>
            <p:cxnSp>
              <p:nvCxnSpPr>
                <p:cNvPr id="170" name="Straight Connector 169"/>
                <p:cNvCxnSpPr/>
                <p:nvPr/>
              </p:nvCxnSpPr>
              <p:spPr>
                <a:xfrm>
                  <a:off x="3378564" y="3886893"/>
                  <a:ext cx="0" cy="2396172"/>
                </a:xfrm>
                <a:prstGeom prst="line">
                  <a:avLst/>
                </a:prstGeom>
                <a:noFill/>
                <a:ln w="41275" cap="flat" cmpd="sng" algn="ctr">
                  <a:solidFill>
                    <a:schemeClr val="accent3"/>
                  </a:solidFill>
                  <a:prstDash val="dashDot"/>
                  <a:miter lim="800000"/>
                </a:ln>
                <a:effectLst/>
              </p:spPr>
            </p:cxnSp>
          </p:grpSp>
          <p:pic>
            <p:nvPicPr>
              <p:cNvPr id="287" name="Picture 286"/>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15271" y="3919792"/>
                <a:ext cx="396830" cy="396830"/>
              </a:xfrm>
              <a:prstGeom prst="rect">
                <a:avLst/>
              </a:prstGeom>
            </p:spPr>
          </p:pic>
        </p:grpSp>
        <p:grpSp>
          <p:nvGrpSpPr>
            <p:cNvPr id="56" name="Group 55"/>
            <p:cNvGrpSpPr/>
            <p:nvPr/>
          </p:nvGrpSpPr>
          <p:grpSpPr>
            <a:xfrm>
              <a:off x="3932262" y="4696986"/>
              <a:ext cx="1893243" cy="2297043"/>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grpSp>
        <p:grpSp>
          <p:nvGrpSpPr>
            <p:cNvPr id="182" name="Group 181"/>
            <p:cNvGrpSpPr/>
            <p:nvPr/>
          </p:nvGrpSpPr>
          <p:grpSpPr>
            <a:xfrm>
              <a:off x="6884999" y="5906109"/>
              <a:ext cx="891550" cy="1087920"/>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13" tIns="33606" rIns="67213" bIns="33606" numCol="1" anchor="t" anchorCtr="0" compatLnSpc="1">
                <a:prstTxWarp prst="textNoShape">
                  <a:avLst/>
                </a:prstTxWarp>
              </a:bodyPr>
              <a:lstStyle/>
              <a:p>
                <a:pPr defTabSz="685582">
                  <a:defRPr/>
                </a:pPr>
                <a:endParaRPr lang="en-US" sz="1324" kern="0">
                  <a:solidFill>
                    <a:srgbClr val="FFFFFF"/>
                  </a:solidFill>
                  <a:latin typeface="Arial Narrow" panose="020B0606020202030204" pitchFamily="34" charset="0"/>
                  <a:ea typeface="微軟正黑體" panose="020B0604030504040204" pitchFamily="34" charset="-120"/>
                </a:endParaRPr>
              </a:p>
            </p:txBody>
          </p:sp>
        </p:grpSp>
      </p:grpSp>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0277" y="3134678"/>
            <a:ext cx="331368" cy="331368"/>
          </a:xfrm>
          <a:prstGeom prst="rect">
            <a:avLst/>
          </a:prstGeom>
        </p:spPr>
      </p:pic>
      <p:grpSp>
        <p:nvGrpSpPr>
          <p:cNvPr id="295" name="Group 294"/>
          <p:cNvGrpSpPr/>
          <p:nvPr/>
        </p:nvGrpSpPr>
        <p:grpSpPr>
          <a:xfrm>
            <a:off x="6776272" y="357176"/>
            <a:ext cx="638703" cy="473891"/>
            <a:chOff x="10332992" y="479425"/>
            <a:chExt cx="868680" cy="644525"/>
          </a:xfrm>
        </p:grpSpPr>
        <p:sp>
          <p:nvSpPr>
            <p:cNvPr id="296" name="TextBox 295"/>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97"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298" name="Group 297"/>
          <p:cNvGrpSpPr/>
          <p:nvPr/>
        </p:nvGrpSpPr>
        <p:grpSpPr>
          <a:xfrm>
            <a:off x="7415057" y="357175"/>
            <a:ext cx="705837" cy="476226"/>
            <a:chOff x="11201784" y="479425"/>
            <a:chExt cx="959988" cy="647700"/>
          </a:xfrm>
        </p:grpSpPr>
        <p:sp>
          <p:nvSpPr>
            <p:cNvPr id="299" name="TextBox 298"/>
            <p:cNvSpPr txBox="1"/>
            <p:nvPr/>
          </p:nvSpPr>
          <p:spPr>
            <a:xfrm>
              <a:off x="11201784" y="479425"/>
              <a:ext cx="959988" cy="258465"/>
            </a:xfrm>
            <a:prstGeom prst="rect">
              <a:avLst/>
            </a:prstGeom>
            <a:noFill/>
          </p:spPr>
          <p:txBody>
            <a:bodyPr wrap="square" lIns="33616" tIns="33616" rIns="33616" bIns="33616" rtlCol="0">
              <a:spAutoFit/>
            </a:bodyPr>
            <a:lstStyle/>
            <a:p>
              <a:pPr algn="ctr">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00"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
        <p:nvSpPr>
          <p:cNvPr id="314" name="TextBox 313"/>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15" name="Freeform 5"/>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317" name="Rectangle 316"/>
          <p:cNvSpPr/>
          <p:nvPr/>
        </p:nvSpPr>
        <p:spPr bwMode="auto">
          <a:xfrm>
            <a:off x="7449263"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318" name="Group 317"/>
          <p:cNvGrpSpPr/>
          <p:nvPr/>
        </p:nvGrpSpPr>
        <p:grpSpPr>
          <a:xfrm>
            <a:off x="6189897" y="352866"/>
            <a:ext cx="638703" cy="473891"/>
            <a:chOff x="9418637" y="479425"/>
            <a:chExt cx="868680" cy="644525"/>
          </a:xfrm>
        </p:grpSpPr>
        <p:sp>
          <p:nvSpPr>
            <p:cNvPr id="329" name="TextBox 328"/>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30"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102658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normAutofit/>
          </a:bodyPr>
          <a:lstStyle/>
          <a:p>
            <a:r>
              <a:rPr lang="zh-TW" altLang="en-US" sz="3200" dirty="0"/>
              <a:t>負載平衡</a:t>
            </a:r>
            <a:endParaRPr lang="en-US" sz="3200" dirty="0"/>
          </a:p>
        </p:txBody>
      </p:sp>
      <p:sp>
        <p:nvSpPr>
          <p:cNvPr id="15" name="Text Placeholder 2">
            <a:extLst>
              <a:ext uri="{FF2B5EF4-FFF2-40B4-BE49-F238E27FC236}">
                <a16:creationId xmlns:a16="http://schemas.microsoft.com/office/drawing/2014/main" id="{1B372BBC-4209-4E95-9770-86D49406D416}"/>
              </a:ext>
            </a:extLst>
          </p:cNvPr>
          <p:cNvSpPr txBox="1">
            <a:spLocks/>
          </p:cNvSpPr>
          <p:nvPr/>
        </p:nvSpPr>
        <p:spPr>
          <a:xfrm>
            <a:off x="1861244" y="1399828"/>
            <a:ext cx="5826761" cy="4579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a:solidFill>
                  <a:schemeClr val="tx1"/>
                </a:solidFill>
                <a:latin typeface="Arial Narrow" panose="020B0606020202030204" pitchFamily="34" charset="0"/>
                <a:ea typeface="微軟正黑體" panose="020B0604030504040204" pitchFamily="34" charset="-120"/>
              </a:rPr>
              <a:t>負載平衡器</a:t>
            </a:r>
            <a:endParaRPr lang="en-US" sz="2400" dirty="0">
              <a:solidFill>
                <a:schemeClr val="tx1"/>
              </a:solidFill>
              <a:latin typeface="Arial Narrow" panose="020B0606020202030204" pitchFamily="34" charset="0"/>
              <a:ea typeface="微軟正黑體" panose="020B0604030504040204" pitchFamily="34" charset="-120"/>
            </a:endParaRPr>
          </a:p>
        </p:txBody>
      </p:sp>
      <p:pic>
        <p:nvPicPr>
          <p:cNvPr id="16" name="Picture 15">
            <a:extLst>
              <a:ext uri="{FF2B5EF4-FFF2-40B4-BE49-F238E27FC236}">
                <a16:creationId xmlns:a16="http://schemas.microsoft.com/office/drawing/2014/main" id="{8638DEB8-1192-487C-93E1-00C31BAC5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222" y="1254250"/>
            <a:ext cx="759428" cy="759428"/>
          </a:xfrm>
          <a:prstGeom prst="rect">
            <a:avLst/>
          </a:prstGeom>
        </p:spPr>
      </p:pic>
      <p:pic>
        <p:nvPicPr>
          <p:cNvPr id="17" name="Picture 16">
            <a:extLst>
              <a:ext uri="{FF2B5EF4-FFF2-40B4-BE49-F238E27FC236}">
                <a16:creationId xmlns:a16="http://schemas.microsoft.com/office/drawing/2014/main" id="{67724EDF-DDDF-47E8-B402-C5CB4A7FA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222" y="2132063"/>
            <a:ext cx="759428" cy="759428"/>
          </a:xfrm>
          <a:prstGeom prst="rect">
            <a:avLst/>
          </a:prstGeom>
        </p:spPr>
      </p:pic>
      <p:pic>
        <p:nvPicPr>
          <p:cNvPr id="18" name="Picture 17">
            <a:extLst>
              <a:ext uri="{FF2B5EF4-FFF2-40B4-BE49-F238E27FC236}">
                <a16:creationId xmlns:a16="http://schemas.microsoft.com/office/drawing/2014/main" id="{7B5856A6-ADA7-42F8-891A-5AE4A4B72E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580" y="3009875"/>
            <a:ext cx="710710" cy="710710"/>
          </a:xfrm>
          <a:prstGeom prst="rect">
            <a:avLst/>
          </a:prstGeom>
        </p:spPr>
      </p:pic>
      <p:pic>
        <p:nvPicPr>
          <p:cNvPr id="19" name="Picture 18">
            <a:extLst>
              <a:ext uri="{FF2B5EF4-FFF2-40B4-BE49-F238E27FC236}">
                <a16:creationId xmlns:a16="http://schemas.microsoft.com/office/drawing/2014/main" id="{CC30DBC4-5F46-4A1D-A311-8756F1D947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578" y="3924912"/>
            <a:ext cx="735070" cy="735070"/>
          </a:xfrm>
          <a:prstGeom prst="rect">
            <a:avLst/>
          </a:prstGeom>
        </p:spPr>
      </p:pic>
      <p:sp>
        <p:nvSpPr>
          <p:cNvPr id="20" name="Text Placeholder 2">
            <a:extLst>
              <a:ext uri="{FF2B5EF4-FFF2-40B4-BE49-F238E27FC236}">
                <a16:creationId xmlns:a16="http://schemas.microsoft.com/office/drawing/2014/main" id="{2E0FEEB1-3C80-457A-842D-0D774C2E3EA7}"/>
              </a:ext>
            </a:extLst>
          </p:cNvPr>
          <p:cNvSpPr txBox="1">
            <a:spLocks/>
          </p:cNvSpPr>
          <p:nvPr/>
        </p:nvSpPr>
        <p:spPr>
          <a:xfrm>
            <a:off x="1882726" y="2143006"/>
            <a:ext cx="5826761" cy="73754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a:solidFill>
                  <a:schemeClr val="tx1"/>
                </a:solidFill>
                <a:latin typeface="Arial Narrow" panose="020B0606020202030204" pitchFamily="34" charset="0"/>
                <a:ea typeface="微軟正黑體" panose="020B0604030504040204" pitchFamily="34" charset="-120"/>
              </a:rPr>
              <a:t>應用程式閘道 </a:t>
            </a:r>
            <a:br>
              <a:rPr lang="en-US" altLang="zh-TW" sz="2400" dirty="0">
                <a:solidFill>
                  <a:schemeClr val="tx1"/>
                </a:solidFill>
                <a:latin typeface="Arial Narrow" panose="020B0606020202030204" pitchFamily="34" charset="0"/>
                <a:ea typeface="微軟正黑體" panose="020B0604030504040204" pitchFamily="34" charset="-120"/>
              </a:rPr>
            </a:br>
            <a:r>
              <a:rPr lang="en-US" altLang="zh-TW" sz="2400" dirty="0">
                <a:solidFill>
                  <a:schemeClr val="tx1"/>
                </a:solidFill>
                <a:latin typeface="Arial Narrow" panose="020B0606020202030204" pitchFamily="34" charset="0"/>
                <a:ea typeface="微軟正黑體" panose="020B0604030504040204" pitchFamily="34" charset="-120"/>
              </a:rPr>
              <a:t>(</a:t>
            </a:r>
            <a:r>
              <a:rPr lang="zh-TW" altLang="en-US" sz="2400" dirty="0">
                <a:solidFill>
                  <a:schemeClr val="tx1"/>
                </a:solidFill>
                <a:latin typeface="Arial Narrow" panose="020B0606020202030204" pitchFamily="34" charset="0"/>
                <a:ea typeface="微軟正黑體" panose="020B0604030504040204" pitchFamily="34" charset="-120"/>
              </a:rPr>
              <a:t>含 </a:t>
            </a:r>
            <a:r>
              <a:rPr lang="en-US" altLang="zh-TW" sz="2400" dirty="0">
                <a:solidFill>
                  <a:schemeClr val="tx1"/>
                </a:solidFill>
                <a:latin typeface="Arial Narrow" panose="020B0606020202030204" pitchFamily="34" charset="0"/>
                <a:ea typeface="微軟正黑體" panose="020B0604030504040204" pitchFamily="34" charset="-120"/>
              </a:rPr>
              <a:t>Web </a:t>
            </a:r>
            <a:r>
              <a:rPr lang="zh-TW" altLang="en-US" sz="2400" dirty="0">
                <a:solidFill>
                  <a:schemeClr val="tx1"/>
                </a:solidFill>
                <a:latin typeface="Arial Narrow" panose="020B0606020202030204" pitchFamily="34" charset="0"/>
                <a:ea typeface="微軟正黑體" panose="020B0604030504040204" pitchFamily="34" charset="-120"/>
              </a:rPr>
              <a:t>應用程式防火牆 </a:t>
            </a:r>
            <a:r>
              <a:rPr lang="en-US" altLang="zh-TW" sz="2400" dirty="0">
                <a:solidFill>
                  <a:schemeClr val="tx1"/>
                </a:solidFill>
                <a:latin typeface="Arial Narrow" panose="020B0606020202030204" pitchFamily="34" charset="0"/>
                <a:ea typeface="微軟正黑體" panose="020B0604030504040204" pitchFamily="34" charset="-120"/>
              </a:rPr>
              <a:t>WAF)</a:t>
            </a:r>
            <a:endParaRPr lang="en-US" sz="2400" dirty="0">
              <a:solidFill>
                <a:schemeClr val="tx1"/>
              </a:solidFill>
              <a:latin typeface="Arial Narrow" panose="020B0606020202030204" pitchFamily="34" charset="0"/>
              <a:ea typeface="微軟正黑體" panose="020B0604030504040204" pitchFamily="34" charset="-120"/>
            </a:endParaRPr>
          </a:p>
        </p:txBody>
      </p:sp>
      <p:sp>
        <p:nvSpPr>
          <p:cNvPr id="21" name="Text Placeholder 2">
            <a:extLst>
              <a:ext uri="{FF2B5EF4-FFF2-40B4-BE49-F238E27FC236}">
                <a16:creationId xmlns:a16="http://schemas.microsoft.com/office/drawing/2014/main" id="{E45F81E6-897C-4E1F-B3AA-A5ABA0DE71FD}"/>
              </a:ext>
            </a:extLst>
          </p:cNvPr>
          <p:cNvSpPr txBox="1">
            <a:spLocks/>
          </p:cNvSpPr>
          <p:nvPr/>
        </p:nvSpPr>
        <p:spPr>
          <a:xfrm>
            <a:off x="1847070" y="3176410"/>
            <a:ext cx="5826761" cy="4579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2400" dirty="0">
                <a:solidFill>
                  <a:schemeClr val="tx1"/>
                </a:solidFill>
                <a:latin typeface="Arial Narrow" panose="020B0606020202030204" pitchFamily="34" charset="0"/>
                <a:ea typeface="微軟正黑體" panose="020B0604030504040204" pitchFamily="34" charset="-120"/>
              </a:rPr>
              <a:t>流量管理員 </a:t>
            </a:r>
            <a:r>
              <a:rPr lang="en-US" altLang="zh-TW" sz="2400" dirty="0">
                <a:solidFill>
                  <a:schemeClr val="tx1"/>
                </a:solidFill>
                <a:latin typeface="Arial Narrow" panose="020B0606020202030204" pitchFamily="34" charset="0"/>
                <a:ea typeface="微軟正黑體" panose="020B0604030504040204" pitchFamily="34" charset="-120"/>
              </a:rPr>
              <a:t>(</a:t>
            </a:r>
            <a:r>
              <a:rPr lang="en-US" sz="2400" dirty="0">
                <a:solidFill>
                  <a:schemeClr val="tx1"/>
                </a:solidFill>
                <a:latin typeface="Arial Narrow" panose="020B0606020202030204" pitchFamily="34" charset="0"/>
                <a:ea typeface="微軟正黑體" panose="020B0604030504040204" pitchFamily="34" charset="-120"/>
              </a:rPr>
              <a:t>Traffic Manager)</a:t>
            </a:r>
          </a:p>
        </p:txBody>
      </p:sp>
      <p:sp>
        <p:nvSpPr>
          <p:cNvPr id="22" name="Text Placeholder 2">
            <a:extLst>
              <a:ext uri="{FF2B5EF4-FFF2-40B4-BE49-F238E27FC236}">
                <a16:creationId xmlns:a16="http://schemas.microsoft.com/office/drawing/2014/main" id="{5E83A16B-BFF1-4584-9B64-B91A4448A3F5}"/>
              </a:ext>
            </a:extLst>
          </p:cNvPr>
          <p:cNvSpPr txBox="1">
            <a:spLocks/>
          </p:cNvSpPr>
          <p:nvPr/>
        </p:nvSpPr>
        <p:spPr>
          <a:xfrm>
            <a:off x="1847070" y="4140101"/>
            <a:ext cx="6702815" cy="4579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latin typeface="Arial Narrow" panose="020B0606020202030204" pitchFamily="34" charset="0"/>
                <a:ea typeface="微軟正黑體" panose="020B0604030504040204" pitchFamily="34" charset="-120"/>
              </a:rPr>
              <a:t>Azure </a:t>
            </a:r>
            <a:r>
              <a:rPr lang="zh-TW" altLang="en-US" sz="2400" dirty="0">
                <a:solidFill>
                  <a:schemeClr val="tx1"/>
                </a:solidFill>
                <a:latin typeface="Arial Narrow" panose="020B0606020202030204" pitchFamily="34" charset="0"/>
                <a:ea typeface="微軟正黑體" panose="020B0604030504040204" pitchFamily="34" charset="-120"/>
              </a:rPr>
              <a:t>市集上第三方廠商提供的方案</a:t>
            </a:r>
            <a:endParaRPr lang="en-US" sz="2400" dirty="0">
              <a:solidFill>
                <a:schemeClr val="tx1"/>
              </a:solidFill>
              <a:latin typeface="Arial Narrow" panose="020B0606020202030204" pitchFamily="34" charset="0"/>
              <a:ea typeface="微軟正黑體" panose="020B0604030504040204" pitchFamily="34" charset="-120"/>
            </a:endParaRPr>
          </a:p>
        </p:txBody>
      </p:sp>
      <p:grpSp>
        <p:nvGrpSpPr>
          <p:cNvPr id="23" name="Group 22">
            <a:extLst>
              <a:ext uri="{FF2B5EF4-FFF2-40B4-BE49-F238E27FC236}">
                <a16:creationId xmlns:a16="http://schemas.microsoft.com/office/drawing/2014/main" id="{A1465423-6499-4192-93D2-70068298BEC0}"/>
              </a:ext>
            </a:extLst>
          </p:cNvPr>
          <p:cNvGrpSpPr/>
          <p:nvPr/>
        </p:nvGrpSpPr>
        <p:grpSpPr>
          <a:xfrm>
            <a:off x="6776272" y="357176"/>
            <a:ext cx="638703" cy="473891"/>
            <a:chOff x="10332992" y="479425"/>
            <a:chExt cx="868680" cy="644525"/>
          </a:xfrm>
        </p:grpSpPr>
        <p:sp>
          <p:nvSpPr>
            <p:cNvPr id="24" name="TextBox 23">
              <a:extLst>
                <a:ext uri="{FF2B5EF4-FFF2-40B4-BE49-F238E27FC236}">
                  <a16:creationId xmlns:a16="http://schemas.microsoft.com/office/drawing/2014/main" id="{6AA4FDDD-8EEA-4C04-91EF-F601FAC43504}"/>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5" name="Freeform 9">
              <a:extLst>
                <a:ext uri="{FF2B5EF4-FFF2-40B4-BE49-F238E27FC236}">
                  <a16:creationId xmlns:a16="http://schemas.microsoft.com/office/drawing/2014/main" id="{B4706708-077A-4CBA-8682-8C3A5AB6088E}"/>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26" name="Group 25">
            <a:extLst>
              <a:ext uri="{FF2B5EF4-FFF2-40B4-BE49-F238E27FC236}">
                <a16:creationId xmlns:a16="http://schemas.microsoft.com/office/drawing/2014/main" id="{EF5FF8E7-C1B3-4083-BA33-A53E825A7D28}"/>
              </a:ext>
            </a:extLst>
          </p:cNvPr>
          <p:cNvGrpSpPr/>
          <p:nvPr/>
        </p:nvGrpSpPr>
        <p:grpSpPr>
          <a:xfrm>
            <a:off x="7415057" y="357175"/>
            <a:ext cx="705837" cy="476226"/>
            <a:chOff x="11201784" y="479425"/>
            <a:chExt cx="959988" cy="647700"/>
          </a:xfrm>
        </p:grpSpPr>
        <p:sp>
          <p:nvSpPr>
            <p:cNvPr id="27" name="TextBox 26">
              <a:extLst>
                <a:ext uri="{FF2B5EF4-FFF2-40B4-BE49-F238E27FC236}">
                  <a16:creationId xmlns:a16="http://schemas.microsoft.com/office/drawing/2014/main" id="{C11B5BB9-D05F-4FB6-AC99-5BF756C1CA3D}"/>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8" name="Freeform 13">
              <a:extLst>
                <a:ext uri="{FF2B5EF4-FFF2-40B4-BE49-F238E27FC236}">
                  <a16:creationId xmlns:a16="http://schemas.microsoft.com/office/drawing/2014/main" id="{028183F8-88E4-4D41-8C1B-3E81C2046C92}"/>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
        <p:nvSpPr>
          <p:cNvPr id="29" name="TextBox 28">
            <a:extLst>
              <a:ext uri="{FF2B5EF4-FFF2-40B4-BE49-F238E27FC236}">
                <a16:creationId xmlns:a16="http://schemas.microsoft.com/office/drawing/2014/main" id="{C8154094-6626-4BC1-859F-86997C7E718D}"/>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0" name="Freeform 5">
            <a:extLst>
              <a:ext uri="{FF2B5EF4-FFF2-40B4-BE49-F238E27FC236}">
                <a16:creationId xmlns:a16="http://schemas.microsoft.com/office/drawing/2014/main" id="{DF4E1BF4-2CAB-445D-AAD5-BDCF35A508BD}"/>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31" name="Rectangle 30">
            <a:extLst>
              <a:ext uri="{FF2B5EF4-FFF2-40B4-BE49-F238E27FC236}">
                <a16:creationId xmlns:a16="http://schemas.microsoft.com/office/drawing/2014/main" id="{47470DD5-3222-46AF-B691-06BD0D6A41B5}"/>
              </a:ext>
            </a:extLst>
          </p:cNvPr>
          <p:cNvSpPr/>
          <p:nvPr/>
        </p:nvSpPr>
        <p:spPr bwMode="auto">
          <a:xfrm>
            <a:off x="7449263"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32" name="Group 31">
            <a:extLst>
              <a:ext uri="{FF2B5EF4-FFF2-40B4-BE49-F238E27FC236}">
                <a16:creationId xmlns:a16="http://schemas.microsoft.com/office/drawing/2014/main" id="{6D3E95BE-2741-4495-AF6B-06D774AE94CB}"/>
              </a:ext>
            </a:extLst>
          </p:cNvPr>
          <p:cNvGrpSpPr/>
          <p:nvPr/>
        </p:nvGrpSpPr>
        <p:grpSpPr>
          <a:xfrm>
            <a:off x="6189897" y="352866"/>
            <a:ext cx="638703" cy="473891"/>
            <a:chOff x="9418637" y="479425"/>
            <a:chExt cx="868680" cy="644525"/>
          </a:xfrm>
        </p:grpSpPr>
        <p:sp>
          <p:nvSpPr>
            <p:cNvPr id="33" name="TextBox 32">
              <a:extLst>
                <a:ext uri="{FF2B5EF4-FFF2-40B4-BE49-F238E27FC236}">
                  <a16:creationId xmlns:a16="http://schemas.microsoft.com/office/drawing/2014/main" id="{C19F4AF6-8C68-4A05-B127-3C4E46B32442}"/>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4" name="Freeform 5">
              <a:extLst>
                <a:ext uri="{FF2B5EF4-FFF2-40B4-BE49-F238E27FC236}">
                  <a16:creationId xmlns:a16="http://schemas.microsoft.com/office/drawing/2014/main" id="{D876788F-9D38-46D9-82A4-5E492AE3A0A3}"/>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rgbClr val="505050"/>
                </a:solidFill>
                <a:latin typeface="Arial Narrow" panose="020B0606020202030204" pitchFamily="34" charset="0"/>
                <a:ea typeface="微軟正黑體" panose="020B0604030504040204" pitchFamily="34" charset="-120"/>
              </a:endParaRPr>
            </a:p>
          </p:txBody>
        </p:sp>
      </p:grpSp>
      <p:sp>
        <p:nvSpPr>
          <p:cNvPr id="4" name="圖說文字: 折線 3">
            <a:extLst>
              <a:ext uri="{FF2B5EF4-FFF2-40B4-BE49-F238E27FC236}">
                <a16:creationId xmlns:a16="http://schemas.microsoft.com/office/drawing/2014/main" id="{04BE7414-4A72-4BE5-83D3-44AD39F67FD9}"/>
              </a:ext>
            </a:extLst>
          </p:cNvPr>
          <p:cNvSpPr/>
          <p:nvPr/>
        </p:nvSpPr>
        <p:spPr>
          <a:xfrm>
            <a:off x="4126552" y="920552"/>
            <a:ext cx="1296144" cy="457955"/>
          </a:xfrm>
          <a:prstGeom prst="borderCallout2">
            <a:avLst>
              <a:gd name="adj1" fmla="val 52432"/>
              <a:gd name="adj2" fmla="val 30"/>
              <a:gd name="adj3" fmla="val 53576"/>
              <a:gd name="adj4" fmla="val -21589"/>
              <a:gd name="adj5" fmla="val 112500"/>
              <a:gd name="adj6" fmla="val -46667"/>
            </a:avLst>
          </a:prstGeom>
          <a:ln w="28575"/>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OSI </a:t>
            </a:r>
            <a:r>
              <a:rPr lang="zh-TW" altLang="en-US"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第 </a:t>
            </a:r>
            <a:r>
              <a:rPr lang="en-US" altLang="zh-TW"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4</a:t>
            </a:r>
            <a:r>
              <a:rPr lang="zh-TW" altLang="en-US"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 層</a:t>
            </a:r>
          </a:p>
        </p:txBody>
      </p:sp>
      <p:sp>
        <p:nvSpPr>
          <p:cNvPr id="36" name="圖說文字: 折線 35">
            <a:extLst>
              <a:ext uri="{FF2B5EF4-FFF2-40B4-BE49-F238E27FC236}">
                <a16:creationId xmlns:a16="http://schemas.microsoft.com/office/drawing/2014/main" id="{705FC4C5-FA1D-43AE-9822-F438C353A99E}"/>
              </a:ext>
            </a:extLst>
          </p:cNvPr>
          <p:cNvSpPr/>
          <p:nvPr/>
        </p:nvSpPr>
        <p:spPr>
          <a:xfrm>
            <a:off x="5050161" y="1825763"/>
            <a:ext cx="1296144" cy="457955"/>
          </a:xfrm>
          <a:prstGeom prst="borderCallout2">
            <a:avLst>
              <a:gd name="adj1" fmla="val 52432"/>
              <a:gd name="adj2" fmla="val 30"/>
              <a:gd name="adj3" fmla="val 53576"/>
              <a:gd name="adj4" fmla="val -21589"/>
              <a:gd name="adj5" fmla="val 112500"/>
              <a:gd name="adj6" fmla="val -46667"/>
            </a:avLst>
          </a:prstGeom>
          <a:ln w="28575"/>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OSI </a:t>
            </a:r>
            <a:r>
              <a:rPr lang="zh-TW" altLang="en-US"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第 </a:t>
            </a:r>
            <a:r>
              <a:rPr lang="en-US" altLang="zh-TW"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7</a:t>
            </a:r>
            <a:r>
              <a:rPr lang="zh-TW" altLang="en-US"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 層</a:t>
            </a:r>
          </a:p>
        </p:txBody>
      </p:sp>
      <p:sp>
        <p:nvSpPr>
          <p:cNvPr id="37" name="圖說文字: 折線 36">
            <a:extLst>
              <a:ext uri="{FF2B5EF4-FFF2-40B4-BE49-F238E27FC236}">
                <a16:creationId xmlns:a16="http://schemas.microsoft.com/office/drawing/2014/main" id="{737FBB4C-37D2-4DE9-92F5-454C3D6783C2}"/>
              </a:ext>
            </a:extLst>
          </p:cNvPr>
          <p:cNvSpPr/>
          <p:nvPr/>
        </p:nvSpPr>
        <p:spPr>
          <a:xfrm>
            <a:off x="6025055" y="2740428"/>
            <a:ext cx="1296144" cy="457955"/>
          </a:xfrm>
          <a:prstGeom prst="borderCallout2">
            <a:avLst>
              <a:gd name="adj1" fmla="val 52432"/>
              <a:gd name="adj2" fmla="val 30"/>
              <a:gd name="adj3" fmla="val 53576"/>
              <a:gd name="adj4" fmla="val -21589"/>
              <a:gd name="adj5" fmla="val 112500"/>
              <a:gd name="adj6" fmla="val -46667"/>
            </a:avLst>
          </a:prstGeom>
          <a:ln w="28575"/>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DNS</a:t>
            </a:r>
            <a:endParaRPr lang="zh-TW" altLang="en-US" b="1"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270081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51" y="408986"/>
            <a:ext cx="8229600" cy="644228"/>
          </a:xfrm>
        </p:spPr>
        <p:txBody>
          <a:bodyPr>
            <a:normAutofit/>
          </a:bodyPr>
          <a:lstStyle/>
          <a:p>
            <a:r>
              <a:rPr lang="zh-TW" altLang="en-US" sz="3200" dirty="0"/>
              <a:t>實作混合雲 </a:t>
            </a:r>
            <a:r>
              <a:rPr lang="en-US" altLang="zh-TW" sz="3200" dirty="0"/>
              <a:t>– </a:t>
            </a:r>
            <a:r>
              <a:rPr lang="zh-TW" altLang="en-US" sz="3200" dirty="0"/>
              <a:t>連接 </a:t>
            </a:r>
            <a:r>
              <a:rPr lang="en-US" altLang="zh-TW" sz="3200" dirty="0"/>
              <a:t>Azure</a:t>
            </a:r>
            <a:endParaRPr lang="en-US" sz="3200" dirty="0"/>
          </a:p>
        </p:txBody>
      </p:sp>
      <p:sp>
        <p:nvSpPr>
          <p:cNvPr id="4" name="內容版面配置區 3">
            <a:extLst>
              <a:ext uri="{FF2B5EF4-FFF2-40B4-BE49-F238E27FC236}">
                <a16:creationId xmlns:a16="http://schemas.microsoft.com/office/drawing/2014/main" id="{C3962DC8-16C4-40AB-B779-966530FAA8CB}"/>
              </a:ext>
            </a:extLst>
          </p:cNvPr>
          <p:cNvSpPr>
            <a:spLocks noGrp="1"/>
          </p:cNvSpPr>
          <p:nvPr>
            <p:ph idx="1"/>
          </p:nvPr>
        </p:nvSpPr>
        <p:spPr/>
        <p:txBody>
          <a:bodyPr/>
          <a:lstStyle/>
          <a:p>
            <a:endParaRPr lang="zh-TW" altLang="en-US"/>
          </a:p>
        </p:txBody>
      </p:sp>
      <p:sp>
        <p:nvSpPr>
          <p:cNvPr id="111" name="Rectangle 110" hidden="1"/>
          <p:cNvSpPr/>
          <p:nvPr/>
        </p:nvSpPr>
        <p:spPr bwMode="auto">
          <a:xfrm>
            <a:off x="2803878" y="3602549"/>
            <a:ext cx="2756164" cy="1724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2479" tIns="31240" rIns="62479" bIns="31240" numCol="1" rtlCol="0" anchor="ctr" anchorCtr="0" compatLnSpc="1">
            <a:prstTxWarp prst="textNoShape">
              <a:avLst/>
            </a:prstTxWarp>
          </a:bodyPr>
          <a:lstStyle/>
          <a:p>
            <a:pPr algn="ctr" defTabSz="624656" fontAlgn="base">
              <a:spcBef>
                <a:spcPct val="0"/>
              </a:spcBef>
              <a:spcAft>
                <a:spcPct val="0"/>
              </a:spcAft>
              <a:defRPr/>
            </a:pPr>
            <a:endParaRPr lang="en-US" sz="1968" kern="0" dirty="0">
              <a:gradFill>
                <a:gsLst>
                  <a:gs pos="0">
                    <a:srgbClr val="FFFFFF"/>
                  </a:gs>
                  <a:gs pos="100000">
                    <a:srgbClr val="FFFFFF"/>
                  </a:gs>
                </a:gsLst>
                <a:lin ang="5400000" scaled="0"/>
              </a:gradFill>
            </a:endParaRPr>
          </a:p>
        </p:txBody>
      </p:sp>
      <p:grpSp>
        <p:nvGrpSpPr>
          <p:cNvPr id="83" name="Group 82">
            <a:extLst>
              <a:ext uri="{FF2B5EF4-FFF2-40B4-BE49-F238E27FC236}">
                <a16:creationId xmlns:a16="http://schemas.microsoft.com/office/drawing/2014/main" id="{66D60B28-77DF-4D7F-A657-14B861AE383D}"/>
              </a:ext>
            </a:extLst>
          </p:cNvPr>
          <p:cNvGrpSpPr/>
          <p:nvPr/>
        </p:nvGrpSpPr>
        <p:grpSpPr>
          <a:xfrm>
            <a:off x="6776272" y="357176"/>
            <a:ext cx="638703" cy="473891"/>
            <a:chOff x="10332992" y="479425"/>
            <a:chExt cx="868680" cy="644525"/>
          </a:xfrm>
        </p:grpSpPr>
        <p:sp>
          <p:nvSpPr>
            <p:cNvPr id="84" name="TextBox 83">
              <a:extLst>
                <a:ext uri="{FF2B5EF4-FFF2-40B4-BE49-F238E27FC236}">
                  <a16:creationId xmlns:a16="http://schemas.microsoft.com/office/drawing/2014/main" id="{907957AE-F5B6-4313-AC07-05C6280CBD2C}"/>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5" name="Freeform 9">
              <a:extLst>
                <a:ext uri="{FF2B5EF4-FFF2-40B4-BE49-F238E27FC236}">
                  <a16:creationId xmlns:a16="http://schemas.microsoft.com/office/drawing/2014/main" id="{E7E71425-CFBC-4EF5-AF13-F1794CF9A45F}"/>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86" name="Group 85">
            <a:extLst>
              <a:ext uri="{FF2B5EF4-FFF2-40B4-BE49-F238E27FC236}">
                <a16:creationId xmlns:a16="http://schemas.microsoft.com/office/drawing/2014/main" id="{03B6F5ED-AF58-4F81-9302-9D7D5EB6368C}"/>
              </a:ext>
            </a:extLst>
          </p:cNvPr>
          <p:cNvGrpSpPr/>
          <p:nvPr/>
        </p:nvGrpSpPr>
        <p:grpSpPr>
          <a:xfrm>
            <a:off x="7415057" y="357175"/>
            <a:ext cx="705837" cy="476226"/>
            <a:chOff x="11201784" y="479425"/>
            <a:chExt cx="959988" cy="647700"/>
          </a:xfrm>
        </p:grpSpPr>
        <p:sp>
          <p:nvSpPr>
            <p:cNvPr id="87" name="TextBox 86">
              <a:extLst>
                <a:ext uri="{FF2B5EF4-FFF2-40B4-BE49-F238E27FC236}">
                  <a16:creationId xmlns:a16="http://schemas.microsoft.com/office/drawing/2014/main" id="{2952688F-49AC-4EDE-BCFE-EB2ED422F6B5}"/>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88" name="Freeform 13">
              <a:extLst>
                <a:ext uri="{FF2B5EF4-FFF2-40B4-BE49-F238E27FC236}">
                  <a16:creationId xmlns:a16="http://schemas.microsoft.com/office/drawing/2014/main" id="{962F1B2F-8D2C-47B7-93C3-FC865C7DC116}"/>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grpSp>
      <p:sp>
        <p:nvSpPr>
          <p:cNvPr id="89" name="TextBox 88">
            <a:extLst>
              <a:ext uri="{FF2B5EF4-FFF2-40B4-BE49-F238E27FC236}">
                <a16:creationId xmlns:a16="http://schemas.microsoft.com/office/drawing/2014/main" id="{008754E6-B3B4-49EF-8C7E-665D702EBB66}"/>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0" name="Freeform 5">
            <a:extLst>
              <a:ext uri="{FF2B5EF4-FFF2-40B4-BE49-F238E27FC236}">
                <a16:creationId xmlns:a16="http://schemas.microsoft.com/office/drawing/2014/main" id="{48C2126D-648E-471B-A1A7-96D36F50EE15}"/>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sp>
        <p:nvSpPr>
          <p:cNvPr id="91" name="Rectangle 90">
            <a:extLst>
              <a:ext uri="{FF2B5EF4-FFF2-40B4-BE49-F238E27FC236}">
                <a16:creationId xmlns:a16="http://schemas.microsoft.com/office/drawing/2014/main" id="{89E524B8-2372-4212-91AF-E4106FE96120}"/>
              </a:ext>
            </a:extLst>
          </p:cNvPr>
          <p:cNvSpPr/>
          <p:nvPr/>
        </p:nvSpPr>
        <p:spPr bwMode="auto">
          <a:xfrm>
            <a:off x="7449263"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92" name="Group 91">
            <a:extLst>
              <a:ext uri="{FF2B5EF4-FFF2-40B4-BE49-F238E27FC236}">
                <a16:creationId xmlns:a16="http://schemas.microsoft.com/office/drawing/2014/main" id="{04F11AF4-6721-4227-8869-727C408526D3}"/>
              </a:ext>
            </a:extLst>
          </p:cNvPr>
          <p:cNvGrpSpPr/>
          <p:nvPr/>
        </p:nvGrpSpPr>
        <p:grpSpPr>
          <a:xfrm>
            <a:off x="6189897" y="352866"/>
            <a:ext cx="638703" cy="473891"/>
            <a:chOff x="9418637" y="479425"/>
            <a:chExt cx="868680" cy="644525"/>
          </a:xfrm>
        </p:grpSpPr>
        <p:sp>
          <p:nvSpPr>
            <p:cNvPr id="93" name="TextBox 92">
              <a:extLst>
                <a:ext uri="{FF2B5EF4-FFF2-40B4-BE49-F238E27FC236}">
                  <a16:creationId xmlns:a16="http://schemas.microsoft.com/office/drawing/2014/main" id="{7B72EC41-B205-4AA2-B787-3D34FE6BA01A}"/>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94" name="Freeform 5">
              <a:extLst>
                <a:ext uri="{FF2B5EF4-FFF2-40B4-BE49-F238E27FC236}">
                  <a16:creationId xmlns:a16="http://schemas.microsoft.com/office/drawing/2014/main" id="{63DBEB4C-EA7C-4A66-8237-EC86ECD8F175}"/>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rgbClr val="505050"/>
                </a:solidFill>
                <a:latin typeface="Arial Narrow" panose="020B0606020202030204" pitchFamily="34" charset="0"/>
                <a:ea typeface="微軟正黑體" panose="020B0604030504040204" pitchFamily="34" charset="-120"/>
              </a:endParaRPr>
            </a:p>
          </p:txBody>
        </p:sp>
      </p:grpSp>
      <p:sp>
        <p:nvSpPr>
          <p:cNvPr id="99" name="Rectangle 98">
            <a:extLst>
              <a:ext uri="{FF2B5EF4-FFF2-40B4-BE49-F238E27FC236}">
                <a16:creationId xmlns:a16="http://schemas.microsoft.com/office/drawing/2014/main" id="{4F8D8C54-C304-4489-BBA3-96EAFC82A340}"/>
              </a:ext>
            </a:extLst>
          </p:cNvPr>
          <p:cNvSpPr/>
          <p:nvPr/>
        </p:nvSpPr>
        <p:spPr>
          <a:xfrm>
            <a:off x="239336" y="2032525"/>
            <a:ext cx="8656101" cy="9782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00" name="Freeform 52">
            <a:extLst>
              <a:ext uri="{FF2B5EF4-FFF2-40B4-BE49-F238E27FC236}">
                <a16:creationId xmlns:a16="http://schemas.microsoft.com/office/drawing/2014/main" id="{300A3F27-64CA-4CE1-A292-79B0C5081CA1}"/>
              </a:ext>
            </a:extLst>
          </p:cNvPr>
          <p:cNvSpPr/>
          <p:nvPr/>
        </p:nvSpPr>
        <p:spPr>
          <a:xfrm rot="5400000">
            <a:off x="4587458" y="1766993"/>
            <a:ext cx="977778" cy="150899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02" name="Freeform 53">
            <a:extLst>
              <a:ext uri="{FF2B5EF4-FFF2-40B4-BE49-F238E27FC236}">
                <a16:creationId xmlns:a16="http://schemas.microsoft.com/office/drawing/2014/main" id="{A7CCA9DF-AAA0-43A1-8430-50BA7DB46A46}"/>
              </a:ext>
            </a:extLst>
          </p:cNvPr>
          <p:cNvSpPr/>
          <p:nvPr/>
        </p:nvSpPr>
        <p:spPr>
          <a:xfrm rot="5400000">
            <a:off x="504948" y="1766993"/>
            <a:ext cx="977780" cy="150899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grpSp>
        <p:nvGrpSpPr>
          <p:cNvPr id="107" name="Group 106">
            <a:extLst>
              <a:ext uri="{FF2B5EF4-FFF2-40B4-BE49-F238E27FC236}">
                <a16:creationId xmlns:a16="http://schemas.microsoft.com/office/drawing/2014/main" id="{DD837139-6276-419E-BA1A-E43F24CECFA3}"/>
              </a:ext>
            </a:extLst>
          </p:cNvPr>
          <p:cNvGrpSpPr/>
          <p:nvPr/>
        </p:nvGrpSpPr>
        <p:grpSpPr>
          <a:xfrm>
            <a:off x="657428" y="2108043"/>
            <a:ext cx="403999" cy="666686"/>
            <a:chOff x="5293615" y="2178868"/>
            <a:chExt cx="1189325" cy="1488408"/>
          </a:xfrm>
        </p:grpSpPr>
        <p:pic>
          <p:nvPicPr>
            <p:cNvPr id="112" name="Picture 2">
              <a:extLst>
                <a:ext uri="{FF2B5EF4-FFF2-40B4-BE49-F238E27FC236}">
                  <a16:creationId xmlns:a16="http://schemas.microsoft.com/office/drawing/2014/main" id="{FAEC1713-4A8E-4D43-9027-5068EA984576}"/>
                </a:ext>
              </a:extLst>
            </p:cNvPr>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113" name="Isosceles Triangle 112">
              <a:extLst>
                <a:ext uri="{FF2B5EF4-FFF2-40B4-BE49-F238E27FC236}">
                  <a16:creationId xmlns:a16="http://schemas.microsoft.com/office/drawing/2014/main" id="{E1F11B3E-0BE4-469B-B5BE-646FD462501B}"/>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7229" tIns="33614" rIns="67229" bIns="33614" numCol="1" rtlCol="0" anchor="ctr" anchorCtr="0" compatLnSpc="1">
              <a:prstTxWarp prst="textNoShape">
                <a:avLst/>
              </a:prstTxWarp>
            </a:bodyPr>
            <a:lstStyle/>
            <a:p>
              <a:pPr algn="ctr" defTabSz="420024">
                <a:defRPr/>
              </a:pPr>
              <a:endParaRPr lang="en-US" sz="1029"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grpSp>
      <p:cxnSp>
        <p:nvCxnSpPr>
          <p:cNvPr id="116" name="Straight Connector 115">
            <a:extLst>
              <a:ext uri="{FF2B5EF4-FFF2-40B4-BE49-F238E27FC236}">
                <a16:creationId xmlns:a16="http://schemas.microsoft.com/office/drawing/2014/main" id="{53CC4B0D-B519-4C90-B46C-DACD005CE5FF}"/>
              </a:ext>
            </a:extLst>
          </p:cNvPr>
          <p:cNvCxnSpPr>
            <a:cxnSpLocks/>
          </p:cNvCxnSpPr>
          <p:nvPr/>
        </p:nvCxnSpPr>
        <p:spPr>
          <a:xfrm flipH="1">
            <a:off x="1630136" y="2539775"/>
            <a:ext cx="691963"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B13B52A-79AB-4861-9D96-DE9C5EE77273}"/>
              </a:ext>
            </a:extLst>
          </p:cNvPr>
          <p:cNvSpPr/>
          <p:nvPr/>
        </p:nvSpPr>
        <p:spPr>
          <a:xfrm>
            <a:off x="2116224" y="2393674"/>
            <a:ext cx="1863442" cy="287476"/>
          </a:xfrm>
          <a:prstGeom prst="rect">
            <a:avLst/>
          </a:prstGeom>
        </p:spPr>
        <p:txBody>
          <a:bodyPr wrap="square" lIns="89623" tIns="44812" rIns="89623" bIns="44812">
            <a:spAutoFit/>
          </a:bodyPr>
          <a:lstStyle/>
          <a:p>
            <a:pPr algn="ctr" defTabSz="350023" fontAlgn="base">
              <a:lnSpc>
                <a:spcPct val="80000"/>
              </a:lnSpc>
              <a:defRPr/>
            </a:pPr>
            <a:r>
              <a:rPr lang="zh-TW" alt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站台對站台 </a:t>
            </a:r>
            <a:r>
              <a:rPr lang="en-US" altLang="zh-TW"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VPN</a:t>
            </a:r>
            <a:endPar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cxnSp>
        <p:nvCxnSpPr>
          <p:cNvPr id="118" name="Straight Connector 117">
            <a:extLst>
              <a:ext uri="{FF2B5EF4-FFF2-40B4-BE49-F238E27FC236}">
                <a16:creationId xmlns:a16="http://schemas.microsoft.com/office/drawing/2014/main" id="{4D07EE2D-3B3E-477A-A7AD-73B60BAF3D49}"/>
              </a:ext>
            </a:extLst>
          </p:cNvPr>
          <p:cNvCxnSpPr>
            <a:cxnSpLocks/>
          </p:cNvCxnSpPr>
          <p:nvPr/>
        </p:nvCxnSpPr>
        <p:spPr>
          <a:xfrm>
            <a:off x="3797021" y="2539775"/>
            <a:ext cx="683790"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9" name="Rectangle 77">
            <a:extLst>
              <a:ext uri="{FF2B5EF4-FFF2-40B4-BE49-F238E27FC236}">
                <a16:creationId xmlns:a16="http://schemas.microsoft.com/office/drawing/2014/main" id="{F22E10FD-2695-4545-A10B-EDAA01D41014}"/>
              </a:ext>
            </a:extLst>
          </p:cNvPr>
          <p:cNvSpPr/>
          <p:nvPr/>
        </p:nvSpPr>
        <p:spPr>
          <a:xfrm>
            <a:off x="5842403" y="2297389"/>
            <a:ext cx="2812662" cy="362026"/>
          </a:xfrm>
          <a:prstGeom prst="rect">
            <a:avLst/>
          </a:prstGeom>
        </p:spPr>
        <p:txBody>
          <a:bodyPr wrap="square" lIns="134464" tIns="107571" rIns="134464" bIns="107571">
            <a:spAutoFit/>
          </a:bodyPr>
          <a:lstStyle/>
          <a:p>
            <a:pPr marL="126067" indent="-126067" defTabSz="350023" fontAlgn="base">
              <a:lnSpc>
                <a:spcPct val="8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從地端或其它 </a:t>
            </a:r>
            <a:r>
              <a:rPr lang="en-US" altLang="zh-TW" sz="1176" kern="0" dirty="0" err="1">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Auzre</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 </a:t>
            </a: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地區連線到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Azure</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sp>
        <p:nvSpPr>
          <p:cNvPr id="120" name="Freeform 539">
            <a:extLst>
              <a:ext uri="{FF2B5EF4-FFF2-40B4-BE49-F238E27FC236}">
                <a16:creationId xmlns:a16="http://schemas.microsoft.com/office/drawing/2014/main" id="{8661853D-2AC8-433E-89B7-78879D967EE7}"/>
              </a:ext>
            </a:extLst>
          </p:cNvPr>
          <p:cNvSpPr>
            <a:spLocks noChangeAspect="1"/>
          </p:cNvSpPr>
          <p:nvPr/>
        </p:nvSpPr>
        <p:spPr bwMode="auto">
          <a:xfrm>
            <a:off x="877980" y="2589427"/>
            <a:ext cx="335407" cy="222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defTabSz="685669">
              <a:defRPr/>
            </a:pPr>
            <a:endParaRPr lang="en-US" sz="1765" kern="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pic>
        <p:nvPicPr>
          <p:cNvPr id="121" name="Picture 2">
            <a:extLst>
              <a:ext uri="{FF2B5EF4-FFF2-40B4-BE49-F238E27FC236}">
                <a16:creationId xmlns:a16="http://schemas.microsoft.com/office/drawing/2014/main" id="{2AB29DD0-81EF-495B-8B7C-5D4A376472D2}"/>
              </a:ext>
            </a:extLst>
          </p:cNvPr>
          <p:cNvPicPr>
            <a:picLocks noChangeAspect="1" noChangeArrowheads="1"/>
          </p:cNvPicPr>
          <p:nvPr/>
        </p:nvPicPr>
        <p:blipFill>
          <a:blip r:embed="rId4" cstate="print">
            <a:lum bright="100000" contrast="100000"/>
          </a:blip>
          <a:srcRect/>
          <a:stretch>
            <a:fillRect/>
          </a:stretch>
        </p:blipFill>
        <p:spPr bwMode="auto">
          <a:xfrm>
            <a:off x="4745133" y="1940297"/>
            <a:ext cx="739476" cy="1091793"/>
          </a:xfrm>
          <a:prstGeom prst="rect">
            <a:avLst/>
          </a:prstGeom>
          <a:noFill/>
          <a:ln w="9525">
            <a:noFill/>
            <a:miter lim="800000"/>
            <a:headEnd/>
            <a:tailEnd/>
          </a:ln>
          <a:effectLst/>
        </p:spPr>
      </p:pic>
      <p:sp>
        <p:nvSpPr>
          <p:cNvPr id="122" name="Rectangle 121">
            <a:extLst>
              <a:ext uri="{FF2B5EF4-FFF2-40B4-BE49-F238E27FC236}">
                <a16:creationId xmlns:a16="http://schemas.microsoft.com/office/drawing/2014/main" id="{D8D3565A-C1FF-4B18-84F3-BF915E654B7E}"/>
              </a:ext>
            </a:extLst>
          </p:cNvPr>
          <p:cNvSpPr/>
          <p:nvPr/>
        </p:nvSpPr>
        <p:spPr>
          <a:xfrm>
            <a:off x="239336" y="1023619"/>
            <a:ext cx="8656101" cy="9741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grpSp>
        <p:nvGrpSpPr>
          <p:cNvPr id="123" name="Group 122">
            <a:extLst>
              <a:ext uri="{FF2B5EF4-FFF2-40B4-BE49-F238E27FC236}">
                <a16:creationId xmlns:a16="http://schemas.microsoft.com/office/drawing/2014/main" id="{456F0D36-0E0A-4053-84E6-2F6986973B1C}"/>
              </a:ext>
            </a:extLst>
          </p:cNvPr>
          <p:cNvGrpSpPr/>
          <p:nvPr/>
        </p:nvGrpSpPr>
        <p:grpSpPr>
          <a:xfrm>
            <a:off x="239337" y="1018768"/>
            <a:ext cx="5591507" cy="1002216"/>
            <a:chOff x="2916922" y="5310943"/>
            <a:chExt cx="8816693" cy="980720"/>
          </a:xfrm>
        </p:grpSpPr>
        <p:sp>
          <p:nvSpPr>
            <p:cNvPr id="124" name="Freeform 97">
              <a:extLst>
                <a:ext uri="{FF2B5EF4-FFF2-40B4-BE49-F238E27FC236}">
                  <a16:creationId xmlns:a16="http://schemas.microsoft.com/office/drawing/2014/main" id="{2521C74F-3CDC-41D2-A8EA-4D65B07B9BB8}"/>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25" name="Freeform 100">
              <a:extLst>
                <a:ext uri="{FF2B5EF4-FFF2-40B4-BE49-F238E27FC236}">
                  <a16:creationId xmlns:a16="http://schemas.microsoft.com/office/drawing/2014/main" id="{9E5C29FB-C1DC-4C98-AD81-EB926540611A}"/>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pic>
          <p:nvPicPr>
            <p:cNvPr id="126" name="Picture 6" descr="\\magnum\Projects\Microsoft\Cloud Power FY12\Design\Icons\PNGs\Server_2.png">
              <a:extLst>
                <a:ext uri="{FF2B5EF4-FFF2-40B4-BE49-F238E27FC236}">
                  <a16:creationId xmlns:a16="http://schemas.microsoft.com/office/drawing/2014/main" id="{58C45474-2499-48C5-A918-BD24449935BA}"/>
                </a:ext>
              </a:extLst>
            </p:cNvPr>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27" name="Rectangle 126">
              <a:extLst>
                <a:ext uri="{FF2B5EF4-FFF2-40B4-BE49-F238E27FC236}">
                  <a16:creationId xmlns:a16="http://schemas.microsoft.com/office/drawing/2014/main" id="{0C31D8B0-050A-4D91-872B-4DAFDAAB54B0}"/>
                </a:ext>
              </a:extLst>
            </p:cNvPr>
            <p:cNvSpPr/>
            <p:nvPr/>
          </p:nvSpPr>
          <p:spPr>
            <a:xfrm>
              <a:off x="5853434" y="5660985"/>
              <a:ext cx="2938275" cy="281310"/>
            </a:xfrm>
            <a:prstGeom prst="rect">
              <a:avLst/>
            </a:prstGeom>
          </p:spPr>
          <p:txBody>
            <a:bodyPr wrap="square" lIns="89623" tIns="44812" rIns="89623" bIns="44812">
              <a:spAutoFit/>
            </a:bodyPr>
            <a:lstStyle/>
            <a:p>
              <a:pPr algn="ctr" defTabSz="350023" fontAlgn="base">
                <a:lnSpc>
                  <a:spcPct val="80000"/>
                </a:lnSpc>
                <a:defRPr/>
              </a:pPr>
              <a:r>
                <a:rPr lang="zh-TW" alt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點對站台 </a:t>
              </a:r>
              <a:r>
                <a:rPr lang="en-US" altLang="zh-TW"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VPN</a:t>
              </a:r>
              <a:endPar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cxnSp>
          <p:nvCxnSpPr>
            <p:cNvPr id="128" name="Straight Connector 127">
              <a:extLst>
                <a:ext uri="{FF2B5EF4-FFF2-40B4-BE49-F238E27FC236}">
                  <a16:creationId xmlns:a16="http://schemas.microsoft.com/office/drawing/2014/main" id="{950B2830-BE67-48E9-80C3-13685A200775}"/>
                </a:ext>
              </a:extLst>
            </p:cNvPr>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DB79A76-5168-4B1B-82EC-BEEA23611239}"/>
                </a:ext>
              </a:extLst>
            </p:cNvPr>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130" name="Picture 2">
            <a:extLst>
              <a:ext uri="{FF2B5EF4-FFF2-40B4-BE49-F238E27FC236}">
                <a16:creationId xmlns:a16="http://schemas.microsoft.com/office/drawing/2014/main" id="{DBA24464-A591-4414-84A7-D5847DEF93C3}"/>
              </a:ext>
            </a:extLst>
          </p:cNvPr>
          <p:cNvPicPr>
            <a:picLocks noChangeAspect="1" noChangeArrowheads="1"/>
          </p:cNvPicPr>
          <p:nvPr/>
        </p:nvPicPr>
        <p:blipFill>
          <a:blip r:embed="rId4" cstate="print">
            <a:lum bright="100000" contrast="100000"/>
          </a:blip>
          <a:srcRect/>
          <a:stretch>
            <a:fillRect/>
          </a:stretch>
        </p:blipFill>
        <p:spPr bwMode="auto">
          <a:xfrm>
            <a:off x="657428" y="1112780"/>
            <a:ext cx="400283" cy="483625"/>
          </a:xfrm>
          <a:prstGeom prst="rect">
            <a:avLst/>
          </a:prstGeom>
          <a:noFill/>
          <a:ln w="9525">
            <a:noFill/>
            <a:miter lim="800000"/>
            <a:headEnd/>
            <a:tailEnd/>
          </a:ln>
          <a:effectLst/>
        </p:spPr>
      </p:pic>
      <p:sp>
        <p:nvSpPr>
          <p:cNvPr id="131" name="Isosceles Triangle 130">
            <a:extLst>
              <a:ext uri="{FF2B5EF4-FFF2-40B4-BE49-F238E27FC236}">
                <a16:creationId xmlns:a16="http://schemas.microsoft.com/office/drawing/2014/main" id="{DD605937-A30F-4DE3-B3D6-6DE856E20F04}"/>
              </a:ext>
            </a:extLst>
          </p:cNvPr>
          <p:cNvSpPr/>
          <p:nvPr/>
        </p:nvSpPr>
        <p:spPr bwMode="auto">
          <a:xfrm rot="9180217">
            <a:off x="850882" y="1424310"/>
            <a:ext cx="197753" cy="32664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7229" tIns="33614" rIns="67229" bIns="33614" numCol="1" rtlCol="0" anchor="ctr" anchorCtr="0" compatLnSpc="1">
            <a:prstTxWarp prst="textNoShape">
              <a:avLst/>
            </a:prstTxWarp>
          </a:bodyPr>
          <a:lstStyle/>
          <a:p>
            <a:pPr algn="ctr" defTabSz="420024">
              <a:defRPr/>
            </a:pPr>
            <a:endParaRPr lang="en-US" sz="1029"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32" name="Rectangle 77">
            <a:extLst>
              <a:ext uri="{FF2B5EF4-FFF2-40B4-BE49-F238E27FC236}">
                <a16:creationId xmlns:a16="http://schemas.microsoft.com/office/drawing/2014/main" id="{E786C380-0F01-4BBC-A5EA-9504E101F3D7}"/>
              </a:ext>
            </a:extLst>
          </p:cNvPr>
          <p:cNvSpPr/>
          <p:nvPr/>
        </p:nvSpPr>
        <p:spPr>
          <a:xfrm>
            <a:off x="5863993" y="1286874"/>
            <a:ext cx="2138738" cy="506809"/>
          </a:xfrm>
          <a:prstGeom prst="rect">
            <a:avLst/>
          </a:prstGeom>
          <a:solidFill>
            <a:srgbClr val="0070C0"/>
          </a:solidFill>
        </p:spPr>
        <p:txBody>
          <a:bodyPr wrap="square" lIns="134464" tIns="107571" rIns="134464" bIns="107571">
            <a:spAutoFit/>
          </a:bodyPr>
          <a:lstStyle/>
          <a:p>
            <a:pPr marL="126067" indent="-126067" defTabSz="350023" fontAlgn="base">
              <a:lnSpc>
                <a:spcPct val="8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小規模部署</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a:p>
            <a:pPr marL="126067" indent="-126067" defTabSz="350023" fontAlgn="base">
              <a:lnSpc>
                <a:spcPct val="8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隨處可以連接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Azure</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sp>
        <p:nvSpPr>
          <p:cNvPr id="133" name="Freeform 539">
            <a:extLst>
              <a:ext uri="{FF2B5EF4-FFF2-40B4-BE49-F238E27FC236}">
                <a16:creationId xmlns:a16="http://schemas.microsoft.com/office/drawing/2014/main" id="{0D66DAFB-8979-46F5-B8FF-90D371F1313B}"/>
              </a:ext>
            </a:extLst>
          </p:cNvPr>
          <p:cNvSpPr>
            <a:spLocks noChangeAspect="1"/>
          </p:cNvSpPr>
          <p:nvPr/>
        </p:nvSpPr>
        <p:spPr bwMode="auto">
          <a:xfrm>
            <a:off x="877980" y="1555184"/>
            <a:ext cx="335407" cy="222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defTabSz="685669">
              <a:defRPr/>
            </a:pPr>
            <a:endParaRPr lang="en-US" sz="1765" kern="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34" name="Rectangle 133">
            <a:extLst>
              <a:ext uri="{FF2B5EF4-FFF2-40B4-BE49-F238E27FC236}">
                <a16:creationId xmlns:a16="http://schemas.microsoft.com/office/drawing/2014/main" id="{9FB59D76-15F3-40DD-AB9E-FC9A20003BB5}"/>
              </a:ext>
            </a:extLst>
          </p:cNvPr>
          <p:cNvSpPr/>
          <p:nvPr/>
        </p:nvSpPr>
        <p:spPr>
          <a:xfrm>
            <a:off x="239335" y="3907330"/>
            <a:ext cx="8656101" cy="967901"/>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765" kern="0" dirty="0">
              <a:ln w="76200">
                <a:solidFill>
                  <a:srgbClr val="505050"/>
                </a:solidFill>
              </a:ln>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35" name="Freeform 45">
            <a:extLst>
              <a:ext uri="{FF2B5EF4-FFF2-40B4-BE49-F238E27FC236}">
                <a16:creationId xmlns:a16="http://schemas.microsoft.com/office/drawing/2014/main" id="{256B8B1D-FF13-44B1-B1DE-3F37CEEB1A6E}"/>
              </a:ext>
            </a:extLst>
          </p:cNvPr>
          <p:cNvSpPr/>
          <p:nvPr/>
        </p:nvSpPr>
        <p:spPr>
          <a:xfrm rot="5400000">
            <a:off x="4594801" y="3634849"/>
            <a:ext cx="963087" cy="1508997"/>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36" name="Freeform 46">
            <a:extLst>
              <a:ext uri="{FF2B5EF4-FFF2-40B4-BE49-F238E27FC236}">
                <a16:creationId xmlns:a16="http://schemas.microsoft.com/office/drawing/2014/main" id="{A1EAF2BD-9819-43CE-A529-2D3CCA82E1C7}"/>
              </a:ext>
            </a:extLst>
          </p:cNvPr>
          <p:cNvSpPr/>
          <p:nvPr/>
        </p:nvSpPr>
        <p:spPr>
          <a:xfrm rot="5400000">
            <a:off x="512291" y="3634849"/>
            <a:ext cx="963088" cy="1508999"/>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grpSp>
        <p:nvGrpSpPr>
          <p:cNvPr id="137" name="Group 136">
            <a:extLst>
              <a:ext uri="{FF2B5EF4-FFF2-40B4-BE49-F238E27FC236}">
                <a16:creationId xmlns:a16="http://schemas.microsoft.com/office/drawing/2014/main" id="{F94986B8-2210-4FC8-A866-E3080C727E84}"/>
              </a:ext>
            </a:extLst>
          </p:cNvPr>
          <p:cNvGrpSpPr/>
          <p:nvPr/>
        </p:nvGrpSpPr>
        <p:grpSpPr>
          <a:xfrm>
            <a:off x="657428" y="4015377"/>
            <a:ext cx="403999" cy="666686"/>
            <a:chOff x="5293615" y="2293499"/>
            <a:chExt cx="1189325" cy="1488408"/>
          </a:xfrm>
        </p:grpSpPr>
        <p:pic>
          <p:nvPicPr>
            <p:cNvPr id="138" name="Picture 2">
              <a:extLst>
                <a:ext uri="{FF2B5EF4-FFF2-40B4-BE49-F238E27FC236}">
                  <a16:creationId xmlns:a16="http://schemas.microsoft.com/office/drawing/2014/main" id="{06FEFB65-747A-4DB1-9A72-2A819901C5CA}"/>
                </a:ext>
              </a:extLst>
            </p:cNvPr>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139" name="Isosceles Triangle 138">
              <a:extLst>
                <a:ext uri="{FF2B5EF4-FFF2-40B4-BE49-F238E27FC236}">
                  <a16:creationId xmlns:a16="http://schemas.microsoft.com/office/drawing/2014/main" id="{AB9EDC6E-0BDA-453E-B482-5E5B2EE520A1}"/>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7229" tIns="33614" rIns="67229" bIns="33614" numCol="1" rtlCol="0" anchor="ctr" anchorCtr="0" compatLnSpc="1">
              <a:prstTxWarp prst="textNoShape">
                <a:avLst/>
              </a:prstTxWarp>
            </a:bodyPr>
            <a:lstStyle/>
            <a:p>
              <a:pPr algn="ctr" defTabSz="420024">
                <a:defRPr/>
              </a:pPr>
              <a:endParaRPr lang="en-US" sz="1029"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grpSp>
      <p:pic>
        <p:nvPicPr>
          <p:cNvPr id="140" name="Picture 2">
            <a:extLst>
              <a:ext uri="{FF2B5EF4-FFF2-40B4-BE49-F238E27FC236}">
                <a16:creationId xmlns:a16="http://schemas.microsoft.com/office/drawing/2014/main" id="{1533309F-BCCA-433A-A6F8-C547F93E86A4}"/>
              </a:ext>
            </a:extLst>
          </p:cNvPr>
          <p:cNvPicPr>
            <a:picLocks noChangeAspect="1" noChangeArrowheads="1"/>
          </p:cNvPicPr>
          <p:nvPr/>
        </p:nvPicPr>
        <p:blipFill>
          <a:blip r:embed="rId4" cstate="print">
            <a:lum bright="100000" contrast="100000"/>
          </a:blip>
          <a:srcRect/>
          <a:stretch>
            <a:fillRect/>
          </a:stretch>
        </p:blipFill>
        <p:spPr bwMode="auto">
          <a:xfrm>
            <a:off x="4745132" y="3841313"/>
            <a:ext cx="739476" cy="1083553"/>
          </a:xfrm>
          <a:prstGeom prst="rect">
            <a:avLst/>
          </a:prstGeom>
          <a:noFill/>
          <a:ln w="9525">
            <a:noFill/>
            <a:miter lim="800000"/>
            <a:headEnd/>
            <a:tailEnd/>
          </a:ln>
          <a:effectLst/>
        </p:spPr>
      </p:pic>
      <p:cxnSp>
        <p:nvCxnSpPr>
          <p:cNvPr id="141" name="Straight Connector 140">
            <a:extLst>
              <a:ext uri="{FF2B5EF4-FFF2-40B4-BE49-F238E27FC236}">
                <a16:creationId xmlns:a16="http://schemas.microsoft.com/office/drawing/2014/main" id="{53895257-8530-4BA7-97C8-9DC350D09F4F}"/>
              </a:ext>
            </a:extLst>
          </p:cNvPr>
          <p:cNvCxnSpPr>
            <a:cxnSpLocks/>
          </p:cNvCxnSpPr>
          <p:nvPr/>
        </p:nvCxnSpPr>
        <p:spPr>
          <a:xfrm flipH="1">
            <a:off x="1630136" y="4383772"/>
            <a:ext cx="691963"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B18366D-9379-4E48-9973-C944BBEE3237}"/>
              </a:ext>
            </a:extLst>
          </p:cNvPr>
          <p:cNvSpPr/>
          <p:nvPr/>
        </p:nvSpPr>
        <p:spPr>
          <a:xfrm>
            <a:off x="2116224" y="4185168"/>
            <a:ext cx="1870127" cy="484453"/>
          </a:xfrm>
          <a:prstGeom prst="rect">
            <a:avLst/>
          </a:prstGeom>
        </p:spPr>
        <p:txBody>
          <a:bodyPr wrap="square" lIns="89623" tIns="44812" rIns="89623" bIns="44812">
            <a:spAutoFit/>
          </a:bodyPr>
          <a:lstStyle/>
          <a:p>
            <a:pPr algn="ctr" defTabSz="350023" fontAlgn="base">
              <a:lnSpc>
                <a:spcPct val="80000"/>
              </a:lnSpc>
              <a:defRPr/>
            </a:pPr>
            <a:r>
              <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ExpressRoute</a:t>
            </a:r>
            <a:br>
              <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br>
            <a:r>
              <a:rPr lang="zh-TW" alt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私有線路</a:t>
            </a:r>
            <a:endPar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cxnSp>
        <p:nvCxnSpPr>
          <p:cNvPr id="143" name="Straight Connector 142">
            <a:extLst>
              <a:ext uri="{FF2B5EF4-FFF2-40B4-BE49-F238E27FC236}">
                <a16:creationId xmlns:a16="http://schemas.microsoft.com/office/drawing/2014/main" id="{E050DC01-8516-4AFE-975F-5B4CF0A74CA2}"/>
              </a:ext>
            </a:extLst>
          </p:cNvPr>
          <p:cNvCxnSpPr>
            <a:cxnSpLocks/>
          </p:cNvCxnSpPr>
          <p:nvPr/>
        </p:nvCxnSpPr>
        <p:spPr>
          <a:xfrm>
            <a:off x="3797020" y="4383772"/>
            <a:ext cx="683790"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44" name="Rectangle 77">
            <a:extLst>
              <a:ext uri="{FF2B5EF4-FFF2-40B4-BE49-F238E27FC236}">
                <a16:creationId xmlns:a16="http://schemas.microsoft.com/office/drawing/2014/main" id="{88504196-FB94-47CD-88C7-C3043C38FB6A}"/>
              </a:ext>
            </a:extLst>
          </p:cNvPr>
          <p:cNvSpPr/>
          <p:nvPr/>
        </p:nvSpPr>
        <p:spPr>
          <a:xfrm>
            <a:off x="5845286" y="4074333"/>
            <a:ext cx="2739763" cy="362026"/>
          </a:xfrm>
          <a:prstGeom prst="rect">
            <a:avLst/>
          </a:prstGeom>
        </p:spPr>
        <p:txBody>
          <a:bodyPr wrap="square" lIns="134464" tIns="107571" rIns="134464" bIns="107571">
            <a:spAutoFit/>
          </a:bodyPr>
          <a:lstStyle/>
          <a:p>
            <a:pPr marL="126067" indent="-126067" defTabSz="350023" fontAlgn="base">
              <a:lnSpc>
                <a:spcPct val="8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地端資料中心與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Azure </a:t>
            </a: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之間的專線</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sp>
        <p:nvSpPr>
          <p:cNvPr id="145" name="Rectangle 144">
            <a:extLst>
              <a:ext uri="{FF2B5EF4-FFF2-40B4-BE49-F238E27FC236}">
                <a16:creationId xmlns:a16="http://schemas.microsoft.com/office/drawing/2014/main" id="{35420F6A-3EDE-42C3-86E2-EFA460C7B823}"/>
              </a:ext>
            </a:extLst>
          </p:cNvPr>
          <p:cNvSpPr/>
          <p:nvPr/>
        </p:nvSpPr>
        <p:spPr bwMode="auto">
          <a:xfrm>
            <a:off x="239335" y="3907328"/>
            <a:ext cx="8202833" cy="96790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72137" fontAlgn="base">
              <a:lnSpc>
                <a:spcPct val="90000"/>
              </a:lnSpc>
              <a:spcBef>
                <a:spcPct val="0"/>
              </a:spcBef>
              <a:spcAft>
                <a:spcPct val="0"/>
              </a:spcAft>
              <a:defRPr/>
            </a:pPr>
            <a:endParaRPr lang="en-US" sz="2059" kern="0" spc="-37"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46" name="Freeform 539">
            <a:extLst>
              <a:ext uri="{FF2B5EF4-FFF2-40B4-BE49-F238E27FC236}">
                <a16:creationId xmlns:a16="http://schemas.microsoft.com/office/drawing/2014/main" id="{A5067A3A-4486-491E-AA07-F03DF3811996}"/>
              </a:ext>
            </a:extLst>
          </p:cNvPr>
          <p:cNvSpPr>
            <a:spLocks noChangeAspect="1"/>
          </p:cNvSpPr>
          <p:nvPr/>
        </p:nvSpPr>
        <p:spPr bwMode="auto">
          <a:xfrm>
            <a:off x="877979" y="4499916"/>
            <a:ext cx="335406" cy="222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defTabSz="685669">
              <a:defRPr/>
            </a:pPr>
            <a:endParaRPr lang="en-US" sz="1765" kern="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47" name="Rectangle 146">
            <a:extLst>
              <a:ext uri="{FF2B5EF4-FFF2-40B4-BE49-F238E27FC236}">
                <a16:creationId xmlns:a16="http://schemas.microsoft.com/office/drawing/2014/main" id="{BD22C84A-45BB-473D-8422-520EDE5A9777}"/>
              </a:ext>
            </a:extLst>
          </p:cNvPr>
          <p:cNvSpPr/>
          <p:nvPr/>
        </p:nvSpPr>
        <p:spPr>
          <a:xfrm>
            <a:off x="239336" y="3051198"/>
            <a:ext cx="8656101" cy="8125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358">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48" name="Freeform 97">
            <a:extLst>
              <a:ext uri="{FF2B5EF4-FFF2-40B4-BE49-F238E27FC236}">
                <a16:creationId xmlns:a16="http://schemas.microsoft.com/office/drawing/2014/main" id="{08ADCBB9-7687-4F22-81FE-1126DE3FD16E}"/>
              </a:ext>
            </a:extLst>
          </p:cNvPr>
          <p:cNvSpPr/>
          <p:nvPr/>
        </p:nvSpPr>
        <p:spPr>
          <a:xfrm rot="5400000">
            <a:off x="4670089" y="2702956"/>
            <a:ext cx="812512" cy="1508997"/>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B900"/>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49" name="Freeform 100">
            <a:extLst>
              <a:ext uri="{FF2B5EF4-FFF2-40B4-BE49-F238E27FC236}">
                <a16:creationId xmlns:a16="http://schemas.microsoft.com/office/drawing/2014/main" id="{044E3580-EFE4-476E-827D-1EF7CEF89EAC}"/>
              </a:ext>
            </a:extLst>
          </p:cNvPr>
          <p:cNvSpPr/>
          <p:nvPr/>
        </p:nvSpPr>
        <p:spPr>
          <a:xfrm rot="5400000">
            <a:off x="589945" y="2705318"/>
            <a:ext cx="812511" cy="150426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240042" tIns="28000" rIns="55999" bIns="28000" rtlCol="0" anchor="ctr"/>
          <a:lstStyle/>
          <a:p>
            <a:pPr marL="176204" indent="-176204" defTabSz="349965">
              <a:lnSpc>
                <a:spcPct val="90000"/>
              </a:lnSpc>
              <a:spcBef>
                <a:spcPct val="20000"/>
              </a:spcBef>
              <a:buSzPct val="90000"/>
              <a:buBlip>
                <a:blip r:embed="rId3"/>
              </a:buBlip>
              <a:defRPr/>
            </a:pPr>
            <a:endParaRPr lang="en-US" sz="1765"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50" name="Rectangle 149">
            <a:extLst>
              <a:ext uri="{FF2B5EF4-FFF2-40B4-BE49-F238E27FC236}">
                <a16:creationId xmlns:a16="http://schemas.microsoft.com/office/drawing/2014/main" id="{29E893BB-D59F-4994-A346-7FB5CEE6A8A2}"/>
              </a:ext>
            </a:extLst>
          </p:cNvPr>
          <p:cNvSpPr/>
          <p:nvPr/>
        </p:nvSpPr>
        <p:spPr>
          <a:xfrm>
            <a:off x="2060198" y="3232716"/>
            <a:ext cx="1863442" cy="582942"/>
          </a:xfrm>
          <a:prstGeom prst="rect">
            <a:avLst/>
          </a:prstGeom>
        </p:spPr>
        <p:txBody>
          <a:bodyPr wrap="square" lIns="89623" tIns="44812" rIns="89623" bIns="44812">
            <a:spAutoFit/>
          </a:bodyPr>
          <a:lstStyle/>
          <a:p>
            <a:pPr algn="ctr" defTabSz="350023" fontAlgn="base">
              <a:defRPr/>
            </a:pPr>
            <a:r>
              <a:rPr lang="zh-TW" alt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虛擬網路對等互連</a:t>
            </a:r>
            <a:br>
              <a:rPr lang="en-US" altLang="zh-TW"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br>
            <a:r>
              <a:rPr lang="en-US" sz="1600" kern="0" dirty="0" err="1">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Vnet</a:t>
            </a:r>
            <a:r>
              <a:rPr lang="en-US" sz="16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 Peering</a:t>
            </a:r>
            <a:endParaRPr lang="en-US" sz="1000"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cxnSp>
        <p:nvCxnSpPr>
          <p:cNvPr id="151" name="Straight Connector 150">
            <a:extLst>
              <a:ext uri="{FF2B5EF4-FFF2-40B4-BE49-F238E27FC236}">
                <a16:creationId xmlns:a16="http://schemas.microsoft.com/office/drawing/2014/main" id="{D6CA0190-B952-45AB-9789-9E3956FC8CEF}"/>
              </a:ext>
            </a:extLst>
          </p:cNvPr>
          <p:cNvCxnSpPr>
            <a:cxnSpLocks/>
          </p:cNvCxnSpPr>
          <p:nvPr/>
        </p:nvCxnSpPr>
        <p:spPr>
          <a:xfrm>
            <a:off x="3809957" y="3491232"/>
            <a:ext cx="67315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ECE5638-F92D-45D0-9926-4EC9CE7DC8A0}"/>
              </a:ext>
            </a:extLst>
          </p:cNvPr>
          <p:cNvCxnSpPr>
            <a:cxnSpLocks/>
          </p:cNvCxnSpPr>
          <p:nvPr/>
        </p:nvCxnSpPr>
        <p:spPr>
          <a:xfrm flipH="1">
            <a:off x="1632440" y="3491232"/>
            <a:ext cx="702595"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153" name="Picture 2">
            <a:extLst>
              <a:ext uri="{FF2B5EF4-FFF2-40B4-BE49-F238E27FC236}">
                <a16:creationId xmlns:a16="http://schemas.microsoft.com/office/drawing/2014/main" id="{AB80F641-2CEA-4FD9-B4CA-8C86330EDA07}"/>
              </a:ext>
            </a:extLst>
          </p:cNvPr>
          <p:cNvPicPr>
            <a:picLocks noChangeAspect="1" noChangeArrowheads="1"/>
          </p:cNvPicPr>
          <p:nvPr/>
        </p:nvPicPr>
        <p:blipFill>
          <a:blip r:embed="rId4" cstate="print">
            <a:lum bright="100000" contrast="100000"/>
          </a:blip>
          <a:srcRect/>
          <a:stretch>
            <a:fillRect/>
          </a:stretch>
        </p:blipFill>
        <p:spPr bwMode="auto">
          <a:xfrm>
            <a:off x="657428" y="3112472"/>
            <a:ext cx="400283" cy="483624"/>
          </a:xfrm>
          <a:prstGeom prst="rect">
            <a:avLst/>
          </a:prstGeom>
          <a:noFill/>
          <a:ln w="9525">
            <a:noFill/>
            <a:miter lim="800000"/>
            <a:headEnd/>
            <a:tailEnd/>
          </a:ln>
          <a:effectLst/>
        </p:spPr>
      </p:pic>
      <p:sp>
        <p:nvSpPr>
          <p:cNvPr id="154" name="Isosceles Triangle 153">
            <a:extLst>
              <a:ext uri="{FF2B5EF4-FFF2-40B4-BE49-F238E27FC236}">
                <a16:creationId xmlns:a16="http://schemas.microsoft.com/office/drawing/2014/main" id="{DF46C2D5-31F6-4B29-AA02-3C4D9697153A}"/>
              </a:ext>
            </a:extLst>
          </p:cNvPr>
          <p:cNvSpPr/>
          <p:nvPr/>
        </p:nvSpPr>
        <p:spPr bwMode="auto">
          <a:xfrm rot="9180217">
            <a:off x="850882" y="3424002"/>
            <a:ext cx="197753" cy="32664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7229" tIns="33614" rIns="67229" bIns="33614" numCol="1" rtlCol="0" anchor="ctr" anchorCtr="0" compatLnSpc="1">
            <a:prstTxWarp prst="textNoShape">
              <a:avLst/>
            </a:prstTxWarp>
          </a:bodyPr>
          <a:lstStyle/>
          <a:p>
            <a:pPr algn="ctr" defTabSz="420024">
              <a:defRPr/>
            </a:pPr>
            <a:endParaRPr lang="en-US" sz="1029"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55" name="Rectangle 77">
            <a:extLst>
              <a:ext uri="{FF2B5EF4-FFF2-40B4-BE49-F238E27FC236}">
                <a16:creationId xmlns:a16="http://schemas.microsoft.com/office/drawing/2014/main" id="{5A86625D-ADAA-4F8C-9990-EE487E92AFEE}"/>
              </a:ext>
            </a:extLst>
          </p:cNvPr>
          <p:cNvSpPr/>
          <p:nvPr/>
        </p:nvSpPr>
        <p:spPr>
          <a:xfrm>
            <a:off x="5916637" y="3087445"/>
            <a:ext cx="2824222" cy="787238"/>
          </a:xfrm>
          <a:prstGeom prst="rect">
            <a:avLst/>
          </a:prstGeom>
          <a:noFill/>
        </p:spPr>
        <p:txBody>
          <a:bodyPr wrap="square" lIns="67232" tIns="67232" rIns="67232" bIns="67232">
            <a:spAutoFit/>
          </a:bodyPr>
          <a:lstStyle/>
          <a:p>
            <a:pPr marL="126067" indent="-126067" defTabSz="350023" fontAlgn="base">
              <a:lnSpc>
                <a:spcPct val="9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在同一個地區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a:t>
            </a:r>
            <a:r>
              <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region) </a:t>
            </a: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內的兩個虛擬網路互連</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a:p>
            <a:pPr marL="126067" indent="-126067" defTabSz="350023" fontAlgn="base">
              <a:lnSpc>
                <a:spcPct val="9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提供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VM </a:t>
            </a: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對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VM </a:t>
            </a: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的直接連接能力</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a:p>
            <a:pPr marL="126067" indent="-126067" defTabSz="350023" fontAlgn="base">
              <a:lnSpc>
                <a:spcPct val="90000"/>
              </a:lnSpc>
              <a:buFont typeface="Arial" pitchFamily="34" charset="0"/>
              <a:buChar char="•"/>
              <a:defRPr/>
            </a:pP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設定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Azure </a:t>
            </a:r>
            <a:r>
              <a:rPr lang="zh-TW" alt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路由表 </a:t>
            </a:r>
            <a:r>
              <a:rPr lang="en-US" altLang="zh-TW"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rPr>
              <a:t>(UDR)</a:t>
            </a:r>
            <a:endParaRPr lang="en-US" sz="1176" kern="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anose="020B0502040204020203" pitchFamily="34" charset="0"/>
            </a:endParaRPr>
          </a:p>
        </p:txBody>
      </p:sp>
      <p:sp>
        <p:nvSpPr>
          <p:cNvPr id="156" name="Freeform 539">
            <a:extLst>
              <a:ext uri="{FF2B5EF4-FFF2-40B4-BE49-F238E27FC236}">
                <a16:creationId xmlns:a16="http://schemas.microsoft.com/office/drawing/2014/main" id="{F6E08F9E-F269-4D6C-B953-F6EA8422AF44}"/>
              </a:ext>
            </a:extLst>
          </p:cNvPr>
          <p:cNvSpPr>
            <a:spLocks noChangeAspect="1"/>
          </p:cNvSpPr>
          <p:nvPr/>
        </p:nvSpPr>
        <p:spPr bwMode="auto">
          <a:xfrm>
            <a:off x="877980" y="3554877"/>
            <a:ext cx="335406" cy="222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defTabSz="685669">
              <a:defRPr/>
            </a:pPr>
            <a:endParaRPr lang="en-US" sz="1765" kern="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pic>
        <p:nvPicPr>
          <p:cNvPr id="157" name="Picture 2">
            <a:extLst>
              <a:ext uri="{FF2B5EF4-FFF2-40B4-BE49-F238E27FC236}">
                <a16:creationId xmlns:a16="http://schemas.microsoft.com/office/drawing/2014/main" id="{E3A829C9-D8E4-4754-B198-9FA7553094E8}"/>
              </a:ext>
            </a:extLst>
          </p:cNvPr>
          <p:cNvPicPr>
            <a:picLocks noChangeAspect="1" noChangeArrowheads="1"/>
          </p:cNvPicPr>
          <p:nvPr/>
        </p:nvPicPr>
        <p:blipFill>
          <a:blip r:embed="rId4" cstate="print">
            <a:lum bright="100000" contrast="100000"/>
          </a:blip>
          <a:srcRect/>
          <a:stretch>
            <a:fillRect/>
          </a:stretch>
        </p:blipFill>
        <p:spPr bwMode="auto">
          <a:xfrm>
            <a:off x="4850355" y="3112472"/>
            <a:ext cx="400283" cy="483624"/>
          </a:xfrm>
          <a:prstGeom prst="rect">
            <a:avLst/>
          </a:prstGeom>
          <a:noFill/>
          <a:ln w="9525">
            <a:noFill/>
            <a:miter lim="800000"/>
            <a:headEnd/>
            <a:tailEnd/>
          </a:ln>
          <a:effectLst/>
        </p:spPr>
      </p:pic>
      <p:sp>
        <p:nvSpPr>
          <p:cNvPr id="158" name="Isosceles Triangle 157">
            <a:extLst>
              <a:ext uri="{FF2B5EF4-FFF2-40B4-BE49-F238E27FC236}">
                <a16:creationId xmlns:a16="http://schemas.microsoft.com/office/drawing/2014/main" id="{EDAAF03C-BE0C-438D-ABB7-C793885B9842}"/>
              </a:ext>
            </a:extLst>
          </p:cNvPr>
          <p:cNvSpPr/>
          <p:nvPr/>
        </p:nvSpPr>
        <p:spPr bwMode="auto">
          <a:xfrm rot="9180217">
            <a:off x="5043808" y="3424002"/>
            <a:ext cx="197753" cy="32664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67229" tIns="33614" rIns="67229" bIns="33614" numCol="1" rtlCol="0" anchor="ctr" anchorCtr="0" compatLnSpc="1">
            <a:prstTxWarp prst="textNoShape">
              <a:avLst/>
            </a:prstTxWarp>
          </a:bodyPr>
          <a:lstStyle/>
          <a:p>
            <a:pPr algn="ctr" defTabSz="420024">
              <a:defRPr/>
            </a:pPr>
            <a:endParaRPr lang="en-US" sz="1029" kern="0" dirty="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59" name="Freeform 539">
            <a:extLst>
              <a:ext uri="{FF2B5EF4-FFF2-40B4-BE49-F238E27FC236}">
                <a16:creationId xmlns:a16="http://schemas.microsoft.com/office/drawing/2014/main" id="{7215A80A-771E-4F79-93E4-FA4690606E35}"/>
              </a:ext>
            </a:extLst>
          </p:cNvPr>
          <p:cNvSpPr>
            <a:spLocks noChangeAspect="1"/>
          </p:cNvSpPr>
          <p:nvPr/>
        </p:nvSpPr>
        <p:spPr bwMode="auto">
          <a:xfrm>
            <a:off x="5070906" y="3554877"/>
            <a:ext cx="335406" cy="222853"/>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67232" tIns="33616" rIns="67232" bIns="33616" numCol="1" anchor="t" anchorCtr="0" compatLnSpc="1">
            <a:prstTxWarp prst="textNoShape">
              <a:avLst/>
            </a:prstTxWarp>
          </a:bodyPr>
          <a:lstStyle/>
          <a:p>
            <a:pPr defTabSz="685669">
              <a:defRPr/>
            </a:pPr>
            <a:endParaRPr lang="en-US" sz="1765" kern="0">
              <a:solidFill>
                <a:schemeClr val="bg1"/>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3" name="文字方塊 2">
            <a:extLst>
              <a:ext uri="{FF2B5EF4-FFF2-40B4-BE49-F238E27FC236}">
                <a16:creationId xmlns:a16="http://schemas.microsoft.com/office/drawing/2014/main" id="{2A3F3075-2A73-4F34-8CB4-FB710EE867AC}"/>
              </a:ext>
            </a:extLst>
          </p:cNvPr>
          <p:cNvSpPr txBox="1"/>
          <p:nvPr/>
        </p:nvSpPr>
        <p:spPr>
          <a:xfrm>
            <a:off x="940125" y="4841374"/>
            <a:ext cx="5566273" cy="400627"/>
          </a:xfrm>
          <a:prstGeom prst="rect">
            <a:avLst/>
          </a:prstGeom>
          <a:noFill/>
        </p:spPr>
        <p:txBody>
          <a:bodyPr wrap="none" lIns="134464" tIns="107571" rIns="134464" bIns="107571" rtlCol="0">
            <a:spAutoFit/>
          </a:bodyPr>
          <a:lstStyle/>
          <a:p>
            <a:pPr>
              <a:lnSpc>
                <a:spcPct val="90000"/>
              </a:lnSpc>
              <a:spcAft>
                <a:spcPts val="441"/>
              </a:spcAft>
            </a:pPr>
            <a:r>
              <a:rPr lang="en-US" altLang="zh-TW" sz="1324"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hlinkClick r:id="rId6"/>
              </a:rPr>
              <a:t>https://docs.microsoft.com/zh-tw/azure/vpn-gateway/vpn-gateway-about-vpngateways</a:t>
            </a:r>
            <a:r>
              <a:rPr lang="en-US" altLang="zh-TW" sz="1324" dirty="0">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rPr>
              <a:t> </a:t>
            </a:r>
            <a:endParaRPr lang="zh-TW" altLang="en-US" sz="1324" dirty="0" err="1">
              <a:gradFill>
                <a:gsLst>
                  <a:gs pos="2917">
                    <a:schemeClr val="tx1"/>
                  </a:gs>
                  <a:gs pos="30000">
                    <a:schemeClr val="tx1"/>
                  </a:gs>
                </a:gsLst>
                <a:lin ang="5400000" scaled="0"/>
              </a:gra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1032106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zh-TW" altLang="en-US" sz="2941" dirty="0"/>
              <a:t>管理與安全</a:t>
            </a:r>
            <a:endParaRPr lang="en-US" sz="2941" dirty="0"/>
          </a:p>
        </p:txBody>
      </p:sp>
      <p:grpSp>
        <p:nvGrpSpPr>
          <p:cNvPr id="39" name="Group 38"/>
          <p:cNvGrpSpPr/>
          <p:nvPr/>
        </p:nvGrpSpPr>
        <p:grpSpPr>
          <a:xfrm>
            <a:off x="504440" y="2080068"/>
            <a:ext cx="3703751" cy="691296"/>
            <a:chOff x="686073" y="2724592"/>
            <a:chExt cx="5037358" cy="940211"/>
          </a:xfrm>
        </p:grpSpPr>
        <p:pic>
          <p:nvPicPr>
            <p:cNvPr id="4" name="Picture 3">
              <a:extLst>
                <a:ext uri="{FF2B5EF4-FFF2-40B4-BE49-F238E27FC236}">
                  <a16:creationId xmlns:a16="http://schemas.microsoft.com/office/drawing/2014/main" id="{DAC84EAF-09F6-4DF0-A943-94E8BA4D7043}"/>
                </a:ext>
              </a:extLst>
            </p:cNvPr>
            <p:cNvPicPr>
              <a:picLocks noChangeAspect="1"/>
            </p:cNvPicPr>
            <p:nvPr/>
          </p:nvPicPr>
          <p:blipFill>
            <a:blip r:embed="rId3"/>
            <a:stretch>
              <a:fillRect/>
            </a:stretch>
          </p:blipFill>
          <p:spPr>
            <a:xfrm>
              <a:off x="686073" y="2724592"/>
              <a:ext cx="940211" cy="940211"/>
            </a:xfrm>
            <a:prstGeom prst="rect">
              <a:avLst/>
            </a:prstGeom>
          </p:spPr>
        </p:pic>
        <p:sp>
          <p:nvSpPr>
            <p:cNvPr id="7" name="Rectangle 6">
              <a:extLst>
                <a:ext uri="{FF2B5EF4-FFF2-40B4-BE49-F238E27FC236}">
                  <a16:creationId xmlns:a16="http://schemas.microsoft.com/office/drawing/2014/main" id="{1D484E9D-6D2A-45BC-976E-F712C888E7D0}"/>
                </a:ext>
              </a:extLst>
            </p:cNvPr>
            <p:cNvSpPr/>
            <p:nvPr/>
          </p:nvSpPr>
          <p:spPr>
            <a:xfrm>
              <a:off x="1737364" y="2763810"/>
              <a:ext cx="3986067" cy="802836"/>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a:t>
              </a:r>
              <a:r>
                <a:rPr lang="zh-TW" altLang="en-US" sz="1765" dirty="0">
                  <a:solidFill>
                    <a:schemeClr val="tx2"/>
                  </a:solidFill>
                  <a:latin typeface="Arial Narrow" panose="020B0606020202030204" pitchFamily="34" charset="0"/>
                  <a:ea typeface="微軟正黑體" panose="020B0604030504040204" pitchFamily="34" charset="-120"/>
                </a:rPr>
                <a:t>安全中心</a:t>
              </a:r>
              <a:endParaRPr lang="en-US" sz="1765" dirty="0">
                <a:solidFill>
                  <a:schemeClr val="tx2"/>
                </a:solidFill>
                <a:latin typeface="Arial Narrow" panose="020B0606020202030204" pitchFamily="34" charset="0"/>
                <a:ea typeface="微軟正黑體" panose="020B0604030504040204" pitchFamily="34" charset="-120"/>
              </a:endParaRPr>
            </a:p>
            <a:p>
              <a:r>
                <a:rPr lang="zh-TW" altLang="en-US" sz="1471" dirty="0">
                  <a:latin typeface="Arial Narrow" panose="020B0606020202030204" pitchFamily="34" charset="0"/>
                  <a:ea typeface="微軟正黑體" panose="020B0604030504040204" pitchFamily="34" charset="-120"/>
                </a:rPr>
                <a:t>避免、偵測與回應威脅</a:t>
              </a:r>
              <a:endParaRPr lang="en-US" sz="1471" dirty="0">
                <a:latin typeface="Arial Narrow" panose="020B0606020202030204" pitchFamily="34" charset="0"/>
                <a:ea typeface="微軟正黑體" panose="020B0604030504040204" pitchFamily="34" charset="-120"/>
              </a:endParaRPr>
            </a:p>
          </p:txBody>
        </p:sp>
      </p:grpSp>
      <p:grpSp>
        <p:nvGrpSpPr>
          <p:cNvPr id="40" name="Group 39"/>
          <p:cNvGrpSpPr/>
          <p:nvPr/>
        </p:nvGrpSpPr>
        <p:grpSpPr>
          <a:xfrm>
            <a:off x="523586" y="3067124"/>
            <a:ext cx="3684605" cy="826324"/>
            <a:chOff x="712112" y="4107691"/>
            <a:chExt cx="5011319" cy="1123857"/>
          </a:xfrm>
        </p:grpSpPr>
        <p:pic>
          <p:nvPicPr>
            <p:cNvPr id="6" name="Picture 5">
              <a:extLst>
                <a:ext uri="{FF2B5EF4-FFF2-40B4-BE49-F238E27FC236}">
                  <a16:creationId xmlns:a16="http://schemas.microsoft.com/office/drawing/2014/main" id="{32232143-D7ED-41FA-9D81-A050516B80E9}"/>
                </a:ext>
              </a:extLst>
            </p:cNvPr>
            <p:cNvPicPr>
              <a:picLocks noChangeAspect="1"/>
            </p:cNvPicPr>
            <p:nvPr/>
          </p:nvPicPr>
          <p:blipFill>
            <a:blip r:embed="rId4"/>
            <a:stretch>
              <a:fillRect/>
            </a:stretch>
          </p:blipFill>
          <p:spPr>
            <a:xfrm>
              <a:off x="712112" y="4107691"/>
              <a:ext cx="888133" cy="888133"/>
            </a:xfrm>
            <a:prstGeom prst="rect">
              <a:avLst/>
            </a:prstGeom>
          </p:spPr>
        </p:pic>
        <p:sp>
          <p:nvSpPr>
            <p:cNvPr id="10" name="Rectangle 9">
              <a:extLst>
                <a:ext uri="{FF2B5EF4-FFF2-40B4-BE49-F238E27FC236}">
                  <a16:creationId xmlns:a16="http://schemas.microsoft.com/office/drawing/2014/main" id="{0B24DC1D-D9F0-4BEB-9CBC-2621BA434B2C}"/>
                </a:ext>
              </a:extLst>
            </p:cNvPr>
            <p:cNvSpPr/>
            <p:nvPr/>
          </p:nvSpPr>
          <p:spPr>
            <a:xfrm>
              <a:off x="1737365" y="4120870"/>
              <a:ext cx="3986066" cy="1110678"/>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Log Analytics</a:t>
              </a:r>
            </a:p>
            <a:p>
              <a:r>
                <a:rPr lang="zh-TW" altLang="en-US" sz="1471" dirty="0">
                  <a:solidFill>
                    <a:srgbClr val="505050"/>
                  </a:solidFill>
                  <a:latin typeface="Arial Narrow" panose="020B0606020202030204" pitchFamily="34" charset="0"/>
                  <a:ea typeface="微軟正黑體" panose="020B0604030504040204" pitchFamily="34" charset="-120"/>
                </a:rPr>
                <a:t>收集、分析與搜尋本地端與雲端記錄資料，並以視覺化呈現</a:t>
              </a:r>
              <a:endParaRPr lang="en-US" sz="1471" dirty="0">
                <a:solidFill>
                  <a:srgbClr val="505050"/>
                </a:solidFill>
                <a:latin typeface="Arial Narrow" panose="020B0606020202030204" pitchFamily="34" charset="0"/>
                <a:ea typeface="微軟正黑體" panose="020B0604030504040204" pitchFamily="34" charset="-120"/>
              </a:endParaRPr>
            </a:p>
          </p:txBody>
        </p:sp>
      </p:grpSp>
      <p:grpSp>
        <p:nvGrpSpPr>
          <p:cNvPr id="42" name="Group 41"/>
          <p:cNvGrpSpPr/>
          <p:nvPr/>
        </p:nvGrpSpPr>
        <p:grpSpPr>
          <a:xfrm>
            <a:off x="4772316" y="1149037"/>
            <a:ext cx="3988027" cy="672141"/>
            <a:chOff x="6490681" y="1483198"/>
            <a:chExt cx="5591322" cy="914159"/>
          </a:xfrm>
        </p:grpSpPr>
        <p:pic>
          <p:nvPicPr>
            <p:cNvPr id="12" name="Picture 11">
              <a:extLst>
                <a:ext uri="{FF2B5EF4-FFF2-40B4-BE49-F238E27FC236}">
                  <a16:creationId xmlns:a16="http://schemas.microsoft.com/office/drawing/2014/main" id="{4C21B545-CD27-4A8D-BC8D-07C38DD5B856}"/>
                </a:ext>
              </a:extLst>
            </p:cNvPr>
            <p:cNvPicPr>
              <a:picLocks noChangeAspect="1"/>
            </p:cNvPicPr>
            <p:nvPr/>
          </p:nvPicPr>
          <p:blipFill>
            <a:blip r:embed="rId5"/>
            <a:stretch>
              <a:fillRect/>
            </a:stretch>
          </p:blipFill>
          <p:spPr>
            <a:xfrm>
              <a:off x="6490681" y="1483198"/>
              <a:ext cx="838200" cy="838200"/>
            </a:xfrm>
            <a:prstGeom prst="rect">
              <a:avLst/>
            </a:prstGeom>
          </p:spPr>
        </p:pic>
        <p:sp>
          <p:nvSpPr>
            <p:cNvPr id="16" name="Rectangle 15">
              <a:extLst>
                <a:ext uri="{FF2B5EF4-FFF2-40B4-BE49-F238E27FC236}">
                  <a16:creationId xmlns:a16="http://schemas.microsoft.com/office/drawing/2014/main" id="{8544E23D-CFBC-4E54-B2F9-B01E2E90775C}"/>
                </a:ext>
              </a:extLst>
            </p:cNvPr>
            <p:cNvSpPr/>
            <p:nvPr/>
          </p:nvSpPr>
          <p:spPr>
            <a:xfrm>
              <a:off x="7586203" y="1594522"/>
              <a:ext cx="4495800" cy="802835"/>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a:t>
              </a:r>
              <a:r>
                <a:rPr lang="zh-TW" altLang="en-US" sz="1765" dirty="0">
                  <a:solidFill>
                    <a:schemeClr val="tx2"/>
                  </a:solidFill>
                  <a:latin typeface="Arial Narrow" panose="020B0606020202030204" pitchFamily="34" charset="0"/>
                  <a:ea typeface="微軟正黑體" panose="020B0604030504040204" pitchFamily="34" charset="-120"/>
                </a:rPr>
                <a:t>資源管理員</a:t>
              </a:r>
              <a:endParaRPr lang="en-US" sz="1765" dirty="0">
                <a:solidFill>
                  <a:schemeClr val="tx2"/>
                </a:solidFill>
                <a:latin typeface="Arial Narrow" panose="020B0606020202030204" pitchFamily="34" charset="0"/>
                <a:ea typeface="微軟正黑體" panose="020B0604030504040204" pitchFamily="34" charset="-120"/>
              </a:endParaRPr>
            </a:p>
            <a:p>
              <a:r>
                <a:rPr lang="zh-TW" altLang="en-US" sz="1471" dirty="0">
                  <a:solidFill>
                    <a:srgbClr val="505050"/>
                  </a:solidFill>
                  <a:latin typeface="Arial Narrow" panose="020B0606020202030204" pitchFamily="34" charset="0"/>
                  <a:ea typeface="微軟正黑體" panose="020B0604030504040204" pitchFamily="34" charset="-120"/>
                </a:rPr>
                <a:t>組織、部署與控制 </a:t>
              </a:r>
              <a:r>
                <a:rPr lang="en-US" altLang="zh-TW" sz="1471" dirty="0">
                  <a:solidFill>
                    <a:srgbClr val="505050"/>
                  </a:solidFill>
                  <a:latin typeface="Arial Narrow" panose="020B0606020202030204" pitchFamily="34" charset="0"/>
                  <a:ea typeface="微軟正黑體" panose="020B0604030504040204" pitchFamily="34" charset="-120"/>
                </a:rPr>
                <a:t>Azure </a:t>
              </a:r>
              <a:r>
                <a:rPr lang="zh-TW" altLang="en-US" sz="1471" dirty="0">
                  <a:solidFill>
                    <a:srgbClr val="505050"/>
                  </a:solidFill>
                  <a:latin typeface="Arial Narrow" panose="020B0606020202030204" pitchFamily="34" charset="0"/>
                  <a:ea typeface="微軟正黑體" panose="020B0604030504040204" pitchFamily="34" charset="-120"/>
                </a:rPr>
                <a:t>上的資源</a:t>
              </a:r>
              <a:endParaRPr lang="en-US" sz="1471" dirty="0">
                <a:solidFill>
                  <a:srgbClr val="505050"/>
                </a:solidFill>
                <a:latin typeface="Arial Narrow" panose="020B0606020202030204" pitchFamily="34" charset="0"/>
                <a:ea typeface="微軟正黑體" panose="020B0604030504040204" pitchFamily="34" charset="-120"/>
              </a:endParaRPr>
            </a:p>
          </p:txBody>
        </p:sp>
      </p:grpSp>
      <p:grpSp>
        <p:nvGrpSpPr>
          <p:cNvPr id="37" name="Group 36"/>
          <p:cNvGrpSpPr/>
          <p:nvPr/>
        </p:nvGrpSpPr>
        <p:grpSpPr>
          <a:xfrm>
            <a:off x="520721" y="1149038"/>
            <a:ext cx="3687470" cy="658734"/>
            <a:chOff x="708216" y="1569857"/>
            <a:chExt cx="5015215" cy="895924"/>
          </a:xfrm>
        </p:grpSpPr>
        <p:pic>
          <p:nvPicPr>
            <p:cNvPr id="19" name="Picture 18">
              <a:extLst>
                <a:ext uri="{FF2B5EF4-FFF2-40B4-BE49-F238E27FC236}">
                  <a16:creationId xmlns:a16="http://schemas.microsoft.com/office/drawing/2014/main" id="{B5D7D69B-680A-4822-9836-20B2C791184A}"/>
                </a:ext>
              </a:extLst>
            </p:cNvPr>
            <p:cNvPicPr>
              <a:picLocks noChangeAspect="1"/>
            </p:cNvPicPr>
            <p:nvPr/>
          </p:nvPicPr>
          <p:blipFill>
            <a:blip r:embed="rId6"/>
            <a:stretch>
              <a:fillRect/>
            </a:stretch>
          </p:blipFill>
          <p:spPr>
            <a:xfrm>
              <a:off x="708216" y="1569857"/>
              <a:ext cx="895924" cy="895924"/>
            </a:xfrm>
            <a:prstGeom prst="rect">
              <a:avLst/>
            </a:prstGeom>
          </p:spPr>
        </p:pic>
        <p:sp>
          <p:nvSpPr>
            <p:cNvPr id="22" name="Rectangle 21">
              <a:extLst>
                <a:ext uri="{FF2B5EF4-FFF2-40B4-BE49-F238E27FC236}">
                  <a16:creationId xmlns:a16="http://schemas.microsoft.com/office/drawing/2014/main" id="{CFCAC5F3-8801-4F0B-B6FE-6C96D8F82759}"/>
                </a:ext>
              </a:extLst>
            </p:cNvPr>
            <p:cNvSpPr/>
            <p:nvPr/>
          </p:nvSpPr>
          <p:spPr>
            <a:xfrm>
              <a:off x="1737366" y="1586933"/>
              <a:ext cx="3986065" cy="802835"/>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Active Directory</a:t>
              </a:r>
            </a:p>
            <a:p>
              <a:r>
                <a:rPr lang="zh-TW" altLang="en-US" sz="1471" dirty="0">
                  <a:solidFill>
                    <a:srgbClr val="505050"/>
                  </a:solidFill>
                  <a:latin typeface="Arial Narrow" panose="020B0606020202030204" pitchFamily="34" charset="0"/>
                  <a:ea typeface="微軟正黑體" panose="020B0604030504040204" pitchFamily="34" charset="-120"/>
                </a:rPr>
                <a:t>雲端的目錄與身份管理</a:t>
              </a:r>
              <a:endParaRPr lang="en-US" sz="1471" dirty="0">
                <a:solidFill>
                  <a:srgbClr val="505050"/>
                </a:solidFill>
                <a:latin typeface="Arial Narrow" panose="020B0606020202030204" pitchFamily="34" charset="0"/>
                <a:ea typeface="微軟正黑體" panose="020B0604030504040204" pitchFamily="34" charset="-120"/>
              </a:endParaRPr>
            </a:p>
          </p:txBody>
        </p:sp>
      </p:grpSp>
      <p:grpSp>
        <p:nvGrpSpPr>
          <p:cNvPr id="44" name="Group 43"/>
          <p:cNvGrpSpPr/>
          <p:nvPr/>
        </p:nvGrpSpPr>
        <p:grpSpPr>
          <a:xfrm>
            <a:off x="4744303" y="3067122"/>
            <a:ext cx="4016041" cy="672319"/>
            <a:chOff x="6452581" y="4096491"/>
            <a:chExt cx="5462094" cy="914400"/>
          </a:xfrm>
        </p:grpSpPr>
        <p:pic>
          <p:nvPicPr>
            <p:cNvPr id="21" name="Picture 20">
              <a:extLst>
                <a:ext uri="{FF2B5EF4-FFF2-40B4-BE49-F238E27FC236}">
                  <a16:creationId xmlns:a16="http://schemas.microsoft.com/office/drawing/2014/main" id="{9D0BFC6A-83CF-44D9-B2D5-F8C6DDF04168}"/>
                </a:ext>
              </a:extLst>
            </p:cNvPr>
            <p:cNvPicPr>
              <a:picLocks noChangeAspect="1"/>
            </p:cNvPicPr>
            <p:nvPr/>
          </p:nvPicPr>
          <p:blipFill>
            <a:blip r:embed="rId7"/>
            <a:stretch>
              <a:fillRect/>
            </a:stretch>
          </p:blipFill>
          <p:spPr>
            <a:xfrm>
              <a:off x="6452581" y="4096491"/>
              <a:ext cx="914400" cy="914400"/>
            </a:xfrm>
            <a:prstGeom prst="rect">
              <a:avLst/>
            </a:prstGeom>
          </p:spPr>
        </p:pic>
        <p:sp>
          <p:nvSpPr>
            <p:cNvPr id="23" name="Rectangle 22">
              <a:extLst>
                <a:ext uri="{FF2B5EF4-FFF2-40B4-BE49-F238E27FC236}">
                  <a16:creationId xmlns:a16="http://schemas.microsoft.com/office/drawing/2014/main" id="{6382684D-50F4-4FB1-9ECD-99048F71F2C6}"/>
                </a:ext>
              </a:extLst>
            </p:cNvPr>
            <p:cNvSpPr/>
            <p:nvPr/>
          </p:nvSpPr>
          <p:spPr>
            <a:xfrm>
              <a:off x="7586203" y="4122804"/>
              <a:ext cx="4328472" cy="802835"/>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Key Vault</a:t>
              </a:r>
            </a:p>
            <a:p>
              <a:r>
                <a:rPr lang="zh-TW" altLang="en-US" sz="1471" dirty="0">
                  <a:solidFill>
                    <a:srgbClr val="505050"/>
                  </a:solidFill>
                  <a:latin typeface="Arial Narrow" panose="020B0606020202030204" pitchFamily="34" charset="0"/>
                  <a:ea typeface="微軟正黑體" panose="020B0604030504040204" pitchFamily="34" charset="-120"/>
                </a:rPr>
                <a:t>安全儲存密碼與金鑰</a:t>
              </a:r>
              <a:endParaRPr lang="en-US" sz="1471" dirty="0">
                <a:solidFill>
                  <a:srgbClr val="505050"/>
                </a:solidFill>
                <a:latin typeface="Arial Narrow" panose="020B0606020202030204" pitchFamily="34" charset="0"/>
                <a:ea typeface="微軟正黑體" panose="020B0604030504040204" pitchFamily="34" charset="-120"/>
              </a:endParaRPr>
            </a:p>
          </p:txBody>
        </p:sp>
      </p:grpSp>
      <p:grpSp>
        <p:nvGrpSpPr>
          <p:cNvPr id="43" name="Group 42"/>
          <p:cNvGrpSpPr/>
          <p:nvPr/>
        </p:nvGrpSpPr>
        <p:grpSpPr>
          <a:xfrm>
            <a:off x="4744303" y="2080068"/>
            <a:ext cx="4016041" cy="835981"/>
            <a:chOff x="6452581" y="2746886"/>
            <a:chExt cx="5462094" cy="1136991"/>
          </a:xfrm>
        </p:grpSpPr>
        <p:sp>
          <p:nvSpPr>
            <p:cNvPr id="13" name="Rectangle 12">
              <a:extLst>
                <a:ext uri="{FF2B5EF4-FFF2-40B4-BE49-F238E27FC236}">
                  <a16:creationId xmlns:a16="http://schemas.microsoft.com/office/drawing/2014/main" id="{E471E9D5-1BB3-4987-B458-E80E01014766}"/>
                </a:ext>
              </a:extLst>
            </p:cNvPr>
            <p:cNvSpPr/>
            <p:nvPr/>
          </p:nvSpPr>
          <p:spPr>
            <a:xfrm>
              <a:off x="7586203" y="2773199"/>
              <a:ext cx="4328472" cy="1110678"/>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Advisor</a:t>
              </a:r>
            </a:p>
            <a:p>
              <a:r>
                <a:rPr lang="zh-TW" altLang="en-US" sz="1471" dirty="0">
                  <a:solidFill>
                    <a:srgbClr val="505050"/>
                  </a:solidFill>
                  <a:latin typeface="Arial Narrow" panose="020B0606020202030204" pitchFamily="34" charset="0"/>
                  <a:ea typeface="微軟正黑體" panose="020B0604030504040204" pitchFamily="34" charset="-120"/>
                </a:rPr>
                <a:t>針對高可用性、安全性、效能與成本提供建議</a:t>
              </a:r>
              <a:endParaRPr lang="en-US" sz="1471" dirty="0">
                <a:solidFill>
                  <a:srgbClr val="505050"/>
                </a:solidFill>
                <a:latin typeface="Arial Narrow" panose="020B0606020202030204" pitchFamily="34" charset="0"/>
                <a:ea typeface="微軟正黑體" panose="020B0604030504040204" pitchFamily="34" charset="-120"/>
              </a:endParaRPr>
            </a:p>
          </p:txBody>
        </p:sp>
        <p:pic>
          <p:nvPicPr>
            <p:cNvPr id="25" name="Picture 24">
              <a:extLst>
                <a:ext uri="{FF2B5EF4-FFF2-40B4-BE49-F238E27FC236}">
                  <a16:creationId xmlns:a16="http://schemas.microsoft.com/office/drawing/2014/main" id="{287CB0E2-DC16-4CEE-B5C1-6A08F0271CC6}"/>
                </a:ext>
              </a:extLst>
            </p:cNvPr>
            <p:cNvPicPr>
              <a:picLocks noChangeAspect="1"/>
            </p:cNvPicPr>
            <p:nvPr/>
          </p:nvPicPr>
          <p:blipFill>
            <a:blip r:embed="rId8"/>
            <a:stretch>
              <a:fillRect/>
            </a:stretch>
          </p:blipFill>
          <p:spPr>
            <a:xfrm>
              <a:off x="6452581" y="2746886"/>
              <a:ext cx="914400" cy="914400"/>
            </a:xfrm>
            <a:prstGeom prst="rect">
              <a:avLst/>
            </a:prstGeom>
          </p:spPr>
        </p:pic>
      </p:grpSp>
      <p:grpSp>
        <p:nvGrpSpPr>
          <p:cNvPr id="15" name="Group 14">
            <a:extLst>
              <a:ext uri="{FF2B5EF4-FFF2-40B4-BE49-F238E27FC236}">
                <a16:creationId xmlns:a16="http://schemas.microsoft.com/office/drawing/2014/main" id="{7824B93E-3CF6-4004-98F8-1E903D680EAF}"/>
              </a:ext>
            </a:extLst>
          </p:cNvPr>
          <p:cNvGrpSpPr/>
          <p:nvPr/>
        </p:nvGrpSpPr>
        <p:grpSpPr>
          <a:xfrm>
            <a:off x="6776272" y="357176"/>
            <a:ext cx="638703" cy="473891"/>
            <a:chOff x="10332992" y="479425"/>
            <a:chExt cx="868680" cy="644525"/>
          </a:xfrm>
        </p:grpSpPr>
        <p:sp>
          <p:nvSpPr>
            <p:cNvPr id="17" name="TextBox 16">
              <a:extLst>
                <a:ext uri="{FF2B5EF4-FFF2-40B4-BE49-F238E27FC236}">
                  <a16:creationId xmlns:a16="http://schemas.microsoft.com/office/drawing/2014/main" id="{61D3EF56-79C7-47B2-BD2F-CCC2919603C0}"/>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8" name="Freeform 9">
              <a:extLst>
                <a:ext uri="{FF2B5EF4-FFF2-40B4-BE49-F238E27FC236}">
                  <a16:creationId xmlns:a16="http://schemas.microsoft.com/office/drawing/2014/main" id="{C2A9A1DD-2AD8-4EF2-A8AA-2392C3241B4D}"/>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20" name="Group 19">
            <a:extLst>
              <a:ext uri="{FF2B5EF4-FFF2-40B4-BE49-F238E27FC236}">
                <a16:creationId xmlns:a16="http://schemas.microsoft.com/office/drawing/2014/main" id="{07767940-2581-490B-AF0D-8DB159D9B168}"/>
              </a:ext>
            </a:extLst>
          </p:cNvPr>
          <p:cNvGrpSpPr/>
          <p:nvPr/>
        </p:nvGrpSpPr>
        <p:grpSpPr>
          <a:xfrm>
            <a:off x="7415057" y="357175"/>
            <a:ext cx="705837" cy="476226"/>
            <a:chOff x="11201784" y="479425"/>
            <a:chExt cx="959988" cy="647700"/>
          </a:xfrm>
        </p:grpSpPr>
        <p:sp>
          <p:nvSpPr>
            <p:cNvPr id="24" name="TextBox 23">
              <a:extLst>
                <a:ext uri="{FF2B5EF4-FFF2-40B4-BE49-F238E27FC236}">
                  <a16:creationId xmlns:a16="http://schemas.microsoft.com/office/drawing/2014/main" id="{412A2DC6-7A84-44ED-B9ED-3EFD920D2D7C}"/>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6" name="Freeform 13">
              <a:extLst>
                <a:ext uri="{FF2B5EF4-FFF2-40B4-BE49-F238E27FC236}">
                  <a16:creationId xmlns:a16="http://schemas.microsoft.com/office/drawing/2014/main" id="{FB77AF7C-3E28-4CEB-B9B9-5B992367B2AC}"/>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27" name="TextBox 26">
            <a:extLst>
              <a:ext uri="{FF2B5EF4-FFF2-40B4-BE49-F238E27FC236}">
                <a16:creationId xmlns:a16="http://schemas.microsoft.com/office/drawing/2014/main" id="{DCEF8FD2-1F0E-4400-8C66-9FD8791AA9B4}"/>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8" name="Freeform 5">
            <a:extLst>
              <a:ext uri="{FF2B5EF4-FFF2-40B4-BE49-F238E27FC236}">
                <a16:creationId xmlns:a16="http://schemas.microsoft.com/office/drawing/2014/main" id="{6777B46D-2EB4-4125-86B4-2C9C986C0174}"/>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29" name="Rectangle 28">
            <a:extLst>
              <a:ext uri="{FF2B5EF4-FFF2-40B4-BE49-F238E27FC236}">
                <a16:creationId xmlns:a16="http://schemas.microsoft.com/office/drawing/2014/main" id="{FFB1D80A-43B8-47D5-85A8-091092E45CF0}"/>
              </a:ext>
            </a:extLst>
          </p:cNvPr>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30" name="Group 29">
            <a:extLst>
              <a:ext uri="{FF2B5EF4-FFF2-40B4-BE49-F238E27FC236}">
                <a16:creationId xmlns:a16="http://schemas.microsoft.com/office/drawing/2014/main" id="{A61D2898-D892-41E0-8BFD-884F25C1272D}"/>
              </a:ext>
            </a:extLst>
          </p:cNvPr>
          <p:cNvGrpSpPr/>
          <p:nvPr/>
        </p:nvGrpSpPr>
        <p:grpSpPr>
          <a:xfrm>
            <a:off x="6189897" y="352866"/>
            <a:ext cx="638703" cy="473891"/>
            <a:chOff x="9418637" y="479425"/>
            <a:chExt cx="868680" cy="644525"/>
          </a:xfrm>
        </p:grpSpPr>
        <p:sp>
          <p:nvSpPr>
            <p:cNvPr id="31" name="TextBox 30">
              <a:extLst>
                <a:ext uri="{FF2B5EF4-FFF2-40B4-BE49-F238E27FC236}">
                  <a16:creationId xmlns:a16="http://schemas.microsoft.com/office/drawing/2014/main" id="{8725452A-10C0-46B2-A839-A5046425C856}"/>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2" name="Freeform 5">
              <a:extLst>
                <a:ext uri="{FF2B5EF4-FFF2-40B4-BE49-F238E27FC236}">
                  <a16:creationId xmlns:a16="http://schemas.microsoft.com/office/drawing/2014/main" id="{9E32A992-5F51-4795-841C-706EF61FCF45}"/>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41" name="Group 40"/>
          <p:cNvGrpSpPr/>
          <p:nvPr/>
        </p:nvGrpSpPr>
        <p:grpSpPr>
          <a:xfrm>
            <a:off x="524840" y="4054177"/>
            <a:ext cx="3683351" cy="732580"/>
            <a:chOff x="713818" y="5434389"/>
            <a:chExt cx="5009613" cy="996359"/>
          </a:xfrm>
        </p:grpSpPr>
        <p:sp>
          <p:nvSpPr>
            <p:cNvPr id="34" name="Rectangle 33">
              <a:extLst>
                <a:ext uri="{FF2B5EF4-FFF2-40B4-BE49-F238E27FC236}">
                  <a16:creationId xmlns:a16="http://schemas.microsoft.com/office/drawing/2014/main" id="{F32C9FEE-3B82-4A53-91C4-922B02BCF177}"/>
                </a:ext>
              </a:extLst>
            </p:cNvPr>
            <p:cNvSpPr/>
            <p:nvPr/>
          </p:nvSpPr>
          <p:spPr>
            <a:xfrm>
              <a:off x="1737365" y="5434389"/>
              <a:ext cx="3986066" cy="802835"/>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Backup</a:t>
              </a:r>
            </a:p>
            <a:p>
              <a:r>
                <a:rPr lang="zh-TW" altLang="en-US" sz="1471" dirty="0">
                  <a:solidFill>
                    <a:srgbClr val="505050"/>
                  </a:solidFill>
                  <a:latin typeface="Arial Narrow" panose="020B0606020202030204" pitchFamily="34" charset="0"/>
                  <a:ea typeface="微軟正黑體" panose="020B0604030504040204" pitchFamily="34" charset="-120"/>
                </a:rPr>
                <a:t>備份虛擬機器、資料、</a:t>
              </a:r>
              <a:r>
                <a:rPr lang="en-US" altLang="zh-TW" sz="1471" dirty="0">
                  <a:solidFill>
                    <a:srgbClr val="505050"/>
                  </a:solidFill>
                  <a:latin typeface="Arial Narrow" panose="020B0606020202030204" pitchFamily="34" charset="0"/>
                  <a:ea typeface="微軟正黑體" panose="020B0604030504040204" pitchFamily="34" charset="-120"/>
                </a:rPr>
                <a:t>… </a:t>
              </a:r>
              <a:r>
                <a:rPr lang="zh-TW" altLang="en-US" sz="1471" dirty="0">
                  <a:solidFill>
                    <a:srgbClr val="505050"/>
                  </a:solidFill>
                  <a:latin typeface="Arial Narrow" panose="020B0606020202030204" pitchFamily="34" charset="0"/>
                  <a:ea typeface="微軟正黑體" panose="020B0604030504040204" pitchFamily="34" charset="-120"/>
                </a:rPr>
                <a:t>到 </a:t>
              </a:r>
              <a:r>
                <a:rPr lang="en-US" altLang="zh-TW" sz="1471" dirty="0">
                  <a:solidFill>
                    <a:srgbClr val="505050"/>
                  </a:solidFill>
                  <a:latin typeface="Arial Narrow" panose="020B0606020202030204" pitchFamily="34" charset="0"/>
                  <a:ea typeface="微軟正黑體" panose="020B0604030504040204" pitchFamily="34" charset="-120"/>
                </a:rPr>
                <a:t>Azure</a:t>
              </a:r>
              <a:endParaRPr lang="en-US" sz="1471" dirty="0">
                <a:solidFill>
                  <a:srgbClr val="505050"/>
                </a:solidFill>
                <a:latin typeface="Arial Narrow" panose="020B0606020202030204" pitchFamily="34" charset="0"/>
                <a:ea typeface="微軟正黑體" panose="020B0604030504040204" pitchFamily="34" charset="-120"/>
              </a:endParaRPr>
            </a:p>
          </p:txBody>
        </p:sp>
        <p:pic>
          <p:nvPicPr>
            <p:cNvPr id="5" name="Picture 4">
              <a:extLst>
                <a:ext uri="{FF2B5EF4-FFF2-40B4-BE49-F238E27FC236}">
                  <a16:creationId xmlns:a16="http://schemas.microsoft.com/office/drawing/2014/main" id="{894B9E61-67C1-4577-A949-BA05AABA1F62}"/>
                </a:ext>
              </a:extLst>
            </p:cNvPr>
            <p:cNvPicPr>
              <a:picLocks noChangeAspect="1"/>
            </p:cNvPicPr>
            <p:nvPr/>
          </p:nvPicPr>
          <p:blipFill>
            <a:blip r:embed="rId9"/>
            <a:stretch>
              <a:fillRect/>
            </a:stretch>
          </p:blipFill>
          <p:spPr>
            <a:xfrm>
              <a:off x="713818" y="5546027"/>
              <a:ext cx="884721" cy="884721"/>
            </a:xfrm>
            <a:prstGeom prst="rect">
              <a:avLst/>
            </a:prstGeom>
          </p:spPr>
        </p:pic>
      </p:grpSp>
      <p:grpSp>
        <p:nvGrpSpPr>
          <p:cNvPr id="45" name="Group 44"/>
          <p:cNvGrpSpPr/>
          <p:nvPr/>
        </p:nvGrpSpPr>
        <p:grpSpPr>
          <a:xfrm>
            <a:off x="4748561" y="4054177"/>
            <a:ext cx="4011783" cy="739233"/>
            <a:chOff x="6458372" y="5434389"/>
            <a:chExt cx="5456303" cy="1005408"/>
          </a:xfrm>
        </p:grpSpPr>
        <p:sp>
          <p:nvSpPr>
            <p:cNvPr id="38" name="Rectangle 37">
              <a:extLst>
                <a:ext uri="{FF2B5EF4-FFF2-40B4-BE49-F238E27FC236}">
                  <a16:creationId xmlns:a16="http://schemas.microsoft.com/office/drawing/2014/main" id="{56A228E3-24B3-4E97-9F9D-A0359808188F}"/>
                </a:ext>
              </a:extLst>
            </p:cNvPr>
            <p:cNvSpPr/>
            <p:nvPr/>
          </p:nvSpPr>
          <p:spPr>
            <a:xfrm>
              <a:off x="7586203" y="5434389"/>
              <a:ext cx="4328472" cy="802835"/>
            </a:xfrm>
            <a:prstGeom prst="rect">
              <a:avLst/>
            </a:prstGeom>
          </p:spPr>
          <p:txBody>
            <a:bodyPr wrap="square">
              <a:spAutoFit/>
            </a:bodyPr>
            <a:lstStyle/>
            <a:p>
              <a:r>
                <a:rPr lang="en-US" sz="1765" dirty="0">
                  <a:solidFill>
                    <a:schemeClr val="tx2"/>
                  </a:solidFill>
                  <a:latin typeface="Arial Narrow" panose="020B0606020202030204" pitchFamily="34" charset="0"/>
                  <a:ea typeface="微軟正黑體" panose="020B0604030504040204" pitchFamily="34" charset="-120"/>
                </a:rPr>
                <a:t>Azure Site Recovery</a:t>
              </a:r>
            </a:p>
            <a:p>
              <a:r>
                <a:rPr lang="zh-TW" altLang="en-US" sz="1471" dirty="0">
                  <a:solidFill>
                    <a:srgbClr val="505050"/>
                  </a:solidFill>
                  <a:latin typeface="Arial Narrow" panose="020B0606020202030204" pitchFamily="34" charset="0"/>
                  <a:ea typeface="微軟正黑體" panose="020B0604030504040204" pitchFamily="34" charset="-120"/>
                </a:rPr>
                <a:t>提供跨站台災難復原機制</a:t>
              </a:r>
              <a:endParaRPr lang="en-US" sz="1471" dirty="0">
                <a:solidFill>
                  <a:srgbClr val="505050"/>
                </a:solidFill>
                <a:latin typeface="Arial Narrow" panose="020B0606020202030204" pitchFamily="34" charset="0"/>
                <a:ea typeface="微軟正黑體" panose="020B0604030504040204" pitchFamily="34" charset="-120"/>
              </a:endParaRPr>
            </a:p>
          </p:txBody>
        </p:sp>
        <p:pic>
          <p:nvPicPr>
            <p:cNvPr id="9" name="Picture 8">
              <a:extLst>
                <a:ext uri="{FF2B5EF4-FFF2-40B4-BE49-F238E27FC236}">
                  <a16:creationId xmlns:a16="http://schemas.microsoft.com/office/drawing/2014/main" id="{EDA4FD43-EC3A-4690-8D46-F3E870C97636}"/>
                </a:ext>
              </a:extLst>
            </p:cNvPr>
            <p:cNvPicPr>
              <a:picLocks noChangeAspect="1"/>
            </p:cNvPicPr>
            <p:nvPr/>
          </p:nvPicPr>
          <p:blipFill>
            <a:blip r:embed="rId10"/>
            <a:stretch>
              <a:fillRect/>
            </a:stretch>
          </p:blipFill>
          <p:spPr>
            <a:xfrm>
              <a:off x="6458372" y="5536978"/>
              <a:ext cx="902819" cy="902819"/>
            </a:xfrm>
            <a:prstGeom prst="rect">
              <a:avLst/>
            </a:prstGeom>
          </p:spPr>
        </p:pic>
      </p:grpSp>
    </p:spTree>
    <p:extLst>
      <p:ext uri="{BB962C8B-B14F-4D97-AF65-F5344CB8AC3E}">
        <p14:creationId xmlns:p14="http://schemas.microsoft.com/office/powerpoint/2010/main" val="532622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41" dirty="0"/>
              <a:t> Azure </a:t>
            </a:r>
            <a:r>
              <a:rPr lang="zh-TW" altLang="en-US" sz="2941" dirty="0"/>
              <a:t>資源管理員</a:t>
            </a:r>
            <a:r>
              <a:rPr lang="en-US" sz="2941" dirty="0"/>
              <a:t> (ARM)</a:t>
            </a:r>
          </a:p>
        </p:txBody>
      </p:sp>
      <p:sp>
        <p:nvSpPr>
          <p:cNvPr id="3" name="Subtitle 2"/>
          <p:cNvSpPr>
            <a:spLocks noGrp="1"/>
          </p:cNvSpPr>
          <p:nvPr>
            <p:ph idx="1"/>
          </p:nvPr>
        </p:nvSpPr>
        <p:spPr>
          <a:xfrm>
            <a:off x="3846814" y="1573734"/>
            <a:ext cx="4839986" cy="2798216"/>
          </a:xfrm>
          <a:no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34464" tIns="107571" rIns="134464" bIns="107571" rtlCol="0" anchor="ctr">
            <a:noAutofit/>
          </a:bodyPr>
          <a:lstStyle/>
          <a:p>
            <a:pPr marL="0" indent="0">
              <a:spcBef>
                <a:spcPts val="0"/>
              </a:spcBef>
              <a:spcAft>
                <a:spcPts val="1324"/>
              </a:spcAft>
              <a:buNone/>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允許 </a:t>
            </a:r>
            <a:r>
              <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Azure </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的應用程式管理</a:t>
            </a:r>
            <a:endPar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marL="0" indent="0">
              <a:spcBef>
                <a:spcPts val="0"/>
              </a:spcBef>
              <a:spcAft>
                <a:spcPts val="1324"/>
              </a:spcAft>
              <a:buNone/>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資源群組 </a:t>
            </a:r>
            <a:r>
              <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(RG) </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是可以容納多 </a:t>
            </a:r>
            <a:r>
              <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IaaS </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或 </a:t>
            </a:r>
            <a:r>
              <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PaaS </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資源的容器</a:t>
            </a:r>
            <a:endPar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marL="0" indent="0">
              <a:spcBef>
                <a:spcPts val="0"/>
              </a:spcBef>
              <a:spcAft>
                <a:spcPts val="1324"/>
              </a:spcAft>
              <a:buNone/>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對應應用程式部署與組態設定，支援</a:t>
            </a:r>
            <a:r>
              <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 DevOps</a:t>
            </a:r>
          </a:p>
          <a:p>
            <a:pPr marL="0" indent="0">
              <a:spcBef>
                <a:spcPts val="0"/>
              </a:spcBef>
              <a:spcAft>
                <a:spcPts val="1324"/>
              </a:spcAft>
              <a:buNone/>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管控方式</a:t>
            </a:r>
            <a:r>
              <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 </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以角色為基礎的存取控制</a:t>
            </a:r>
            <a:r>
              <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 (RBAC)</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、原則、資源鎖定</a:t>
            </a:r>
            <a:endPar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marL="0" indent="0">
              <a:spcBef>
                <a:spcPts val="0"/>
              </a:spcBef>
              <a:spcAft>
                <a:spcPts val="1324"/>
              </a:spcAft>
              <a:buNone/>
            </a:pPr>
            <a:r>
              <a:rPr lang="zh-TW" altLang="en-US" sz="1800" b="1" dirty="0">
                <a:solidFill>
                  <a:srgbClr val="FF0000"/>
                </a:solidFill>
                <a:cs typeface="Segoe UI Semibold" panose="020B0702040204020203" pitchFamily="34" charset="0"/>
              </a:rPr>
              <a:t>支援範本部署</a:t>
            </a:r>
            <a:endParaRPr lang="en-US" altLang="zh-TW" sz="1800" b="1" dirty="0">
              <a:solidFill>
                <a:srgbClr val="FF0000"/>
              </a:solidFill>
              <a:cs typeface="Segoe UI Semibold" panose="020B0702040204020203" pitchFamily="34" charset="0"/>
            </a:endParaRPr>
          </a:p>
        </p:txBody>
      </p:sp>
      <p:sp>
        <p:nvSpPr>
          <p:cNvPr id="6" name="AutoShape 3"/>
          <p:cNvSpPr>
            <a:spLocks noChangeAspect="1" noChangeArrowheads="1" noTextEdit="1"/>
          </p:cNvSpPr>
          <p:nvPr/>
        </p:nvSpPr>
        <p:spPr bwMode="auto">
          <a:xfrm>
            <a:off x="337350" y="1159897"/>
            <a:ext cx="3709462" cy="354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 name="Freeform 7"/>
          <p:cNvSpPr>
            <a:spLocks/>
          </p:cNvSpPr>
          <p:nvPr/>
        </p:nvSpPr>
        <p:spPr bwMode="auto">
          <a:xfrm>
            <a:off x="1043291" y="1853932"/>
            <a:ext cx="2295200" cy="2294009"/>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 name="Freeform 8"/>
          <p:cNvSpPr>
            <a:spLocks/>
          </p:cNvSpPr>
          <p:nvPr/>
        </p:nvSpPr>
        <p:spPr bwMode="auto">
          <a:xfrm>
            <a:off x="2189700" y="1815838"/>
            <a:ext cx="95236" cy="10595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1" name="Freeform 9"/>
          <p:cNvSpPr>
            <a:spLocks/>
          </p:cNvSpPr>
          <p:nvPr/>
        </p:nvSpPr>
        <p:spPr bwMode="auto">
          <a:xfrm>
            <a:off x="1048053" y="2615824"/>
            <a:ext cx="111903" cy="11071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2" name="Freeform 10"/>
          <p:cNvSpPr>
            <a:spLocks/>
          </p:cNvSpPr>
          <p:nvPr/>
        </p:nvSpPr>
        <p:spPr bwMode="auto">
          <a:xfrm>
            <a:off x="755200" y="1703935"/>
            <a:ext cx="980936" cy="866652"/>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3" name="Freeform 11"/>
          <p:cNvSpPr>
            <a:spLocks/>
          </p:cNvSpPr>
          <p:nvPr/>
        </p:nvSpPr>
        <p:spPr bwMode="auto">
          <a:xfrm>
            <a:off x="755200" y="1703935"/>
            <a:ext cx="980936" cy="866652"/>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4" name="Freeform 12"/>
          <p:cNvSpPr>
            <a:spLocks/>
          </p:cNvSpPr>
          <p:nvPr/>
        </p:nvSpPr>
        <p:spPr bwMode="auto">
          <a:xfrm>
            <a:off x="874247" y="1833694"/>
            <a:ext cx="117855" cy="311900"/>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5" name="Freeform 13"/>
          <p:cNvSpPr>
            <a:spLocks/>
          </p:cNvSpPr>
          <p:nvPr/>
        </p:nvSpPr>
        <p:spPr bwMode="auto">
          <a:xfrm>
            <a:off x="1020672" y="2159880"/>
            <a:ext cx="583324" cy="289281"/>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6" name="Freeform 14"/>
          <p:cNvSpPr>
            <a:spLocks/>
          </p:cNvSpPr>
          <p:nvPr/>
        </p:nvSpPr>
        <p:spPr bwMode="auto">
          <a:xfrm>
            <a:off x="1252811" y="1940836"/>
            <a:ext cx="414279" cy="347613"/>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7" name="Freeform 15"/>
          <p:cNvSpPr>
            <a:spLocks/>
          </p:cNvSpPr>
          <p:nvPr/>
        </p:nvSpPr>
        <p:spPr bwMode="auto">
          <a:xfrm>
            <a:off x="1054005" y="1722982"/>
            <a:ext cx="178569" cy="172616"/>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8" name="Freeform 16"/>
          <p:cNvSpPr>
            <a:spLocks/>
          </p:cNvSpPr>
          <p:nvPr/>
        </p:nvSpPr>
        <p:spPr bwMode="auto">
          <a:xfrm>
            <a:off x="889722" y="2145594"/>
            <a:ext cx="130950" cy="32975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9" name="Freeform 17"/>
          <p:cNvSpPr>
            <a:spLocks/>
          </p:cNvSpPr>
          <p:nvPr/>
        </p:nvSpPr>
        <p:spPr bwMode="auto">
          <a:xfrm>
            <a:off x="949245" y="1895599"/>
            <a:ext cx="303566" cy="332137"/>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0" name="Freeform 18"/>
          <p:cNvSpPr>
            <a:spLocks/>
          </p:cNvSpPr>
          <p:nvPr/>
        </p:nvSpPr>
        <p:spPr bwMode="auto">
          <a:xfrm>
            <a:off x="1170669" y="1793219"/>
            <a:ext cx="414279" cy="18333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1" name="Freeform 19"/>
          <p:cNvSpPr>
            <a:spLocks/>
          </p:cNvSpPr>
          <p:nvPr/>
        </p:nvSpPr>
        <p:spPr bwMode="auto">
          <a:xfrm>
            <a:off x="1398047" y="2052738"/>
            <a:ext cx="210711" cy="20952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2" name="Freeform 20"/>
          <p:cNvSpPr>
            <a:spLocks/>
          </p:cNvSpPr>
          <p:nvPr/>
        </p:nvSpPr>
        <p:spPr bwMode="auto">
          <a:xfrm>
            <a:off x="1209955" y="2286069"/>
            <a:ext cx="194045" cy="195235"/>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3" name="Freeform 21"/>
          <p:cNvSpPr>
            <a:spLocks/>
          </p:cNvSpPr>
          <p:nvPr/>
        </p:nvSpPr>
        <p:spPr bwMode="auto">
          <a:xfrm>
            <a:off x="861151" y="1996788"/>
            <a:ext cx="296424" cy="296424"/>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4" name="Freeform 22"/>
          <p:cNvSpPr>
            <a:spLocks/>
          </p:cNvSpPr>
          <p:nvPr/>
        </p:nvSpPr>
        <p:spPr bwMode="auto">
          <a:xfrm>
            <a:off x="2744453" y="1826552"/>
            <a:ext cx="323804" cy="740464"/>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5" name="Freeform 23"/>
          <p:cNvSpPr>
            <a:spLocks/>
          </p:cNvSpPr>
          <p:nvPr/>
        </p:nvSpPr>
        <p:spPr bwMode="auto">
          <a:xfrm>
            <a:off x="3064686" y="1826552"/>
            <a:ext cx="327375" cy="740464"/>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6" name="Oval 24"/>
          <p:cNvSpPr>
            <a:spLocks noChangeArrowheads="1"/>
          </p:cNvSpPr>
          <p:nvPr/>
        </p:nvSpPr>
        <p:spPr bwMode="auto">
          <a:xfrm>
            <a:off x="2744453" y="1709888"/>
            <a:ext cx="647608" cy="2333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7" name="Oval 25"/>
          <p:cNvSpPr>
            <a:spLocks noChangeArrowheads="1"/>
          </p:cNvSpPr>
          <p:nvPr/>
        </p:nvSpPr>
        <p:spPr bwMode="auto">
          <a:xfrm>
            <a:off x="2809929" y="1740839"/>
            <a:ext cx="516658" cy="15475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8" name="Freeform 26"/>
          <p:cNvSpPr>
            <a:spLocks/>
          </p:cNvSpPr>
          <p:nvPr/>
        </p:nvSpPr>
        <p:spPr bwMode="auto">
          <a:xfrm>
            <a:off x="2809929" y="1740839"/>
            <a:ext cx="516658" cy="126188"/>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29" name="Freeform 27"/>
          <p:cNvSpPr>
            <a:spLocks noEditPoints="1"/>
          </p:cNvSpPr>
          <p:nvPr/>
        </p:nvSpPr>
        <p:spPr bwMode="auto">
          <a:xfrm>
            <a:off x="2832547" y="2088452"/>
            <a:ext cx="471421" cy="26547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0" name="Freeform 28"/>
          <p:cNvSpPr>
            <a:spLocks/>
          </p:cNvSpPr>
          <p:nvPr/>
        </p:nvSpPr>
        <p:spPr bwMode="auto">
          <a:xfrm>
            <a:off x="2892070" y="2136071"/>
            <a:ext cx="113093" cy="16904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1" name="Freeform 29"/>
          <p:cNvSpPr>
            <a:spLocks/>
          </p:cNvSpPr>
          <p:nvPr/>
        </p:nvSpPr>
        <p:spPr bwMode="auto">
          <a:xfrm>
            <a:off x="3164684" y="2131308"/>
            <a:ext cx="65475" cy="63094"/>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2" name="Freeform 30"/>
          <p:cNvSpPr>
            <a:spLocks/>
          </p:cNvSpPr>
          <p:nvPr/>
        </p:nvSpPr>
        <p:spPr bwMode="auto">
          <a:xfrm>
            <a:off x="3163493" y="2239641"/>
            <a:ext cx="77380" cy="69046"/>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3" name="Freeform 31"/>
          <p:cNvSpPr>
            <a:spLocks/>
          </p:cNvSpPr>
          <p:nvPr/>
        </p:nvSpPr>
        <p:spPr bwMode="auto">
          <a:xfrm>
            <a:off x="2782547" y="3714615"/>
            <a:ext cx="570228" cy="16666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4" name="Freeform 32"/>
          <p:cNvSpPr>
            <a:spLocks noEditPoints="1"/>
          </p:cNvSpPr>
          <p:nvPr/>
        </p:nvSpPr>
        <p:spPr bwMode="auto">
          <a:xfrm>
            <a:off x="2632550" y="3076531"/>
            <a:ext cx="872605" cy="638084"/>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5" name="Freeform 33"/>
          <p:cNvSpPr>
            <a:spLocks/>
          </p:cNvSpPr>
          <p:nvPr/>
        </p:nvSpPr>
        <p:spPr bwMode="auto">
          <a:xfrm>
            <a:off x="2698026" y="3143197"/>
            <a:ext cx="739273" cy="50356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6" name="Freeform 34"/>
          <p:cNvSpPr>
            <a:spLocks/>
          </p:cNvSpPr>
          <p:nvPr/>
        </p:nvSpPr>
        <p:spPr bwMode="auto">
          <a:xfrm>
            <a:off x="2698026" y="3143197"/>
            <a:ext cx="739273" cy="50356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7" name="Freeform 35"/>
          <p:cNvSpPr>
            <a:spLocks/>
          </p:cNvSpPr>
          <p:nvPr/>
        </p:nvSpPr>
        <p:spPr bwMode="auto">
          <a:xfrm>
            <a:off x="2632550" y="3076531"/>
            <a:ext cx="819034" cy="638084"/>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8" name="Freeform 36"/>
          <p:cNvSpPr>
            <a:spLocks/>
          </p:cNvSpPr>
          <p:nvPr/>
        </p:nvSpPr>
        <p:spPr bwMode="auto">
          <a:xfrm>
            <a:off x="2698026" y="3143197"/>
            <a:ext cx="676179" cy="50356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39" name="Rectangle 37"/>
          <p:cNvSpPr>
            <a:spLocks noChangeArrowheads="1"/>
          </p:cNvSpPr>
          <p:nvPr/>
        </p:nvSpPr>
        <p:spPr bwMode="auto">
          <a:xfrm>
            <a:off x="2782547" y="3828900"/>
            <a:ext cx="570228" cy="52380"/>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0" name="Oval 38"/>
          <p:cNvSpPr>
            <a:spLocks noChangeArrowheads="1"/>
          </p:cNvSpPr>
          <p:nvPr/>
        </p:nvSpPr>
        <p:spPr bwMode="auto">
          <a:xfrm>
            <a:off x="3052781" y="3100341"/>
            <a:ext cx="23809" cy="2499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1" name="Freeform 39"/>
          <p:cNvSpPr>
            <a:spLocks/>
          </p:cNvSpPr>
          <p:nvPr/>
        </p:nvSpPr>
        <p:spPr bwMode="auto">
          <a:xfrm>
            <a:off x="2909927" y="3201529"/>
            <a:ext cx="314280" cy="18452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2" name="Freeform 40"/>
          <p:cNvSpPr>
            <a:spLocks/>
          </p:cNvSpPr>
          <p:nvPr/>
        </p:nvSpPr>
        <p:spPr bwMode="auto">
          <a:xfrm>
            <a:off x="2888498" y="3326527"/>
            <a:ext cx="161902" cy="276186"/>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3" name="Freeform 41"/>
          <p:cNvSpPr>
            <a:spLocks/>
          </p:cNvSpPr>
          <p:nvPr/>
        </p:nvSpPr>
        <p:spPr bwMode="auto">
          <a:xfrm>
            <a:off x="3084924" y="3327717"/>
            <a:ext cx="161902" cy="274996"/>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4" name="Freeform 42"/>
          <p:cNvSpPr>
            <a:spLocks/>
          </p:cNvSpPr>
          <p:nvPr/>
        </p:nvSpPr>
        <p:spPr bwMode="auto">
          <a:xfrm>
            <a:off x="827819" y="3250338"/>
            <a:ext cx="835701" cy="585705"/>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5" name="Freeform 43"/>
          <p:cNvSpPr>
            <a:spLocks/>
          </p:cNvSpPr>
          <p:nvPr/>
        </p:nvSpPr>
        <p:spPr bwMode="auto">
          <a:xfrm>
            <a:off x="827819" y="3122959"/>
            <a:ext cx="835701" cy="12737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6" name="Rectangle 44"/>
          <p:cNvSpPr>
            <a:spLocks noChangeArrowheads="1"/>
          </p:cNvSpPr>
          <p:nvPr/>
        </p:nvSpPr>
        <p:spPr bwMode="auto">
          <a:xfrm>
            <a:off x="1074243" y="3432478"/>
            <a:ext cx="154759" cy="940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7" name="Rectangle 45"/>
          <p:cNvSpPr>
            <a:spLocks noChangeArrowheads="1"/>
          </p:cNvSpPr>
          <p:nvPr/>
        </p:nvSpPr>
        <p:spPr bwMode="auto">
          <a:xfrm>
            <a:off x="1074243" y="3432478"/>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8" name="Rectangle 46"/>
          <p:cNvSpPr>
            <a:spLocks noChangeArrowheads="1"/>
          </p:cNvSpPr>
          <p:nvPr/>
        </p:nvSpPr>
        <p:spPr bwMode="auto">
          <a:xfrm>
            <a:off x="1074243" y="3308670"/>
            <a:ext cx="154759" cy="92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49" name="Rectangle 47"/>
          <p:cNvSpPr>
            <a:spLocks noChangeArrowheads="1"/>
          </p:cNvSpPr>
          <p:nvPr/>
        </p:nvSpPr>
        <p:spPr bwMode="auto">
          <a:xfrm>
            <a:off x="1074243" y="3308670"/>
            <a:ext cx="154759" cy="9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0" name="Rectangle 48"/>
          <p:cNvSpPr>
            <a:spLocks noChangeArrowheads="1"/>
          </p:cNvSpPr>
          <p:nvPr/>
        </p:nvSpPr>
        <p:spPr bwMode="auto">
          <a:xfrm>
            <a:off x="1074243" y="3556285"/>
            <a:ext cx="154759" cy="9404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1" name="Rectangle 49"/>
          <p:cNvSpPr>
            <a:spLocks noChangeArrowheads="1"/>
          </p:cNvSpPr>
          <p:nvPr/>
        </p:nvSpPr>
        <p:spPr bwMode="auto">
          <a:xfrm>
            <a:off x="1074243" y="3556285"/>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2" name="Rectangle 50"/>
          <p:cNvSpPr>
            <a:spLocks noChangeArrowheads="1"/>
          </p:cNvSpPr>
          <p:nvPr/>
        </p:nvSpPr>
        <p:spPr bwMode="auto">
          <a:xfrm>
            <a:off x="1259954" y="3556285"/>
            <a:ext cx="154759" cy="9404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3" name="Rectangle 51"/>
          <p:cNvSpPr>
            <a:spLocks noChangeArrowheads="1"/>
          </p:cNvSpPr>
          <p:nvPr/>
        </p:nvSpPr>
        <p:spPr bwMode="auto">
          <a:xfrm>
            <a:off x="1259954" y="3432478"/>
            <a:ext cx="154759" cy="940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4" name="Rectangle 52"/>
          <p:cNvSpPr>
            <a:spLocks noChangeArrowheads="1"/>
          </p:cNvSpPr>
          <p:nvPr/>
        </p:nvSpPr>
        <p:spPr bwMode="auto">
          <a:xfrm>
            <a:off x="1259954" y="3432478"/>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5" name="Rectangle 53"/>
          <p:cNvSpPr>
            <a:spLocks noChangeArrowheads="1"/>
          </p:cNvSpPr>
          <p:nvPr/>
        </p:nvSpPr>
        <p:spPr bwMode="auto">
          <a:xfrm>
            <a:off x="1259954" y="3308670"/>
            <a:ext cx="154759" cy="92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6" name="Rectangle 54"/>
          <p:cNvSpPr>
            <a:spLocks noChangeArrowheads="1"/>
          </p:cNvSpPr>
          <p:nvPr/>
        </p:nvSpPr>
        <p:spPr bwMode="auto">
          <a:xfrm>
            <a:off x="1259954" y="3308670"/>
            <a:ext cx="154759" cy="9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7" name="Rectangle 55"/>
          <p:cNvSpPr>
            <a:spLocks noChangeArrowheads="1"/>
          </p:cNvSpPr>
          <p:nvPr/>
        </p:nvSpPr>
        <p:spPr bwMode="auto">
          <a:xfrm>
            <a:off x="889722" y="3308670"/>
            <a:ext cx="154759" cy="92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8" name="Rectangle 56"/>
          <p:cNvSpPr>
            <a:spLocks noChangeArrowheads="1"/>
          </p:cNvSpPr>
          <p:nvPr/>
        </p:nvSpPr>
        <p:spPr bwMode="auto">
          <a:xfrm>
            <a:off x="889722" y="3308670"/>
            <a:ext cx="154759" cy="9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59" name="Rectangle 57"/>
          <p:cNvSpPr>
            <a:spLocks noChangeArrowheads="1"/>
          </p:cNvSpPr>
          <p:nvPr/>
        </p:nvSpPr>
        <p:spPr bwMode="auto">
          <a:xfrm>
            <a:off x="889722" y="3432478"/>
            <a:ext cx="154759" cy="940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0" name="Rectangle 58"/>
          <p:cNvSpPr>
            <a:spLocks noChangeArrowheads="1"/>
          </p:cNvSpPr>
          <p:nvPr/>
        </p:nvSpPr>
        <p:spPr bwMode="auto">
          <a:xfrm>
            <a:off x="889722" y="3432478"/>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1" name="Rectangle 59"/>
          <p:cNvSpPr>
            <a:spLocks noChangeArrowheads="1"/>
          </p:cNvSpPr>
          <p:nvPr/>
        </p:nvSpPr>
        <p:spPr bwMode="auto">
          <a:xfrm>
            <a:off x="889722" y="3556285"/>
            <a:ext cx="154759" cy="9404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2" name="Rectangle 60"/>
          <p:cNvSpPr>
            <a:spLocks noChangeArrowheads="1"/>
          </p:cNvSpPr>
          <p:nvPr/>
        </p:nvSpPr>
        <p:spPr bwMode="auto">
          <a:xfrm>
            <a:off x="889722" y="3556285"/>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3" name="Rectangle 61"/>
          <p:cNvSpPr>
            <a:spLocks noChangeArrowheads="1"/>
          </p:cNvSpPr>
          <p:nvPr/>
        </p:nvSpPr>
        <p:spPr bwMode="auto">
          <a:xfrm>
            <a:off x="889722" y="3681283"/>
            <a:ext cx="154759" cy="916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4" name="Rectangle 62"/>
          <p:cNvSpPr>
            <a:spLocks noChangeArrowheads="1"/>
          </p:cNvSpPr>
          <p:nvPr/>
        </p:nvSpPr>
        <p:spPr bwMode="auto">
          <a:xfrm>
            <a:off x="889722" y="3681283"/>
            <a:ext cx="154759" cy="9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5" name="Rectangle 63"/>
          <p:cNvSpPr>
            <a:spLocks noChangeArrowheads="1"/>
          </p:cNvSpPr>
          <p:nvPr/>
        </p:nvSpPr>
        <p:spPr bwMode="auto">
          <a:xfrm>
            <a:off x="1074243" y="3681283"/>
            <a:ext cx="154759" cy="916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6" name="Rectangle 64"/>
          <p:cNvSpPr>
            <a:spLocks noChangeArrowheads="1"/>
          </p:cNvSpPr>
          <p:nvPr/>
        </p:nvSpPr>
        <p:spPr bwMode="auto">
          <a:xfrm>
            <a:off x="1259954" y="3681283"/>
            <a:ext cx="154759" cy="916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7" name="Rectangle 65"/>
          <p:cNvSpPr>
            <a:spLocks noChangeArrowheads="1"/>
          </p:cNvSpPr>
          <p:nvPr/>
        </p:nvSpPr>
        <p:spPr bwMode="auto">
          <a:xfrm>
            <a:off x="1446856" y="3556285"/>
            <a:ext cx="154759" cy="9404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8" name="Rectangle 66"/>
          <p:cNvSpPr>
            <a:spLocks noChangeArrowheads="1"/>
          </p:cNvSpPr>
          <p:nvPr/>
        </p:nvSpPr>
        <p:spPr bwMode="auto">
          <a:xfrm>
            <a:off x="1446856" y="3432478"/>
            <a:ext cx="154759" cy="940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69" name="Rectangle 67"/>
          <p:cNvSpPr>
            <a:spLocks noChangeArrowheads="1"/>
          </p:cNvSpPr>
          <p:nvPr/>
        </p:nvSpPr>
        <p:spPr bwMode="auto">
          <a:xfrm>
            <a:off x="1446856" y="3308670"/>
            <a:ext cx="154759" cy="92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0" name="Rectangle 68"/>
          <p:cNvSpPr>
            <a:spLocks noChangeArrowheads="1"/>
          </p:cNvSpPr>
          <p:nvPr/>
        </p:nvSpPr>
        <p:spPr bwMode="auto">
          <a:xfrm>
            <a:off x="1446856" y="3681283"/>
            <a:ext cx="154759" cy="91665"/>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1" name="Freeform 69"/>
          <p:cNvSpPr>
            <a:spLocks noEditPoints="1"/>
          </p:cNvSpPr>
          <p:nvPr/>
        </p:nvSpPr>
        <p:spPr bwMode="auto">
          <a:xfrm>
            <a:off x="854008" y="3122959"/>
            <a:ext cx="70356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2" name="Freeform 70"/>
          <p:cNvSpPr>
            <a:spLocks/>
          </p:cNvSpPr>
          <p:nvPr/>
        </p:nvSpPr>
        <p:spPr bwMode="auto">
          <a:xfrm>
            <a:off x="1049244" y="3122959"/>
            <a:ext cx="27380"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3" name="Freeform 71"/>
          <p:cNvSpPr>
            <a:spLocks/>
          </p:cNvSpPr>
          <p:nvPr/>
        </p:nvSpPr>
        <p:spPr bwMode="auto">
          <a:xfrm>
            <a:off x="856389" y="3836042"/>
            <a:ext cx="41666"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4" name="Freeform 72"/>
          <p:cNvSpPr>
            <a:spLocks noEditPoints="1"/>
          </p:cNvSpPr>
          <p:nvPr/>
        </p:nvSpPr>
        <p:spPr bwMode="auto">
          <a:xfrm>
            <a:off x="827818" y="3250338"/>
            <a:ext cx="610704" cy="585705"/>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5" name="Freeform 73"/>
          <p:cNvSpPr>
            <a:spLocks/>
          </p:cNvSpPr>
          <p:nvPr/>
        </p:nvSpPr>
        <p:spPr bwMode="auto">
          <a:xfrm>
            <a:off x="827818" y="3122959"/>
            <a:ext cx="727369" cy="12737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6" name="Freeform 74"/>
          <p:cNvSpPr>
            <a:spLocks/>
          </p:cNvSpPr>
          <p:nvPr/>
        </p:nvSpPr>
        <p:spPr bwMode="auto">
          <a:xfrm>
            <a:off x="1074243" y="3432478"/>
            <a:ext cx="154759" cy="9404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7" name="Freeform 75"/>
          <p:cNvSpPr>
            <a:spLocks/>
          </p:cNvSpPr>
          <p:nvPr/>
        </p:nvSpPr>
        <p:spPr bwMode="auto">
          <a:xfrm>
            <a:off x="1074243" y="3432478"/>
            <a:ext cx="154759" cy="9404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8" name="Rectangle 76"/>
          <p:cNvSpPr>
            <a:spLocks noChangeArrowheads="1"/>
          </p:cNvSpPr>
          <p:nvPr/>
        </p:nvSpPr>
        <p:spPr bwMode="auto">
          <a:xfrm>
            <a:off x="1074243" y="3308670"/>
            <a:ext cx="154759" cy="92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79" name="Rectangle 77"/>
          <p:cNvSpPr>
            <a:spLocks noChangeArrowheads="1"/>
          </p:cNvSpPr>
          <p:nvPr/>
        </p:nvSpPr>
        <p:spPr bwMode="auto">
          <a:xfrm>
            <a:off x="1074243" y="3308670"/>
            <a:ext cx="154759" cy="9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0" name="Freeform 78"/>
          <p:cNvSpPr>
            <a:spLocks/>
          </p:cNvSpPr>
          <p:nvPr/>
        </p:nvSpPr>
        <p:spPr bwMode="auto">
          <a:xfrm>
            <a:off x="1074243" y="3556285"/>
            <a:ext cx="80951" cy="86904"/>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1" name="Freeform 79"/>
          <p:cNvSpPr>
            <a:spLocks/>
          </p:cNvSpPr>
          <p:nvPr/>
        </p:nvSpPr>
        <p:spPr bwMode="auto">
          <a:xfrm>
            <a:off x="1074243" y="3556285"/>
            <a:ext cx="80951" cy="86904"/>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2" name="Freeform 80"/>
          <p:cNvSpPr>
            <a:spLocks/>
          </p:cNvSpPr>
          <p:nvPr/>
        </p:nvSpPr>
        <p:spPr bwMode="auto">
          <a:xfrm>
            <a:off x="1259954" y="3432478"/>
            <a:ext cx="9524" cy="9524"/>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3" name="Freeform 81"/>
          <p:cNvSpPr>
            <a:spLocks/>
          </p:cNvSpPr>
          <p:nvPr/>
        </p:nvSpPr>
        <p:spPr bwMode="auto">
          <a:xfrm>
            <a:off x="1259954" y="3432478"/>
            <a:ext cx="9524" cy="9524"/>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4" name="Freeform 82"/>
          <p:cNvSpPr>
            <a:spLocks/>
          </p:cNvSpPr>
          <p:nvPr/>
        </p:nvSpPr>
        <p:spPr bwMode="auto">
          <a:xfrm>
            <a:off x="1259954" y="3308670"/>
            <a:ext cx="123808" cy="92856"/>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5" name="Freeform 83"/>
          <p:cNvSpPr>
            <a:spLocks/>
          </p:cNvSpPr>
          <p:nvPr/>
        </p:nvSpPr>
        <p:spPr bwMode="auto">
          <a:xfrm>
            <a:off x="1259954" y="3308670"/>
            <a:ext cx="123808" cy="92856"/>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6" name="Rectangle 84"/>
          <p:cNvSpPr>
            <a:spLocks noChangeArrowheads="1"/>
          </p:cNvSpPr>
          <p:nvPr/>
        </p:nvSpPr>
        <p:spPr bwMode="auto">
          <a:xfrm>
            <a:off x="889722" y="3308670"/>
            <a:ext cx="154759" cy="928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7" name="Rectangle 85"/>
          <p:cNvSpPr>
            <a:spLocks noChangeArrowheads="1"/>
          </p:cNvSpPr>
          <p:nvPr/>
        </p:nvSpPr>
        <p:spPr bwMode="auto">
          <a:xfrm>
            <a:off x="889722" y="3308670"/>
            <a:ext cx="154759" cy="9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8" name="Rectangle 86"/>
          <p:cNvSpPr>
            <a:spLocks noChangeArrowheads="1"/>
          </p:cNvSpPr>
          <p:nvPr/>
        </p:nvSpPr>
        <p:spPr bwMode="auto">
          <a:xfrm>
            <a:off x="889722" y="3432478"/>
            <a:ext cx="154759" cy="940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89" name="Rectangle 87"/>
          <p:cNvSpPr>
            <a:spLocks noChangeArrowheads="1"/>
          </p:cNvSpPr>
          <p:nvPr/>
        </p:nvSpPr>
        <p:spPr bwMode="auto">
          <a:xfrm>
            <a:off x="889722" y="3432478"/>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0" name="Rectangle 88"/>
          <p:cNvSpPr>
            <a:spLocks noChangeArrowheads="1"/>
          </p:cNvSpPr>
          <p:nvPr/>
        </p:nvSpPr>
        <p:spPr bwMode="auto">
          <a:xfrm>
            <a:off x="889722" y="3556285"/>
            <a:ext cx="154759" cy="9404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1" name="Rectangle 89"/>
          <p:cNvSpPr>
            <a:spLocks noChangeArrowheads="1"/>
          </p:cNvSpPr>
          <p:nvPr/>
        </p:nvSpPr>
        <p:spPr bwMode="auto">
          <a:xfrm>
            <a:off x="889722" y="3556285"/>
            <a:ext cx="154759" cy="9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2" name="Freeform 90"/>
          <p:cNvSpPr>
            <a:spLocks/>
          </p:cNvSpPr>
          <p:nvPr/>
        </p:nvSpPr>
        <p:spPr bwMode="auto">
          <a:xfrm>
            <a:off x="889722" y="3681283"/>
            <a:ext cx="151188" cy="91665"/>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3" name="Freeform 91"/>
          <p:cNvSpPr>
            <a:spLocks/>
          </p:cNvSpPr>
          <p:nvPr/>
        </p:nvSpPr>
        <p:spPr bwMode="auto">
          <a:xfrm>
            <a:off x="889722" y="3681283"/>
            <a:ext cx="151188" cy="91665"/>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94" name="Rectangle 92"/>
          <p:cNvSpPr>
            <a:spLocks noChangeArrowheads="1"/>
          </p:cNvSpPr>
          <p:nvPr/>
        </p:nvSpPr>
        <p:spPr bwMode="auto">
          <a:xfrm>
            <a:off x="1624234" y="2855107"/>
            <a:ext cx="1008316" cy="2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739">
              <a:defRPr/>
            </a:pPr>
            <a:r>
              <a:rPr lang="zh-TW" altLang="en-US" sz="1765" kern="0" dirty="0">
                <a:gradFill>
                  <a:gsLst>
                    <a:gs pos="62264">
                      <a:schemeClr val="tx1"/>
                    </a:gs>
                    <a:gs pos="39000">
                      <a:schemeClr val="tx1"/>
                    </a:gs>
                  </a:gsLst>
                  <a:lin ang="5400000" scaled="0"/>
                </a:gradFill>
                <a:latin typeface="Arial Narrow" panose="020B0606020202030204" pitchFamily="34" charset="0"/>
                <a:ea typeface="微軟正黑體" panose="020B0604030504040204" pitchFamily="34" charset="-120"/>
              </a:rPr>
              <a:t>資源群組</a:t>
            </a:r>
            <a:endParaRPr lang="en-US" altLang="en-US" sz="1765" kern="0" dirty="0">
              <a:gradFill>
                <a:gsLst>
                  <a:gs pos="62264">
                    <a:schemeClr val="tx1"/>
                  </a:gs>
                  <a:gs pos="39000">
                    <a:schemeClr val="tx1"/>
                  </a:gs>
                </a:gsLst>
                <a:lin ang="5400000" scaled="0"/>
              </a:gradFill>
              <a:latin typeface="Arial Narrow" panose="020B0606020202030204" pitchFamily="34" charset="0"/>
              <a:ea typeface="微軟正黑體" panose="020B0604030504040204" pitchFamily="34" charset="-120"/>
            </a:endParaRPr>
          </a:p>
        </p:txBody>
      </p:sp>
      <p:sp>
        <p:nvSpPr>
          <p:cNvPr id="99" name="Freeform 97"/>
          <p:cNvSpPr>
            <a:spLocks/>
          </p:cNvSpPr>
          <p:nvPr/>
        </p:nvSpPr>
        <p:spPr bwMode="auto">
          <a:xfrm>
            <a:off x="1919467" y="1883694"/>
            <a:ext cx="107141" cy="19048"/>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0" name="Freeform 98"/>
          <p:cNvSpPr>
            <a:spLocks/>
          </p:cNvSpPr>
          <p:nvPr/>
        </p:nvSpPr>
        <p:spPr bwMode="auto">
          <a:xfrm>
            <a:off x="1919467" y="1883694"/>
            <a:ext cx="33333" cy="19048"/>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1" name="Freeform 99"/>
          <p:cNvSpPr>
            <a:spLocks/>
          </p:cNvSpPr>
          <p:nvPr/>
        </p:nvSpPr>
        <p:spPr bwMode="auto">
          <a:xfrm>
            <a:off x="1968276" y="1883694"/>
            <a:ext cx="9524" cy="19048"/>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2" name="Freeform 100"/>
          <p:cNvSpPr>
            <a:spLocks/>
          </p:cNvSpPr>
          <p:nvPr/>
        </p:nvSpPr>
        <p:spPr bwMode="auto">
          <a:xfrm>
            <a:off x="1993275" y="1883694"/>
            <a:ext cx="33333" cy="19048"/>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3" name="Freeform 101"/>
          <p:cNvSpPr>
            <a:spLocks/>
          </p:cNvSpPr>
          <p:nvPr/>
        </p:nvSpPr>
        <p:spPr bwMode="auto">
          <a:xfrm>
            <a:off x="1950418" y="1883694"/>
            <a:ext cx="19048" cy="19048"/>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4" name="Freeform 102"/>
          <p:cNvSpPr>
            <a:spLocks/>
          </p:cNvSpPr>
          <p:nvPr/>
        </p:nvSpPr>
        <p:spPr bwMode="auto">
          <a:xfrm>
            <a:off x="1875420" y="1861076"/>
            <a:ext cx="90475" cy="6547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5" name="Freeform 103"/>
          <p:cNvSpPr>
            <a:spLocks/>
          </p:cNvSpPr>
          <p:nvPr/>
        </p:nvSpPr>
        <p:spPr bwMode="auto">
          <a:xfrm>
            <a:off x="1976609" y="1883694"/>
            <a:ext cx="20238" cy="19048"/>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6" name="Freeform 104"/>
          <p:cNvSpPr>
            <a:spLocks/>
          </p:cNvSpPr>
          <p:nvPr/>
        </p:nvSpPr>
        <p:spPr bwMode="auto">
          <a:xfrm>
            <a:off x="1981371" y="1861076"/>
            <a:ext cx="91665" cy="6547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sp>
        <p:nvSpPr>
          <p:cNvPr id="107" name="Freeform 105"/>
          <p:cNvSpPr>
            <a:spLocks noEditPoints="1"/>
          </p:cNvSpPr>
          <p:nvPr/>
        </p:nvSpPr>
        <p:spPr bwMode="auto">
          <a:xfrm>
            <a:off x="1839706" y="1759887"/>
            <a:ext cx="267852" cy="267852"/>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latin typeface="Arial Narrow" panose="020B0606020202030204" pitchFamily="34" charset="0"/>
              <a:ea typeface="微軟正黑體" panose="020B0604030504040204" pitchFamily="34" charset="-120"/>
            </a:endParaRPr>
          </a:p>
        </p:txBody>
      </p:sp>
      <p:grpSp>
        <p:nvGrpSpPr>
          <p:cNvPr id="120" name="Group 119"/>
          <p:cNvGrpSpPr/>
          <p:nvPr/>
        </p:nvGrpSpPr>
        <p:grpSpPr>
          <a:xfrm>
            <a:off x="6776272" y="357176"/>
            <a:ext cx="638703" cy="473891"/>
            <a:chOff x="10332992" y="479425"/>
            <a:chExt cx="868680" cy="644525"/>
          </a:xfrm>
        </p:grpSpPr>
        <p:sp>
          <p:nvSpPr>
            <p:cNvPr id="121" name="TextBox 120"/>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23" name="Group 122"/>
          <p:cNvGrpSpPr/>
          <p:nvPr/>
        </p:nvGrpSpPr>
        <p:grpSpPr>
          <a:xfrm>
            <a:off x="7415057" y="357175"/>
            <a:ext cx="705837" cy="476226"/>
            <a:chOff x="11201784" y="479425"/>
            <a:chExt cx="959988" cy="647700"/>
          </a:xfrm>
        </p:grpSpPr>
        <p:sp>
          <p:nvSpPr>
            <p:cNvPr id="124" name="TextBox 123"/>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126" name="TextBox 125"/>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7" name="Freeform 5"/>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128" name="Rectangle 127"/>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29" name="Group 128"/>
          <p:cNvGrpSpPr/>
          <p:nvPr/>
        </p:nvGrpSpPr>
        <p:grpSpPr>
          <a:xfrm>
            <a:off x="6189897" y="352866"/>
            <a:ext cx="638703" cy="473891"/>
            <a:chOff x="9418637" y="479425"/>
            <a:chExt cx="868680" cy="644525"/>
          </a:xfrm>
        </p:grpSpPr>
        <p:sp>
          <p:nvSpPr>
            <p:cNvPr id="130" name="TextBox 129"/>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166042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0245 7.21743E-7 L -4.90682E-6 7.21743E-7 " pathEditMode="relative" rAng="0" ptsTypes="AA">
                                      <p:cBhvr>
                                        <p:cTn id="9" dur="1000" fill="hold"/>
                                        <p:tgtEl>
                                          <p:spTgt spid="3"/>
                                        </p:tgtEl>
                                        <p:attrNameLst>
                                          <p:attrName>ppt_x</p:attrName>
                                          <p:attrName>ppt_y</p:attrName>
                                        </p:attrNameLst>
                                      </p:cBhvr>
                                      <p:rCtr x="1225" y="0"/>
                                    </p:animMotion>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3">
                                            <p:txEl>
                                              <p:pRg st="4" end="4"/>
                                            </p:txEl>
                                          </p:spTgt>
                                        </p:tgtEl>
                                      </p:cBhvr>
                                    </p:animEffect>
                                    <p:animScale>
                                      <p:cBhvr>
                                        <p:cTn id="14"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941" dirty="0"/>
              <a:t> Azure Active Directory</a:t>
            </a:r>
          </a:p>
        </p:txBody>
      </p:sp>
      <p:grpSp>
        <p:nvGrpSpPr>
          <p:cNvPr id="120" name="Group 119"/>
          <p:cNvGrpSpPr/>
          <p:nvPr/>
        </p:nvGrpSpPr>
        <p:grpSpPr>
          <a:xfrm>
            <a:off x="6776272" y="357176"/>
            <a:ext cx="638703" cy="473891"/>
            <a:chOff x="10332992" y="479425"/>
            <a:chExt cx="868680" cy="644525"/>
          </a:xfrm>
        </p:grpSpPr>
        <p:sp>
          <p:nvSpPr>
            <p:cNvPr id="121" name="TextBox 120"/>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2" name="Freeform 9"/>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23" name="Group 122"/>
          <p:cNvGrpSpPr/>
          <p:nvPr/>
        </p:nvGrpSpPr>
        <p:grpSpPr>
          <a:xfrm>
            <a:off x="7415057" y="357175"/>
            <a:ext cx="705837" cy="476226"/>
            <a:chOff x="11201784" y="479425"/>
            <a:chExt cx="959988" cy="647700"/>
          </a:xfrm>
        </p:grpSpPr>
        <p:sp>
          <p:nvSpPr>
            <p:cNvPr id="124" name="TextBox 123"/>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5" name="Freeform 13"/>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126" name="TextBox 125"/>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27" name="Freeform 5"/>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128" name="Rectangle 127"/>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29" name="Group 128"/>
          <p:cNvGrpSpPr/>
          <p:nvPr/>
        </p:nvGrpSpPr>
        <p:grpSpPr>
          <a:xfrm>
            <a:off x="6189897" y="352866"/>
            <a:ext cx="638703" cy="473891"/>
            <a:chOff x="9418637" y="479425"/>
            <a:chExt cx="868680" cy="644525"/>
          </a:xfrm>
        </p:grpSpPr>
        <p:sp>
          <p:nvSpPr>
            <p:cNvPr id="130" name="TextBox 129"/>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31" name="Freeform 5"/>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18" name="Group 117">
            <a:extLst>
              <a:ext uri="{FF2B5EF4-FFF2-40B4-BE49-F238E27FC236}">
                <a16:creationId xmlns:a16="http://schemas.microsoft.com/office/drawing/2014/main" id="{F8FB7790-3D28-4C89-A8F4-28ACAAF66BA7}"/>
              </a:ext>
            </a:extLst>
          </p:cNvPr>
          <p:cNvGrpSpPr/>
          <p:nvPr/>
        </p:nvGrpSpPr>
        <p:grpSpPr>
          <a:xfrm>
            <a:off x="675519" y="1306930"/>
            <a:ext cx="3240585" cy="2746259"/>
            <a:chOff x="4150827" y="3040062"/>
            <a:chExt cx="4495799" cy="3810000"/>
          </a:xfrm>
          <a:solidFill>
            <a:srgbClr val="0078D7"/>
          </a:solidFill>
        </p:grpSpPr>
        <p:sp>
          <p:nvSpPr>
            <p:cNvPr id="119" name="Isosceles Triangle 118">
              <a:extLst>
                <a:ext uri="{FF2B5EF4-FFF2-40B4-BE49-F238E27FC236}">
                  <a16:creationId xmlns:a16="http://schemas.microsoft.com/office/drawing/2014/main" id="{6A0139EC-6701-43BF-9D11-930FD54A1B0B}"/>
                </a:ext>
              </a:extLst>
            </p:cNvPr>
            <p:cNvSpPr/>
            <p:nvPr/>
          </p:nvSpPr>
          <p:spPr bwMode="auto">
            <a:xfrm>
              <a:off x="4150827" y="3040062"/>
              <a:ext cx="4495799" cy="3810000"/>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132" name="Freeform 8">
              <a:extLst>
                <a:ext uri="{FF2B5EF4-FFF2-40B4-BE49-F238E27FC236}">
                  <a16:creationId xmlns:a16="http://schemas.microsoft.com/office/drawing/2014/main" id="{A3F5FC81-BC66-4A0B-BB4F-989AFE142D4D}"/>
                </a:ext>
              </a:extLst>
            </p:cNvPr>
            <p:cNvSpPr>
              <a:spLocks noEditPoints="1"/>
            </p:cNvSpPr>
            <p:nvPr/>
          </p:nvSpPr>
          <p:spPr bwMode="auto">
            <a:xfrm>
              <a:off x="6274872" y="3497263"/>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solidFill>
              <a:schemeClr val="bg1"/>
            </a:solidFill>
            <a:ln>
              <a:noFill/>
            </a:ln>
            <a:extLst/>
          </p:spPr>
          <p:txBody>
            <a:bodyPr vert="horz" wrap="square" lIns="65910" tIns="32955" rIns="65910" bIns="32955" numCol="1" anchor="t" anchorCtr="0" compatLnSpc="1">
              <a:prstTxWarp prst="textNoShape">
                <a:avLst/>
              </a:prstTxWarp>
            </a:bodyPr>
            <a:lstStyle/>
            <a:p>
              <a:pPr defTabSz="658957">
                <a:defRPr/>
              </a:pPr>
              <a:endParaRPr lang="en-US" sz="1226" kern="0">
                <a:solidFill>
                  <a:srgbClr val="000000"/>
                </a:solidFill>
                <a:latin typeface="Arial Narrow" panose="020B0606020202030204" pitchFamily="34" charset="0"/>
                <a:ea typeface="微軟正黑體" panose="020B0604030504040204" pitchFamily="34" charset="-120"/>
              </a:endParaRPr>
            </a:p>
          </p:txBody>
        </p:sp>
        <p:sp>
          <p:nvSpPr>
            <p:cNvPr id="133" name="TextBox 132">
              <a:extLst>
                <a:ext uri="{FF2B5EF4-FFF2-40B4-BE49-F238E27FC236}">
                  <a16:creationId xmlns:a16="http://schemas.microsoft.com/office/drawing/2014/main" id="{EE456237-865D-4AC9-9C4E-32FE89EA0F0A}"/>
                </a:ext>
              </a:extLst>
            </p:cNvPr>
            <p:cNvSpPr txBox="1"/>
            <p:nvPr/>
          </p:nvSpPr>
          <p:spPr>
            <a:xfrm>
              <a:off x="5996244" y="4081760"/>
              <a:ext cx="949773" cy="489390"/>
            </a:xfrm>
            <a:prstGeom prst="rect">
              <a:avLst/>
            </a:prstGeom>
            <a:noFill/>
          </p:spPr>
          <p:txBody>
            <a:bodyPr wrap="none" lIns="131820" tIns="105456" rIns="131820" bIns="105456" rtlCol="0">
              <a:spAutoFit/>
            </a:bodyPr>
            <a:lstStyle/>
            <a:p>
              <a:pPr defTabSz="672334">
                <a:lnSpc>
                  <a:spcPct val="90000"/>
                </a:lnSpc>
                <a:spcAft>
                  <a:spcPts val="432"/>
                </a:spcAft>
                <a:defRPr/>
              </a:pPr>
              <a:r>
                <a:rPr lang="zh-TW" altLang="en-US" sz="1009" kern="0" dirty="0">
                  <a:solidFill>
                    <a:schemeClr val="bg1"/>
                  </a:solidFill>
                  <a:latin typeface="Arial Narrow" panose="020B0606020202030204" pitchFamily="34" charset="0"/>
                  <a:ea typeface="微軟正黑體" panose="020B0604030504040204" pitchFamily="34" charset="-120"/>
                </a:rPr>
                <a:t>使用者 </a:t>
              </a:r>
              <a:endParaRPr lang="en-US" sz="1009" kern="0" dirty="0">
                <a:solidFill>
                  <a:schemeClr val="bg1"/>
                </a:solidFill>
                <a:latin typeface="Arial Narrow" panose="020B0606020202030204" pitchFamily="34" charset="0"/>
                <a:ea typeface="微軟正黑體" panose="020B0604030504040204" pitchFamily="34" charset="-120"/>
              </a:endParaRPr>
            </a:p>
          </p:txBody>
        </p:sp>
        <p:sp>
          <p:nvSpPr>
            <p:cNvPr id="134" name="Freeform 9">
              <a:extLst>
                <a:ext uri="{FF2B5EF4-FFF2-40B4-BE49-F238E27FC236}">
                  <a16:creationId xmlns:a16="http://schemas.microsoft.com/office/drawing/2014/main" id="{31819ED4-2BA4-404D-85AB-D997A5878831}"/>
                </a:ext>
              </a:extLst>
            </p:cNvPr>
            <p:cNvSpPr>
              <a:spLocks noEditPoints="1"/>
            </p:cNvSpPr>
            <p:nvPr/>
          </p:nvSpPr>
          <p:spPr bwMode="auto">
            <a:xfrm>
              <a:off x="6087576" y="4700376"/>
              <a:ext cx="622300" cy="588962"/>
            </a:xfrm>
            <a:custGeom>
              <a:avLst/>
              <a:gdLst>
                <a:gd name="T0" fmla="*/ 176 w 242"/>
                <a:gd name="T1" fmla="*/ 20 h 229"/>
                <a:gd name="T2" fmla="*/ 195 w 242"/>
                <a:gd name="T3" fmla="*/ 0 h 229"/>
                <a:gd name="T4" fmla="*/ 215 w 242"/>
                <a:gd name="T5" fmla="*/ 19 h 229"/>
                <a:gd name="T6" fmla="*/ 196 w 242"/>
                <a:gd name="T7" fmla="*/ 39 h 229"/>
                <a:gd name="T8" fmla="*/ 176 w 242"/>
                <a:gd name="T9" fmla="*/ 20 h 229"/>
                <a:gd name="T10" fmla="*/ 218 w 242"/>
                <a:gd name="T11" fmla="*/ 46 h 229"/>
                <a:gd name="T12" fmla="*/ 196 w 242"/>
                <a:gd name="T13" fmla="*/ 46 h 229"/>
                <a:gd name="T14" fmla="*/ 175 w 242"/>
                <a:gd name="T15" fmla="*/ 47 h 229"/>
                <a:gd name="T16" fmla="*/ 152 w 242"/>
                <a:gd name="T17" fmla="*/ 70 h 229"/>
                <a:gd name="T18" fmla="*/ 153 w 242"/>
                <a:gd name="T19" fmla="*/ 98 h 229"/>
                <a:gd name="T20" fmla="*/ 154 w 242"/>
                <a:gd name="T21" fmla="*/ 98 h 229"/>
                <a:gd name="T22" fmla="*/ 180 w 242"/>
                <a:gd name="T23" fmla="*/ 128 h 229"/>
                <a:gd name="T24" fmla="*/ 181 w 242"/>
                <a:gd name="T25" fmla="*/ 190 h 229"/>
                <a:gd name="T26" fmla="*/ 180 w 242"/>
                <a:gd name="T27" fmla="*/ 199 h 229"/>
                <a:gd name="T28" fmla="*/ 176 w 242"/>
                <a:gd name="T29" fmla="*/ 206 h 229"/>
                <a:gd name="T30" fmla="*/ 178 w 242"/>
                <a:gd name="T31" fmla="*/ 226 h 229"/>
                <a:gd name="T32" fmla="*/ 222 w 242"/>
                <a:gd name="T33" fmla="*/ 225 h 229"/>
                <a:gd name="T34" fmla="*/ 227 w 242"/>
                <a:gd name="T35" fmla="*/ 141 h 229"/>
                <a:gd name="T36" fmla="*/ 242 w 242"/>
                <a:gd name="T37" fmla="*/ 123 h 229"/>
                <a:gd name="T38" fmla="*/ 241 w 242"/>
                <a:gd name="T39" fmla="*/ 68 h 229"/>
                <a:gd name="T40" fmla="*/ 218 w 242"/>
                <a:gd name="T41" fmla="*/ 46 h 229"/>
                <a:gd name="T42" fmla="*/ 49 w 242"/>
                <a:gd name="T43" fmla="*/ 65 h 229"/>
                <a:gd name="T44" fmla="*/ 70 w 242"/>
                <a:gd name="T45" fmla="*/ 42 h 229"/>
                <a:gd name="T46" fmla="*/ 48 w 242"/>
                <a:gd name="T47" fmla="*/ 20 h 229"/>
                <a:gd name="T48" fmla="*/ 26 w 242"/>
                <a:gd name="T49" fmla="*/ 43 h 229"/>
                <a:gd name="T50" fmla="*/ 49 w 242"/>
                <a:gd name="T51" fmla="*/ 65 h 229"/>
                <a:gd name="T52" fmla="*/ 71 w 242"/>
                <a:gd name="T53" fmla="*/ 192 h 229"/>
                <a:gd name="T54" fmla="*/ 70 w 242"/>
                <a:gd name="T55" fmla="*/ 130 h 229"/>
                <a:gd name="T56" fmla="*/ 99 w 242"/>
                <a:gd name="T57" fmla="*/ 99 h 229"/>
                <a:gd name="T58" fmla="*/ 99 w 242"/>
                <a:gd name="T59" fmla="*/ 99 h 229"/>
                <a:gd name="T60" fmla="*/ 99 w 242"/>
                <a:gd name="T61" fmla="*/ 97 h 229"/>
                <a:gd name="T62" fmla="*/ 73 w 242"/>
                <a:gd name="T63" fmla="*/ 71 h 229"/>
                <a:gd name="T64" fmla="*/ 49 w 242"/>
                <a:gd name="T65" fmla="*/ 72 h 229"/>
                <a:gd name="T66" fmla="*/ 25 w 242"/>
                <a:gd name="T67" fmla="*/ 72 h 229"/>
                <a:gd name="T68" fmla="*/ 0 w 242"/>
                <a:gd name="T69" fmla="*/ 99 h 229"/>
                <a:gd name="T70" fmla="*/ 1 w 242"/>
                <a:gd name="T71" fmla="*/ 160 h 229"/>
                <a:gd name="T72" fmla="*/ 18 w 242"/>
                <a:gd name="T73" fmla="*/ 179 h 229"/>
                <a:gd name="T74" fmla="*/ 24 w 242"/>
                <a:gd name="T75" fmla="*/ 229 h 229"/>
                <a:gd name="T76" fmla="*/ 80 w 242"/>
                <a:gd name="T77" fmla="*/ 228 h 229"/>
                <a:gd name="T78" fmla="*/ 81 w 242"/>
                <a:gd name="T79" fmla="*/ 212 h 229"/>
                <a:gd name="T80" fmla="*/ 78 w 242"/>
                <a:gd name="T81" fmla="*/ 209 h 229"/>
                <a:gd name="T82" fmla="*/ 71 w 242"/>
                <a:gd name="T83" fmla="*/ 192 h 229"/>
                <a:gd name="T84" fmla="*/ 124 w 242"/>
                <a:gd name="T85" fmla="*/ 96 h 229"/>
                <a:gd name="T86" fmla="*/ 146 w 242"/>
                <a:gd name="T87" fmla="*/ 74 h 229"/>
                <a:gd name="T88" fmla="*/ 123 w 242"/>
                <a:gd name="T89" fmla="*/ 52 h 229"/>
                <a:gd name="T90" fmla="*/ 102 w 242"/>
                <a:gd name="T91" fmla="*/ 74 h 229"/>
                <a:gd name="T92" fmla="*/ 124 w 242"/>
                <a:gd name="T93" fmla="*/ 96 h 229"/>
                <a:gd name="T94" fmla="*/ 174 w 242"/>
                <a:gd name="T95" fmla="*/ 128 h 229"/>
                <a:gd name="T96" fmla="*/ 153 w 242"/>
                <a:gd name="T97" fmla="*/ 103 h 229"/>
                <a:gd name="T98" fmla="*/ 148 w 242"/>
                <a:gd name="T99" fmla="*/ 103 h 229"/>
                <a:gd name="T100" fmla="*/ 124 w 242"/>
                <a:gd name="T101" fmla="*/ 103 h 229"/>
                <a:gd name="T102" fmla="*/ 100 w 242"/>
                <a:gd name="T103" fmla="*/ 104 h 229"/>
                <a:gd name="T104" fmla="*/ 99 w 242"/>
                <a:gd name="T105" fmla="*/ 104 h 229"/>
                <a:gd name="T106" fmla="*/ 75 w 242"/>
                <a:gd name="T107" fmla="*/ 130 h 229"/>
                <a:gd name="T108" fmla="*/ 77 w 242"/>
                <a:gd name="T109" fmla="*/ 192 h 229"/>
                <a:gd name="T110" fmla="*/ 82 w 242"/>
                <a:gd name="T111" fmla="*/ 205 h 229"/>
                <a:gd name="T112" fmla="*/ 94 w 242"/>
                <a:gd name="T113" fmla="*/ 210 h 229"/>
                <a:gd name="T114" fmla="*/ 96 w 242"/>
                <a:gd name="T115" fmla="*/ 228 h 229"/>
                <a:gd name="T116" fmla="*/ 158 w 242"/>
                <a:gd name="T117" fmla="*/ 226 h 229"/>
                <a:gd name="T118" fmla="*/ 159 w 242"/>
                <a:gd name="T119" fmla="*/ 209 h 229"/>
                <a:gd name="T120" fmla="*/ 175 w 242"/>
                <a:gd name="T121" fmla="*/ 197 h 229"/>
                <a:gd name="T122" fmla="*/ 176 w 242"/>
                <a:gd name="T123" fmla="*/ 190 h 229"/>
                <a:gd name="T124" fmla="*/ 174 w 242"/>
                <a:gd name="T125"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2" h="229">
                  <a:moveTo>
                    <a:pt x="176" y="20"/>
                  </a:moveTo>
                  <a:cubicBezTo>
                    <a:pt x="176" y="9"/>
                    <a:pt x="184" y="0"/>
                    <a:pt x="195" y="0"/>
                  </a:cubicBezTo>
                  <a:cubicBezTo>
                    <a:pt x="206" y="0"/>
                    <a:pt x="215" y="8"/>
                    <a:pt x="215" y="19"/>
                  </a:cubicBezTo>
                  <a:cubicBezTo>
                    <a:pt x="216" y="30"/>
                    <a:pt x="207" y="39"/>
                    <a:pt x="196" y="39"/>
                  </a:cubicBezTo>
                  <a:cubicBezTo>
                    <a:pt x="185" y="40"/>
                    <a:pt x="176" y="31"/>
                    <a:pt x="176" y="20"/>
                  </a:cubicBezTo>
                  <a:close/>
                  <a:moveTo>
                    <a:pt x="218" y="46"/>
                  </a:moveTo>
                  <a:cubicBezTo>
                    <a:pt x="196" y="46"/>
                    <a:pt x="196" y="46"/>
                    <a:pt x="196" y="46"/>
                  </a:cubicBezTo>
                  <a:cubicBezTo>
                    <a:pt x="175" y="47"/>
                    <a:pt x="175" y="47"/>
                    <a:pt x="175" y="47"/>
                  </a:cubicBezTo>
                  <a:cubicBezTo>
                    <a:pt x="158" y="47"/>
                    <a:pt x="152" y="60"/>
                    <a:pt x="152" y="70"/>
                  </a:cubicBezTo>
                  <a:cubicBezTo>
                    <a:pt x="153" y="98"/>
                    <a:pt x="153" y="98"/>
                    <a:pt x="153" y="98"/>
                  </a:cubicBezTo>
                  <a:cubicBezTo>
                    <a:pt x="153" y="98"/>
                    <a:pt x="153" y="98"/>
                    <a:pt x="154" y="98"/>
                  </a:cubicBezTo>
                  <a:cubicBezTo>
                    <a:pt x="171" y="100"/>
                    <a:pt x="179" y="115"/>
                    <a:pt x="180" y="128"/>
                  </a:cubicBezTo>
                  <a:cubicBezTo>
                    <a:pt x="181" y="190"/>
                    <a:pt x="181" y="190"/>
                    <a:pt x="181" y="190"/>
                  </a:cubicBezTo>
                  <a:cubicBezTo>
                    <a:pt x="181" y="193"/>
                    <a:pt x="181" y="196"/>
                    <a:pt x="180" y="199"/>
                  </a:cubicBezTo>
                  <a:cubicBezTo>
                    <a:pt x="179" y="202"/>
                    <a:pt x="177" y="204"/>
                    <a:pt x="176" y="206"/>
                  </a:cubicBezTo>
                  <a:cubicBezTo>
                    <a:pt x="178" y="226"/>
                    <a:pt x="178" y="226"/>
                    <a:pt x="178" y="226"/>
                  </a:cubicBezTo>
                  <a:cubicBezTo>
                    <a:pt x="222" y="225"/>
                    <a:pt x="222" y="225"/>
                    <a:pt x="222" y="225"/>
                  </a:cubicBezTo>
                  <a:cubicBezTo>
                    <a:pt x="227" y="141"/>
                    <a:pt x="227" y="141"/>
                    <a:pt x="227" y="141"/>
                  </a:cubicBezTo>
                  <a:cubicBezTo>
                    <a:pt x="227" y="141"/>
                    <a:pt x="242" y="139"/>
                    <a:pt x="242" y="123"/>
                  </a:cubicBezTo>
                  <a:cubicBezTo>
                    <a:pt x="241" y="68"/>
                    <a:pt x="241" y="68"/>
                    <a:pt x="241" y="68"/>
                  </a:cubicBezTo>
                  <a:cubicBezTo>
                    <a:pt x="241" y="58"/>
                    <a:pt x="234" y="45"/>
                    <a:pt x="218" y="46"/>
                  </a:cubicBezTo>
                  <a:close/>
                  <a:moveTo>
                    <a:pt x="49" y="65"/>
                  </a:moveTo>
                  <a:cubicBezTo>
                    <a:pt x="61" y="64"/>
                    <a:pt x="71" y="54"/>
                    <a:pt x="70" y="42"/>
                  </a:cubicBezTo>
                  <a:cubicBezTo>
                    <a:pt x="70" y="30"/>
                    <a:pt x="60" y="20"/>
                    <a:pt x="48" y="20"/>
                  </a:cubicBezTo>
                  <a:cubicBezTo>
                    <a:pt x="36" y="21"/>
                    <a:pt x="26" y="31"/>
                    <a:pt x="26" y="43"/>
                  </a:cubicBezTo>
                  <a:cubicBezTo>
                    <a:pt x="27" y="55"/>
                    <a:pt x="37" y="65"/>
                    <a:pt x="49" y="65"/>
                  </a:cubicBezTo>
                  <a:close/>
                  <a:moveTo>
                    <a:pt x="71" y="192"/>
                  </a:moveTo>
                  <a:cubicBezTo>
                    <a:pt x="70" y="130"/>
                    <a:pt x="70" y="130"/>
                    <a:pt x="70" y="130"/>
                  </a:cubicBezTo>
                  <a:cubicBezTo>
                    <a:pt x="70" y="115"/>
                    <a:pt x="80" y="100"/>
                    <a:pt x="99" y="99"/>
                  </a:cubicBezTo>
                  <a:cubicBezTo>
                    <a:pt x="99" y="99"/>
                    <a:pt x="99" y="99"/>
                    <a:pt x="99" y="99"/>
                  </a:cubicBezTo>
                  <a:cubicBezTo>
                    <a:pt x="99" y="97"/>
                    <a:pt x="99" y="97"/>
                    <a:pt x="99" y="97"/>
                  </a:cubicBezTo>
                  <a:cubicBezTo>
                    <a:pt x="99" y="86"/>
                    <a:pt x="91" y="71"/>
                    <a:pt x="73" y="71"/>
                  </a:cubicBezTo>
                  <a:cubicBezTo>
                    <a:pt x="49" y="72"/>
                    <a:pt x="49" y="72"/>
                    <a:pt x="49" y="72"/>
                  </a:cubicBezTo>
                  <a:cubicBezTo>
                    <a:pt x="25" y="72"/>
                    <a:pt x="25" y="72"/>
                    <a:pt x="25" y="72"/>
                  </a:cubicBezTo>
                  <a:cubicBezTo>
                    <a:pt x="7" y="73"/>
                    <a:pt x="0" y="88"/>
                    <a:pt x="0" y="99"/>
                  </a:cubicBezTo>
                  <a:cubicBezTo>
                    <a:pt x="1" y="160"/>
                    <a:pt x="1" y="160"/>
                    <a:pt x="1" y="160"/>
                  </a:cubicBezTo>
                  <a:cubicBezTo>
                    <a:pt x="2" y="178"/>
                    <a:pt x="18" y="179"/>
                    <a:pt x="18" y="179"/>
                  </a:cubicBezTo>
                  <a:cubicBezTo>
                    <a:pt x="24" y="229"/>
                    <a:pt x="24" y="229"/>
                    <a:pt x="24" y="229"/>
                  </a:cubicBezTo>
                  <a:cubicBezTo>
                    <a:pt x="80" y="228"/>
                    <a:pt x="80" y="228"/>
                    <a:pt x="80" y="228"/>
                  </a:cubicBezTo>
                  <a:cubicBezTo>
                    <a:pt x="81" y="212"/>
                    <a:pt x="81" y="212"/>
                    <a:pt x="81" y="212"/>
                  </a:cubicBezTo>
                  <a:cubicBezTo>
                    <a:pt x="80" y="211"/>
                    <a:pt x="79" y="210"/>
                    <a:pt x="78" y="209"/>
                  </a:cubicBezTo>
                  <a:cubicBezTo>
                    <a:pt x="74" y="205"/>
                    <a:pt x="72" y="199"/>
                    <a:pt x="71" y="192"/>
                  </a:cubicBezTo>
                  <a:close/>
                  <a:moveTo>
                    <a:pt x="124" y="96"/>
                  </a:moveTo>
                  <a:cubicBezTo>
                    <a:pt x="136" y="96"/>
                    <a:pt x="146" y="86"/>
                    <a:pt x="146" y="74"/>
                  </a:cubicBezTo>
                  <a:cubicBezTo>
                    <a:pt x="146" y="61"/>
                    <a:pt x="135" y="52"/>
                    <a:pt x="123" y="52"/>
                  </a:cubicBezTo>
                  <a:cubicBezTo>
                    <a:pt x="111" y="52"/>
                    <a:pt x="101" y="62"/>
                    <a:pt x="102" y="74"/>
                  </a:cubicBezTo>
                  <a:cubicBezTo>
                    <a:pt x="102" y="87"/>
                    <a:pt x="112" y="96"/>
                    <a:pt x="124" y="96"/>
                  </a:cubicBezTo>
                  <a:close/>
                  <a:moveTo>
                    <a:pt x="174" y="128"/>
                  </a:moveTo>
                  <a:cubicBezTo>
                    <a:pt x="174" y="118"/>
                    <a:pt x="168" y="105"/>
                    <a:pt x="153" y="103"/>
                  </a:cubicBezTo>
                  <a:cubicBezTo>
                    <a:pt x="151" y="103"/>
                    <a:pt x="150" y="103"/>
                    <a:pt x="148" y="103"/>
                  </a:cubicBezTo>
                  <a:cubicBezTo>
                    <a:pt x="124" y="103"/>
                    <a:pt x="124" y="103"/>
                    <a:pt x="124" y="103"/>
                  </a:cubicBezTo>
                  <a:cubicBezTo>
                    <a:pt x="100" y="104"/>
                    <a:pt x="100" y="104"/>
                    <a:pt x="100" y="104"/>
                  </a:cubicBezTo>
                  <a:cubicBezTo>
                    <a:pt x="100" y="104"/>
                    <a:pt x="100" y="104"/>
                    <a:pt x="99" y="104"/>
                  </a:cubicBezTo>
                  <a:cubicBezTo>
                    <a:pt x="82" y="105"/>
                    <a:pt x="75" y="119"/>
                    <a:pt x="75" y="130"/>
                  </a:cubicBezTo>
                  <a:cubicBezTo>
                    <a:pt x="77" y="192"/>
                    <a:pt x="77" y="192"/>
                    <a:pt x="77" y="192"/>
                  </a:cubicBezTo>
                  <a:cubicBezTo>
                    <a:pt x="77" y="198"/>
                    <a:pt x="79" y="202"/>
                    <a:pt x="82" y="205"/>
                  </a:cubicBezTo>
                  <a:cubicBezTo>
                    <a:pt x="87" y="210"/>
                    <a:pt x="94" y="210"/>
                    <a:pt x="94" y="210"/>
                  </a:cubicBezTo>
                  <a:cubicBezTo>
                    <a:pt x="96" y="228"/>
                    <a:pt x="96" y="228"/>
                    <a:pt x="96" y="228"/>
                  </a:cubicBezTo>
                  <a:cubicBezTo>
                    <a:pt x="158" y="226"/>
                    <a:pt x="158" y="226"/>
                    <a:pt x="158" y="226"/>
                  </a:cubicBezTo>
                  <a:cubicBezTo>
                    <a:pt x="159" y="209"/>
                    <a:pt x="159" y="209"/>
                    <a:pt x="159" y="209"/>
                  </a:cubicBezTo>
                  <a:cubicBezTo>
                    <a:pt x="159" y="209"/>
                    <a:pt x="171" y="208"/>
                    <a:pt x="175" y="197"/>
                  </a:cubicBezTo>
                  <a:cubicBezTo>
                    <a:pt x="175" y="195"/>
                    <a:pt x="176" y="193"/>
                    <a:pt x="176" y="190"/>
                  </a:cubicBezTo>
                  <a:lnTo>
                    <a:pt x="174" y="128"/>
                  </a:lnTo>
                  <a:close/>
                </a:path>
              </a:pathLst>
            </a:custGeom>
            <a:solidFill>
              <a:schemeClr val="bg1"/>
            </a:solidFill>
            <a:ln>
              <a:noFill/>
            </a:ln>
            <a:extLst/>
          </p:spPr>
          <p:txBody>
            <a:bodyPr vert="horz" wrap="square" lIns="65910" tIns="32955" rIns="65910" bIns="32955" numCol="1" anchor="t" anchorCtr="0" compatLnSpc="1">
              <a:prstTxWarp prst="textNoShape">
                <a:avLst/>
              </a:prstTxWarp>
            </a:bodyPr>
            <a:lstStyle/>
            <a:p>
              <a:pPr defTabSz="658957">
                <a:defRPr/>
              </a:pPr>
              <a:endParaRPr lang="en-US" sz="1226" kern="0">
                <a:solidFill>
                  <a:srgbClr val="000000"/>
                </a:solidFill>
                <a:latin typeface="Arial Narrow" panose="020B0606020202030204" pitchFamily="34" charset="0"/>
                <a:ea typeface="微軟正黑體" panose="020B0604030504040204" pitchFamily="34" charset="-120"/>
              </a:endParaRPr>
            </a:p>
          </p:txBody>
        </p:sp>
        <p:sp>
          <p:nvSpPr>
            <p:cNvPr id="135" name="TextBox 134">
              <a:extLst>
                <a:ext uri="{FF2B5EF4-FFF2-40B4-BE49-F238E27FC236}">
                  <a16:creationId xmlns:a16="http://schemas.microsoft.com/office/drawing/2014/main" id="{E5F7728F-282E-4540-965D-A5C76DB4A79D}"/>
                </a:ext>
              </a:extLst>
            </p:cNvPr>
            <p:cNvSpPr txBox="1"/>
            <p:nvPr/>
          </p:nvSpPr>
          <p:spPr>
            <a:xfrm>
              <a:off x="5927508" y="5272663"/>
              <a:ext cx="949809" cy="489390"/>
            </a:xfrm>
            <a:prstGeom prst="rect">
              <a:avLst/>
            </a:prstGeom>
            <a:noFill/>
          </p:spPr>
          <p:txBody>
            <a:bodyPr wrap="square" lIns="131820" tIns="105456" rIns="131820" bIns="105456" rtlCol="0">
              <a:spAutoFit/>
            </a:bodyPr>
            <a:lstStyle/>
            <a:p>
              <a:pPr algn="ctr" defTabSz="672334">
                <a:lnSpc>
                  <a:spcPct val="90000"/>
                </a:lnSpc>
                <a:spcAft>
                  <a:spcPts val="432"/>
                </a:spcAft>
                <a:defRPr/>
              </a:pPr>
              <a:r>
                <a:rPr lang="zh-TW" altLang="en-US" sz="1009" kern="0" dirty="0">
                  <a:solidFill>
                    <a:schemeClr val="bg1"/>
                  </a:solidFill>
                  <a:latin typeface="Arial Narrow" panose="020B0606020202030204" pitchFamily="34" charset="0"/>
                  <a:ea typeface="微軟正黑體" panose="020B0604030504040204" pitchFamily="34" charset="-120"/>
                </a:rPr>
                <a:t>群組</a:t>
              </a:r>
              <a:endParaRPr lang="en-US" sz="1009" kern="0" dirty="0">
                <a:solidFill>
                  <a:schemeClr val="bg1"/>
                </a:solidFill>
                <a:latin typeface="Arial Narrow" panose="020B0606020202030204" pitchFamily="34" charset="0"/>
                <a:ea typeface="微軟正黑體" panose="020B0604030504040204" pitchFamily="34" charset="-120"/>
              </a:endParaRPr>
            </a:p>
          </p:txBody>
        </p:sp>
        <p:pic>
          <p:nvPicPr>
            <p:cNvPr id="136" name="Picture 20">
              <a:extLst>
                <a:ext uri="{FF2B5EF4-FFF2-40B4-BE49-F238E27FC236}">
                  <a16:creationId xmlns:a16="http://schemas.microsoft.com/office/drawing/2014/main" id="{ACC0AC69-BBF8-4A78-8B28-3F14B85859B3}"/>
                </a:ext>
              </a:extLst>
            </p:cNvPr>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32298" y="5846712"/>
              <a:ext cx="732856" cy="616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7" name="TextBox 136">
              <a:extLst>
                <a:ext uri="{FF2B5EF4-FFF2-40B4-BE49-F238E27FC236}">
                  <a16:creationId xmlns:a16="http://schemas.microsoft.com/office/drawing/2014/main" id="{0339F66B-DB58-4B44-8B34-B7CBF979E210}"/>
                </a:ext>
              </a:extLst>
            </p:cNvPr>
            <p:cNvSpPr txBox="1"/>
            <p:nvPr/>
          </p:nvSpPr>
          <p:spPr>
            <a:xfrm>
              <a:off x="5690385" y="6349359"/>
              <a:ext cx="1450152" cy="489390"/>
            </a:xfrm>
            <a:prstGeom prst="rect">
              <a:avLst/>
            </a:prstGeom>
            <a:noFill/>
          </p:spPr>
          <p:txBody>
            <a:bodyPr wrap="none" lIns="131820" tIns="105456" rIns="131820" bIns="105456" rtlCol="0">
              <a:spAutoFit/>
            </a:bodyPr>
            <a:lstStyle/>
            <a:p>
              <a:pPr algn="ctr" defTabSz="672334">
                <a:lnSpc>
                  <a:spcPct val="90000"/>
                </a:lnSpc>
                <a:spcAft>
                  <a:spcPts val="432"/>
                </a:spcAft>
                <a:defRPr/>
              </a:pPr>
              <a:r>
                <a:rPr lang="zh-TW" altLang="en-US" sz="1009" kern="0" dirty="0">
                  <a:solidFill>
                    <a:schemeClr val="bg1"/>
                  </a:solidFill>
                  <a:latin typeface="Arial Narrow" panose="020B0606020202030204" pitchFamily="34" charset="0"/>
                  <a:ea typeface="微軟正黑體" panose="020B0604030504040204" pitchFamily="34" charset="-120"/>
                </a:rPr>
                <a:t>服務執行身份</a:t>
              </a:r>
              <a:endParaRPr lang="en-US" sz="1009" kern="0" dirty="0">
                <a:solidFill>
                  <a:schemeClr val="bg1"/>
                </a:solidFill>
                <a:latin typeface="Arial Narrow" panose="020B0606020202030204" pitchFamily="34" charset="0"/>
                <a:ea typeface="微軟正黑體" panose="020B0604030504040204" pitchFamily="34" charset="-120"/>
              </a:endParaRPr>
            </a:p>
          </p:txBody>
        </p:sp>
      </p:grpSp>
      <p:sp>
        <p:nvSpPr>
          <p:cNvPr id="138" name="Rounded Rectangle 50">
            <a:extLst>
              <a:ext uri="{FF2B5EF4-FFF2-40B4-BE49-F238E27FC236}">
                <a16:creationId xmlns:a16="http://schemas.microsoft.com/office/drawing/2014/main" id="{8A9E3000-B159-4664-B99E-E5B48891C5AC}"/>
              </a:ext>
            </a:extLst>
          </p:cNvPr>
          <p:cNvSpPr/>
          <p:nvPr/>
        </p:nvSpPr>
        <p:spPr bwMode="auto">
          <a:xfrm>
            <a:off x="5573733" y="1635565"/>
            <a:ext cx="2546441" cy="2394675"/>
          </a:xfrm>
          <a:prstGeom prst="roundRect">
            <a:avLst/>
          </a:prstGeom>
          <a:solidFill>
            <a:srgbClr val="00ABEB"/>
          </a:solidFill>
          <a:ln w="9525" cap="flat" cmpd="sng" algn="ctr">
            <a:solidFill>
              <a:srgbClr val="DDDDDD"/>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39" name="TextBox 138">
            <a:extLst>
              <a:ext uri="{FF2B5EF4-FFF2-40B4-BE49-F238E27FC236}">
                <a16:creationId xmlns:a16="http://schemas.microsoft.com/office/drawing/2014/main" id="{2E84C3A5-B698-4424-BC72-907C8D623E34}"/>
              </a:ext>
            </a:extLst>
          </p:cNvPr>
          <p:cNvSpPr txBox="1"/>
          <p:nvPr/>
        </p:nvSpPr>
        <p:spPr>
          <a:xfrm>
            <a:off x="6448879" y="1630555"/>
            <a:ext cx="1006802" cy="396355"/>
          </a:xfrm>
          <a:prstGeom prst="rect">
            <a:avLst/>
          </a:prstGeom>
          <a:noFill/>
        </p:spPr>
        <p:txBody>
          <a:bodyPr wrap="none" lIns="131820" tIns="105456" rIns="131820" bIns="105456" rtlCol="0">
            <a:spAutoFit/>
          </a:bodyPr>
          <a:lstStyle/>
          <a:p>
            <a:pPr algn="ctr" defTabSz="672334">
              <a:lnSpc>
                <a:spcPct val="90000"/>
              </a:lnSpc>
              <a:spcAft>
                <a:spcPts val="144"/>
              </a:spcAft>
              <a:defRPr/>
            </a:pPr>
            <a:r>
              <a:rPr lang="en-US" sz="1324" kern="0" dirty="0">
                <a:solidFill>
                  <a:schemeClr val="bg1"/>
                </a:solidFill>
                <a:latin typeface="Arial Narrow" panose="020B0606020202030204" pitchFamily="34" charset="0"/>
                <a:ea typeface="微軟正黑體" panose="020B0604030504040204" pitchFamily="34" charset="-120"/>
              </a:rPr>
              <a:t>Azure </a:t>
            </a:r>
            <a:r>
              <a:rPr lang="zh-TW" altLang="en-US" sz="1324" kern="0" dirty="0">
                <a:solidFill>
                  <a:schemeClr val="bg1"/>
                </a:solidFill>
                <a:latin typeface="Arial Narrow" panose="020B0606020202030204" pitchFamily="34" charset="0"/>
                <a:ea typeface="微軟正黑體" panose="020B0604030504040204" pitchFamily="34" charset="-120"/>
              </a:rPr>
              <a:t>資源</a:t>
            </a:r>
            <a:endParaRPr lang="en-US" sz="1324" kern="0" dirty="0">
              <a:solidFill>
                <a:schemeClr val="bg1"/>
              </a:solidFill>
              <a:latin typeface="Arial Narrow" panose="020B0606020202030204" pitchFamily="34" charset="0"/>
              <a:ea typeface="微軟正黑體" panose="020B0604030504040204" pitchFamily="34" charset="-120"/>
            </a:endParaRPr>
          </a:p>
        </p:txBody>
      </p:sp>
      <p:grpSp>
        <p:nvGrpSpPr>
          <p:cNvPr id="140" name="Group 139">
            <a:extLst>
              <a:ext uri="{FF2B5EF4-FFF2-40B4-BE49-F238E27FC236}">
                <a16:creationId xmlns:a16="http://schemas.microsoft.com/office/drawing/2014/main" id="{565758C0-4B7F-47D4-A78A-DD7D8E82C866}"/>
              </a:ext>
            </a:extLst>
          </p:cNvPr>
          <p:cNvGrpSpPr/>
          <p:nvPr/>
        </p:nvGrpSpPr>
        <p:grpSpPr>
          <a:xfrm>
            <a:off x="5754486" y="1902703"/>
            <a:ext cx="2014646" cy="1675743"/>
            <a:chOff x="7998579" y="-231500"/>
            <a:chExt cx="1726175" cy="1618378"/>
          </a:xfrm>
        </p:grpSpPr>
        <p:sp>
          <p:nvSpPr>
            <p:cNvPr id="141" name="Oval 140">
              <a:extLst>
                <a:ext uri="{FF2B5EF4-FFF2-40B4-BE49-F238E27FC236}">
                  <a16:creationId xmlns:a16="http://schemas.microsoft.com/office/drawing/2014/main" id="{13D539DF-FECC-4677-9736-04DBCF49588A}"/>
                </a:ext>
              </a:extLst>
            </p:cNvPr>
            <p:cNvSpPr/>
            <p:nvPr/>
          </p:nvSpPr>
          <p:spPr bwMode="auto">
            <a:xfrm>
              <a:off x="7998579" y="223616"/>
              <a:ext cx="658520" cy="658521"/>
            </a:xfrm>
            <a:prstGeom prst="ellipse">
              <a:avLst/>
            </a:prstGeom>
            <a:solidFill>
              <a:srgbClr val="5F5F5F"/>
            </a:solidFill>
            <a:ln w="28575"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a:solidFill>
                  <a:srgbClr val="5F5F5F"/>
                </a:solidFill>
                <a:latin typeface="Arial Narrow" panose="020B0606020202030204" pitchFamily="34" charset="0"/>
                <a:ea typeface="微軟正黑體" panose="020B0604030504040204" pitchFamily="34" charset="-120"/>
                <a:cs typeface="Segoe UI" pitchFamily="34" charset="0"/>
              </a:endParaRPr>
            </a:p>
          </p:txBody>
        </p:sp>
        <p:cxnSp>
          <p:nvCxnSpPr>
            <p:cNvPr id="142" name="Straight Connector 141">
              <a:extLst>
                <a:ext uri="{FF2B5EF4-FFF2-40B4-BE49-F238E27FC236}">
                  <a16:creationId xmlns:a16="http://schemas.microsoft.com/office/drawing/2014/main" id="{306BCA90-4B82-4D6C-8478-2FD1740D296A}"/>
                </a:ext>
              </a:extLst>
            </p:cNvPr>
            <p:cNvCxnSpPr>
              <a:stCxn id="141" idx="6"/>
              <a:endCxn id="157" idx="3"/>
            </p:cNvCxnSpPr>
            <p:nvPr/>
          </p:nvCxnSpPr>
          <p:spPr>
            <a:xfrm flipV="1">
              <a:off x="8657099" y="205323"/>
              <a:ext cx="322524" cy="347553"/>
            </a:xfrm>
            <a:prstGeom prst="line">
              <a:avLst/>
            </a:prstGeom>
            <a:noFill/>
            <a:ln w="28575" cap="flat" cmpd="sng" algn="ctr">
              <a:solidFill>
                <a:srgbClr val="292929"/>
              </a:solidFill>
              <a:prstDash val="solid"/>
              <a:headEnd type="none"/>
              <a:tailEnd type="none"/>
            </a:ln>
            <a:effectLst/>
          </p:spPr>
        </p:cxnSp>
        <p:cxnSp>
          <p:nvCxnSpPr>
            <p:cNvPr id="143" name="Straight Connector 142">
              <a:extLst>
                <a:ext uri="{FF2B5EF4-FFF2-40B4-BE49-F238E27FC236}">
                  <a16:creationId xmlns:a16="http://schemas.microsoft.com/office/drawing/2014/main" id="{470CD8D1-27C1-462B-9642-E3C3A9FA0469}"/>
                </a:ext>
              </a:extLst>
            </p:cNvPr>
            <p:cNvCxnSpPr>
              <a:stCxn id="141" idx="6"/>
              <a:endCxn id="159" idx="1"/>
            </p:cNvCxnSpPr>
            <p:nvPr/>
          </p:nvCxnSpPr>
          <p:spPr>
            <a:xfrm>
              <a:off x="8657099" y="552877"/>
              <a:ext cx="319632" cy="373702"/>
            </a:xfrm>
            <a:prstGeom prst="line">
              <a:avLst/>
            </a:prstGeom>
            <a:noFill/>
            <a:ln w="28575" cap="flat" cmpd="sng" algn="ctr">
              <a:solidFill>
                <a:srgbClr val="292929"/>
              </a:solidFill>
              <a:prstDash val="solid"/>
              <a:headEnd type="none"/>
              <a:tailEnd type="none"/>
            </a:ln>
            <a:effectLst/>
          </p:spPr>
        </p:cxnSp>
        <p:cxnSp>
          <p:nvCxnSpPr>
            <p:cNvPr id="144" name="Straight Connector 143">
              <a:extLst>
                <a:ext uri="{FF2B5EF4-FFF2-40B4-BE49-F238E27FC236}">
                  <a16:creationId xmlns:a16="http://schemas.microsoft.com/office/drawing/2014/main" id="{A54C7EF1-BD10-438C-B589-A49F97EC9410}"/>
                </a:ext>
              </a:extLst>
            </p:cNvPr>
            <p:cNvCxnSpPr>
              <a:stCxn id="141" idx="6"/>
              <a:endCxn id="158" idx="2"/>
            </p:cNvCxnSpPr>
            <p:nvPr/>
          </p:nvCxnSpPr>
          <p:spPr>
            <a:xfrm flipV="1">
              <a:off x="8657099" y="546202"/>
              <a:ext cx="279708" cy="6675"/>
            </a:xfrm>
            <a:prstGeom prst="line">
              <a:avLst/>
            </a:prstGeom>
            <a:noFill/>
            <a:ln w="28575" cap="flat" cmpd="sng" algn="ctr">
              <a:solidFill>
                <a:srgbClr val="292929"/>
              </a:solidFill>
              <a:prstDash val="solid"/>
              <a:headEnd type="none"/>
              <a:tailEnd type="none"/>
            </a:ln>
            <a:effectLst/>
          </p:spPr>
        </p:cxnSp>
        <p:cxnSp>
          <p:nvCxnSpPr>
            <p:cNvPr id="145" name="Straight Connector 144">
              <a:extLst>
                <a:ext uri="{FF2B5EF4-FFF2-40B4-BE49-F238E27FC236}">
                  <a16:creationId xmlns:a16="http://schemas.microsoft.com/office/drawing/2014/main" id="{DB150BFB-2883-43B7-8D65-5483F7E99B66}"/>
                </a:ext>
              </a:extLst>
            </p:cNvPr>
            <p:cNvCxnSpPr>
              <a:endCxn id="151" idx="2"/>
            </p:cNvCxnSpPr>
            <p:nvPr/>
          </p:nvCxnSpPr>
          <p:spPr>
            <a:xfrm flipV="1">
              <a:off x="9236260" y="-117200"/>
              <a:ext cx="259894" cy="218965"/>
            </a:xfrm>
            <a:prstGeom prst="line">
              <a:avLst/>
            </a:prstGeom>
            <a:noFill/>
            <a:ln w="28575" cap="flat" cmpd="sng" algn="ctr">
              <a:solidFill>
                <a:srgbClr val="292929"/>
              </a:solidFill>
              <a:prstDash val="solid"/>
              <a:headEnd type="none"/>
              <a:tailEnd type="none"/>
            </a:ln>
            <a:effectLst/>
          </p:spPr>
        </p:cxnSp>
        <p:cxnSp>
          <p:nvCxnSpPr>
            <p:cNvPr id="146" name="Straight Connector 145">
              <a:extLst>
                <a:ext uri="{FF2B5EF4-FFF2-40B4-BE49-F238E27FC236}">
                  <a16:creationId xmlns:a16="http://schemas.microsoft.com/office/drawing/2014/main" id="{358C12E0-10F1-4F90-8AD3-E93CC50C9962}"/>
                </a:ext>
              </a:extLst>
            </p:cNvPr>
            <p:cNvCxnSpPr>
              <a:stCxn id="157" idx="6"/>
              <a:endCxn id="152" idx="2"/>
            </p:cNvCxnSpPr>
            <p:nvPr/>
          </p:nvCxnSpPr>
          <p:spPr>
            <a:xfrm>
              <a:off x="9228947" y="102050"/>
              <a:ext cx="263790" cy="87128"/>
            </a:xfrm>
            <a:prstGeom prst="line">
              <a:avLst/>
            </a:prstGeom>
            <a:noFill/>
            <a:ln w="28575" cap="flat" cmpd="sng" algn="ctr">
              <a:solidFill>
                <a:srgbClr val="292929"/>
              </a:solidFill>
              <a:prstDash val="solid"/>
              <a:headEnd type="none"/>
              <a:tailEnd type="none"/>
            </a:ln>
            <a:effectLst/>
          </p:spPr>
        </p:cxnSp>
        <p:cxnSp>
          <p:nvCxnSpPr>
            <p:cNvPr id="147" name="Straight Connector 146">
              <a:extLst>
                <a:ext uri="{FF2B5EF4-FFF2-40B4-BE49-F238E27FC236}">
                  <a16:creationId xmlns:a16="http://schemas.microsoft.com/office/drawing/2014/main" id="{8884931E-7BF5-4BF9-AE67-4373F5124B03}"/>
                </a:ext>
              </a:extLst>
            </p:cNvPr>
            <p:cNvCxnSpPr>
              <a:stCxn id="158" idx="6"/>
              <a:endCxn id="153" idx="2"/>
            </p:cNvCxnSpPr>
            <p:nvPr/>
          </p:nvCxnSpPr>
          <p:spPr>
            <a:xfrm flipV="1">
              <a:off x="9228908" y="441661"/>
              <a:ext cx="263829" cy="104541"/>
            </a:xfrm>
            <a:prstGeom prst="line">
              <a:avLst/>
            </a:prstGeom>
            <a:noFill/>
            <a:ln w="28575" cap="flat" cmpd="sng" algn="ctr">
              <a:solidFill>
                <a:srgbClr val="292929"/>
              </a:solidFill>
              <a:prstDash val="solid"/>
              <a:headEnd type="none"/>
              <a:tailEnd type="none"/>
            </a:ln>
            <a:effectLst/>
          </p:spPr>
        </p:cxnSp>
        <p:cxnSp>
          <p:nvCxnSpPr>
            <p:cNvPr id="148" name="Straight Connector 147">
              <a:extLst>
                <a:ext uri="{FF2B5EF4-FFF2-40B4-BE49-F238E27FC236}">
                  <a16:creationId xmlns:a16="http://schemas.microsoft.com/office/drawing/2014/main" id="{DABC8CAF-9D4D-4790-AC0A-F97E35AB3854}"/>
                </a:ext>
              </a:extLst>
            </p:cNvPr>
            <p:cNvCxnSpPr>
              <a:stCxn id="158" idx="6"/>
              <a:endCxn id="154" idx="2"/>
            </p:cNvCxnSpPr>
            <p:nvPr/>
          </p:nvCxnSpPr>
          <p:spPr>
            <a:xfrm>
              <a:off x="9228908" y="546202"/>
              <a:ext cx="255801" cy="164424"/>
            </a:xfrm>
            <a:prstGeom prst="line">
              <a:avLst/>
            </a:prstGeom>
            <a:noFill/>
            <a:ln w="28575" cap="flat" cmpd="sng" algn="ctr">
              <a:solidFill>
                <a:srgbClr val="292929"/>
              </a:solidFill>
              <a:prstDash val="solid"/>
              <a:headEnd type="none"/>
              <a:tailEnd type="none"/>
            </a:ln>
            <a:effectLst/>
          </p:spPr>
        </p:cxnSp>
        <p:cxnSp>
          <p:nvCxnSpPr>
            <p:cNvPr id="149" name="Straight Connector 148">
              <a:extLst>
                <a:ext uri="{FF2B5EF4-FFF2-40B4-BE49-F238E27FC236}">
                  <a16:creationId xmlns:a16="http://schemas.microsoft.com/office/drawing/2014/main" id="{9390754E-FFC4-4E8A-B125-5F5B64B9067E}"/>
                </a:ext>
              </a:extLst>
            </p:cNvPr>
            <p:cNvCxnSpPr>
              <a:stCxn id="159" idx="6"/>
              <a:endCxn id="156" idx="1"/>
            </p:cNvCxnSpPr>
            <p:nvPr/>
          </p:nvCxnSpPr>
          <p:spPr>
            <a:xfrm>
              <a:off x="9226054" y="1029853"/>
              <a:ext cx="298968" cy="161903"/>
            </a:xfrm>
            <a:prstGeom prst="line">
              <a:avLst/>
            </a:prstGeom>
            <a:noFill/>
            <a:ln w="28575" cap="flat" cmpd="sng" algn="ctr">
              <a:solidFill>
                <a:srgbClr val="292929"/>
              </a:solidFill>
              <a:prstDash val="solid"/>
              <a:headEnd type="none"/>
              <a:tailEnd type="none"/>
            </a:ln>
            <a:effectLst/>
          </p:spPr>
        </p:cxnSp>
        <p:cxnSp>
          <p:nvCxnSpPr>
            <p:cNvPr id="150" name="Straight Connector 149">
              <a:extLst>
                <a:ext uri="{FF2B5EF4-FFF2-40B4-BE49-F238E27FC236}">
                  <a16:creationId xmlns:a16="http://schemas.microsoft.com/office/drawing/2014/main" id="{B9E7A513-BEBC-42DD-ABDD-FD787DD72CC5}"/>
                </a:ext>
              </a:extLst>
            </p:cNvPr>
            <p:cNvCxnSpPr>
              <a:stCxn id="159" idx="6"/>
              <a:endCxn id="155" idx="2"/>
            </p:cNvCxnSpPr>
            <p:nvPr/>
          </p:nvCxnSpPr>
          <p:spPr>
            <a:xfrm flipV="1">
              <a:off x="9226054" y="968724"/>
              <a:ext cx="266683" cy="61129"/>
            </a:xfrm>
            <a:prstGeom prst="line">
              <a:avLst/>
            </a:prstGeom>
            <a:noFill/>
            <a:ln w="28575" cap="flat" cmpd="sng" algn="ctr">
              <a:solidFill>
                <a:srgbClr val="292929"/>
              </a:solidFill>
              <a:prstDash val="solid"/>
              <a:headEnd type="none"/>
              <a:tailEnd type="none"/>
            </a:ln>
            <a:effectLst/>
          </p:spPr>
        </p:cxnSp>
        <p:sp>
          <p:nvSpPr>
            <p:cNvPr id="151" name="Oval 150">
              <a:extLst>
                <a:ext uri="{FF2B5EF4-FFF2-40B4-BE49-F238E27FC236}">
                  <a16:creationId xmlns:a16="http://schemas.microsoft.com/office/drawing/2014/main" id="{5A965B01-2334-4CD7-B343-D0CFC6119907}"/>
                </a:ext>
              </a:extLst>
            </p:cNvPr>
            <p:cNvSpPr/>
            <p:nvPr/>
          </p:nvSpPr>
          <p:spPr bwMode="auto">
            <a:xfrm>
              <a:off x="9496154" y="-231500"/>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2" name="Oval 151">
              <a:extLst>
                <a:ext uri="{FF2B5EF4-FFF2-40B4-BE49-F238E27FC236}">
                  <a16:creationId xmlns:a16="http://schemas.microsoft.com/office/drawing/2014/main" id="{EED1B83B-3AB0-430B-AFAB-7026BB189E5A}"/>
                </a:ext>
              </a:extLst>
            </p:cNvPr>
            <p:cNvSpPr/>
            <p:nvPr/>
          </p:nvSpPr>
          <p:spPr bwMode="auto">
            <a:xfrm>
              <a:off x="9492737" y="748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3" name="Oval 152">
              <a:extLst>
                <a:ext uri="{FF2B5EF4-FFF2-40B4-BE49-F238E27FC236}">
                  <a16:creationId xmlns:a16="http://schemas.microsoft.com/office/drawing/2014/main" id="{DE95751B-C024-43D7-A141-C46EEBB8AF06}"/>
                </a:ext>
              </a:extLst>
            </p:cNvPr>
            <p:cNvSpPr/>
            <p:nvPr/>
          </p:nvSpPr>
          <p:spPr bwMode="auto">
            <a:xfrm>
              <a:off x="9492737" y="327361"/>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4" name="Oval 153">
              <a:extLst>
                <a:ext uri="{FF2B5EF4-FFF2-40B4-BE49-F238E27FC236}">
                  <a16:creationId xmlns:a16="http://schemas.microsoft.com/office/drawing/2014/main" id="{E631F847-F2C2-46E7-8B2A-73AEC28ADF9B}"/>
                </a:ext>
              </a:extLst>
            </p:cNvPr>
            <p:cNvSpPr/>
            <p:nvPr/>
          </p:nvSpPr>
          <p:spPr bwMode="auto">
            <a:xfrm>
              <a:off x="9484709" y="596326"/>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5" name="Oval 154">
              <a:extLst>
                <a:ext uri="{FF2B5EF4-FFF2-40B4-BE49-F238E27FC236}">
                  <a16:creationId xmlns:a16="http://schemas.microsoft.com/office/drawing/2014/main" id="{A3A4D733-06FC-4C29-9B99-8FF3EB53CF90}"/>
                </a:ext>
              </a:extLst>
            </p:cNvPr>
            <p:cNvSpPr/>
            <p:nvPr/>
          </p:nvSpPr>
          <p:spPr bwMode="auto">
            <a:xfrm>
              <a:off x="9492737" y="854424"/>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6" name="Oval 155">
              <a:extLst>
                <a:ext uri="{FF2B5EF4-FFF2-40B4-BE49-F238E27FC236}">
                  <a16:creationId xmlns:a16="http://schemas.microsoft.com/office/drawing/2014/main" id="{410B318F-8A44-45F6-81A7-6E71247E42CB}"/>
                </a:ext>
              </a:extLst>
            </p:cNvPr>
            <p:cNvSpPr/>
            <p:nvPr/>
          </p:nvSpPr>
          <p:spPr bwMode="auto">
            <a:xfrm>
              <a:off x="9491544" y="11582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7" name="Oval 156">
              <a:extLst>
                <a:ext uri="{FF2B5EF4-FFF2-40B4-BE49-F238E27FC236}">
                  <a16:creationId xmlns:a16="http://schemas.microsoft.com/office/drawing/2014/main" id="{2145E6D1-2309-4904-AECE-D5096857F4ED}"/>
                </a:ext>
              </a:extLst>
            </p:cNvPr>
            <p:cNvSpPr/>
            <p:nvPr/>
          </p:nvSpPr>
          <p:spPr bwMode="auto">
            <a:xfrm>
              <a:off x="8936846" y="-4400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8" name="Oval 157">
              <a:extLst>
                <a:ext uri="{FF2B5EF4-FFF2-40B4-BE49-F238E27FC236}">
                  <a16:creationId xmlns:a16="http://schemas.microsoft.com/office/drawing/2014/main" id="{D9379440-AF9A-4702-A8FD-44F0A896F899}"/>
                </a:ext>
              </a:extLst>
            </p:cNvPr>
            <p:cNvSpPr/>
            <p:nvPr/>
          </p:nvSpPr>
          <p:spPr bwMode="auto">
            <a:xfrm>
              <a:off x="8936807" y="40015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sp>
          <p:nvSpPr>
            <p:cNvPr id="159" name="Oval 158">
              <a:extLst>
                <a:ext uri="{FF2B5EF4-FFF2-40B4-BE49-F238E27FC236}">
                  <a16:creationId xmlns:a16="http://schemas.microsoft.com/office/drawing/2014/main" id="{2E622005-CA1E-4107-AFBC-722471C2DAB4}"/>
                </a:ext>
              </a:extLst>
            </p:cNvPr>
            <p:cNvSpPr/>
            <p:nvPr/>
          </p:nvSpPr>
          <p:spPr bwMode="auto">
            <a:xfrm>
              <a:off x="8933953" y="883802"/>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a:lnSpc>
                  <a:spcPct val="90000"/>
                </a:lnSpc>
                <a:defRPr/>
              </a:pPr>
              <a:endParaRPr lang="en-US" sz="1730" kern="0" dirty="0" err="1">
                <a:solidFill>
                  <a:srgbClr val="5F5F5F"/>
                </a:solidFill>
                <a:latin typeface="Arial Narrow" panose="020B0606020202030204" pitchFamily="34" charset="0"/>
                <a:ea typeface="微軟正黑體" panose="020B0604030504040204" pitchFamily="34" charset="-120"/>
                <a:cs typeface="Segoe UI" pitchFamily="34" charset="0"/>
              </a:endParaRPr>
            </a:p>
          </p:txBody>
        </p:sp>
      </p:grpSp>
      <p:grpSp>
        <p:nvGrpSpPr>
          <p:cNvPr id="3" name="Group 2"/>
          <p:cNvGrpSpPr/>
          <p:nvPr/>
        </p:nvGrpSpPr>
        <p:grpSpPr>
          <a:xfrm>
            <a:off x="1016497" y="4344052"/>
            <a:ext cx="2639165" cy="537512"/>
            <a:chOff x="1237848" y="5807048"/>
            <a:chExt cx="3589448" cy="731053"/>
          </a:xfrm>
        </p:grpSpPr>
        <p:pic>
          <p:nvPicPr>
            <p:cNvPr id="5" name="Picture 4">
              <a:extLst>
                <a:ext uri="{FF2B5EF4-FFF2-40B4-BE49-F238E27FC236}">
                  <a16:creationId xmlns:a16="http://schemas.microsoft.com/office/drawing/2014/main" id="{1AAA9BF2-BD69-47DD-9224-583A1F8C63B7}"/>
                </a:ext>
              </a:extLst>
            </p:cNvPr>
            <p:cNvPicPr>
              <a:picLocks noChangeAspect="1"/>
            </p:cNvPicPr>
            <p:nvPr/>
          </p:nvPicPr>
          <p:blipFill>
            <a:blip r:embed="rId4"/>
            <a:stretch>
              <a:fillRect/>
            </a:stretch>
          </p:blipFill>
          <p:spPr>
            <a:xfrm>
              <a:off x="1237848" y="5807048"/>
              <a:ext cx="731053" cy="731053"/>
            </a:xfrm>
            <a:prstGeom prst="rect">
              <a:avLst/>
            </a:prstGeom>
          </p:spPr>
        </p:pic>
        <p:sp>
          <p:nvSpPr>
            <p:cNvPr id="160" name="TextBox 159">
              <a:extLst>
                <a:ext uri="{FF2B5EF4-FFF2-40B4-BE49-F238E27FC236}">
                  <a16:creationId xmlns:a16="http://schemas.microsoft.com/office/drawing/2014/main" id="{9B86BFDF-2753-4959-B680-17A9D4786FD0}"/>
                </a:ext>
              </a:extLst>
            </p:cNvPr>
            <p:cNvSpPr txBox="1"/>
            <p:nvPr/>
          </p:nvSpPr>
          <p:spPr>
            <a:xfrm>
              <a:off x="1968902" y="5861546"/>
              <a:ext cx="2858394" cy="622092"/>
            </a:xfrm>
            <a:prstGeom prst="rect">
              <a:avLst/>
            </a:prstGeom>
            <a:noFill/>
          </p:spPr>
          <p:txBody>
            <a:bodyPr wrap="none" lIns="131820" tIns="105456" rIns="131820" bIns="105456" rtlCol="0">
              <a:spAutoFit/>
            </a:bodyPr>
            <a:lstStyle/>
            <a:p>
              <a:pPr defTabSz="672334">
                <a:lnSpc>
                  <a:spcPct val="90000"/>
                </a:lnSpc>
                <a:spcAft>
                  <a:spcPts val="432"/>
                </a:spcAft>
                <a:defRPr/>
              </a:pPr>
              <a:r>
                <a:rPr lang="en-US" sz="1765" kern="0" dirty="0">
                  <a:solidFill>
                    <a:srgbClr val="5F5F5F"/>
                  </a:solidFill>
                  <a:latin typeface="Arial Narrow" panose="020B0606020202030204" pitchFamily="34" charset="0"/>
                  <a:ea typeface="微軟正黑體" panose="020B0604030504040204" pitchFamily="34" charset="-120"/>
                </a:rPr>
                <a:t>Azure Active Directory</a:t>
              </a:r>
            </a:p>
          </p:txBody>
        </p:sp>
      </p:grpSp>
      <p:cxnSp>
        <p:nvCxnSpPr>
          <p:cNvPr id="162" name="Straight Arrow Connector 161">
            <a:extLst>
              <a:ext uri="{FF2B5EF4-FFF2-40B4-BE49-F238E27FC236}">
                <a16:creationId xmlns:a16="http://schemas.microsoft.com/office/drawing/2014/main" id="{891CF1BB-CEF3-4980-97FA-530E03BE980D}"/>
              </a:ext>
            </a:extLst>
          </p:cNvPr>
          <p:cNvCxnSpPr/>
          <p:nvPr/>
        </p:nvCxnSpPr>
        <p:spPr>
          <a:xfrm flipH="1">
            <a:off x="3334922" y="2734939"/>
            <a:ext cx="2043468" cy="0"/>
          </a:xfrm>
          <a:prstGeom prst="straightConnector1">
            <a:avLst/>
          </a:prstGeom>
          <a:noFill/>
          <a:ln w="76200" cap="flat" cmpd="sng" algn="ctr">
            <a:solidFill>
              <a:srgbClr val="292929"/>
            </a:solidFill>
            <a:prstDash val="solid"/>
            <a:headEnd type="none"/>
            <a:tailEnd type="triangle"/>
          </a:ln>
          <a:effectLst/>
        </p:spPr>
      </p:cxnSp>
      <p:sp>
        <p:nvSpPr>
          <p:cNvPr id="163" name="TextBox 162">
            <a:extLst>
              <a:ext uri="{FF2B5EF4-FFF2-40B4-BE49-F238E27FC236}">
                <a16:creationId xmlns:a16="http://schemas.microsoft.com/office/drawing/2014/main" id="{FBFD1D17-67BD-4265-A437-F686E13BA963}"/>
              </a:ext>
            </a:extLst>
          </p:cNvPr>
          <p:cNvSpPr txBox="1"/>
          <p:nvPr/>
        </p:nvSpPr>
        <p:spPr>
          <a:xfrm>
            <a:off x="3584059" y="2122783"/>
            <a:ext cx="1595635" cy="420953"/>
          </a:xfrm>
          <a:prstGeom prst="rect">
            <a:avLst/>
          </a:prstGeom>
          <a:noFill/>
        </p:spPr>
        <p:txBody>
          <a:bodyPr wrap="none" lIns="134464" tIns="107571" rIns="134464" bIns="107571" rtlCol="0">
            <a:spAutoFit/>
          </a:bodyPr>
          <a:lstStyle/>
          <a:p>
            <a:pPr defTabSz="685845">
              <a:lnSpc>
                <a:spcPct val="90000"/>
              </a:lnSpc>
              <a:spcAft>
                <a:spcPts val="147"/>
              </a:spcAft>
              <a:defRPr/>
            </a:pPr>
            <a:r>
              <a:rPr lang="zh-TW" altLang="en-US" sz="1471" kern="0" dirty="0">
                <a:solidFill>
                  <a:srgbClr val="5F5F5F"/>
                </a:solidFill>
                <a:latin typeface="Arial Narrow" panose="020B0606020202030204" pitchFamily="34" charset="0"/>
                <a:ea typeface="微軟正黑體" panose="020B0604030504040204" pitchFamily="34" charset="-120"/>
              </a:rPr>
              <a:t>身份驗證與授權</a:t>
            </a:r>
            <a:endParaRPr lang="en-US" sz="1471" kern="0" dirty="0">
              <a:solidFill>
                <a:srgbClr val="5F5F5F"/>
              </a:solidFill>
              <a:latin typeface="Arial Narrow" panose="020B0606020202030204" pitchFamily="34" charset="0"/>
              <a:ea typeface="微軟正黑體" panose="020B0604030504040204" pitchFamily="34" charset="-120"/>
            </a:endParaRPr>
          </a:p>
        </p:txBody>
      </p:sp>
      <p:cxnSp>
        <p:nvCxnSpPr>
          <p:cNvPr id="164" name="Straight Connector 163">
            <a:extLst>
              <a:ext uri="{FF2B5EF4-FFF2-40B4-BE49-F238E27FC236}">
                <a16:creationId xmlns:a16="http://schemas.microsoft.com/office/drawing/2014/main" id="{1312F5CD-3F5D-4CE7-88B1-D6C5449FA544}"/>
              </a:ext>
            </a:extLst>
          </p:cNvPr>
          <p:cNvCxnSpPr/>
          <p:nvPr/>
        </p:nvCxnSpPr>
        <p:spPr bwMode="auto">
          <a:xfrm>
            <a:off x="7320979" y="1961640"/>
            <a:ext cx="27471" cy="1812960"/>
          </a:xfrm>
          <a:prstGeom prst="line">
            <a:avLst/>
          </a:prstGeom>
          <a:noFill/>
          <a:ln w="25400" cap="flat" cmpd="sng" algn="ctr">
            <a:solidFill>
              <a:srgbClr val="5F5F5F"/>
            </a:solidFill>
            <a:prstDash val="dash"/>
            <a:headEnd type="none" w="med" len="med"/>
            <a:tailEnd type="none" w="med" len="med"/>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82A3AD29-83FE-421D-90CB-9856D8571CA8}"/>
              </a:ext>
            </a:extLst>
          </p:cNvPr>
          <p:cNvCxnSpPr/>
          <p:nvPr/>
        </p:nvCxnSpPr>
        <p:spPr bwMode="auto">
          <a:xfrm>
            <a:off x="6648924" y="1961640"/>
            <a:ext cx="24078" cy="1822173"/>
          </a:xfrm>
          <a:prstGeom prst="line">
            <a:avLst/>
          </a:prstGeom>
          <a:noFill/>
          <a:ln w="25400" cap="flat" cmpd="sng" algn="ctr">
            <a:solidFill>
              <a:srgbClr val="5F5F5F"/>
            </a:solidFill>
            <a:prstDash val="dash"/>
            <a:headEnd type="none" w="med" len="med"/>
            <a:tailEnd type="none" w="med" len="med"/>
          </a:ln>
          <a:effectLst>
            <a:outerShdw blurRad="40000" dist="20000" dir="5400000" rotWithShape="0">
              <a:srgbClr val="000000">
                <a:alpha val="38000"/>
              </a:srgbClr>
            </a:outerShdw>
          </a:effectLst>
        </p:spPr>
      </p:cxnSp>
      <p:sp>
        <p:nvSpPr>
          <p:cNvPr id="166" name="TextBox 165">
            <a:extLst>
              <a:ext uri="{FF2B5EF4-FFF2-40B4-BE49-F238E27FC236}">
                <a16:creationId xmlns:a16="http://schemas.microsoft.com/office/drawing/2014/main" id="{E679FFC8-22BB-4138-92DB-CB859C656E47}"/>
              </a:ext>
            </a:extLst>
          </p:cNvPr>
          <p:cNvSpPr txBox="1"/>
          <p:nvPr/>
        </p:nvSpPr>
        <p:spPr>
          <a:xfrm>
            <a:off x="5917350" y="3544135"/>
            <a:ext cx="529107" cy="355511"/>
          </a:xfrm>
          <a:prstGeom prst="rect">
            <a:avLst/>
          </a:prstGeom>
          <a:noFill/>
        </p:spPr>
        <p:txBody>
          <a:bodyPr wrap="none" lIns="131820" tIns="105456" rIns="131820" bIns="105456" rtlCol="0">
            <a:spAutoFit/>
          </a:bodyPr>
          <a:lstStyle/>
          <a:p>
            <a:pPr algn="ctr" defTabSz="672334">
              <a:lnSpc>
                <a:spcPct val="90000"/>
              </a:lnSpc>
              <a:spcAft>
                <a:spcPts val="144"/>
              </a:spcAft>
              <a:defRPr/>
            </a:pPr>
            <a:r>
              <a:rPr lang="zh-TW" altLang="en-US" sz="1029" kern="0" dirty="0">
                <a:solidFill>
                  <a:schemeClr val="bg1"/>
                </a:solidFill>
                <a:latin typeface="Arial Narrow" panose="020B0606020202030204" pitchFamily="34" charset="0"/>
                <a:ea typeface="微軟正黑體" panose="020B0604030504040204" pitchFamily="34" charset="-120"/>
              </a:rPr>
              <a:t>訂閱</a:t>
            </a:r>
            <a:endParaRPr lang="en-US" sz="1029" kern="0" dirty="0">
              <a:solidFill>
                <a:schemeClr val="bg1"/>
              </a:solidFill>
              <a:latin typeface="Arial Narrow" panose="020B0606020202030204" pitchFamily="34" charset="0"/>
              <a:ea typeface="微軟正黑體" panose="020B0604030504040204" pitchFamily="34" charset="-120"/>
            </a:endParaRPr>
          </a:p>
        </p:txBody>
      </p:sp>
      <p:sp>
        <p:nvSpPr>
          <p:cNvPr id="167" name="TextBox 166">
            <a:extLst>
              <a:ext uri="{FF2B5EF4-FFF2-40B4-BE49-F238E27FC236}">
                <a16:creationId xmlns:a16="http://schemas.microsoft.com/office/drawing/2014/main" id="{6EFC890F-515D-4C93-80D5-F2A5FC77B9B1}"/>
              </a:ext>
            </a:extLst>
          </p:cNvPr>
          <p:cNvSpPr txBox="1"/>
          <p:nvPr/>
        </p:nvSpPr>
        <p:spPr>
          <a:xfrm>
            <a:off x="6602566" y="3548225"/>
            <a:ext cx="858294" cy="355511"/>
          </a:xfrm>
          <a:prstGeom prst="rect">
            <a:avLst/>
          </a:prstGeom>
          <a:noFill/>
        </p:spPr>
        <p:txBody>
          <a:bodyPr wrap="square" lIns="131820" tIns="105456" rIns="131820" bIns="105456" rtlCol="0">
            <a:spAutoFit/>
          </a:bodyPr>
          <a:lstStyle/>
          <a:p>
            <a:pPr algn="ctr" defTabSz="672334">
              <a:lnSpc>
                <a:spcPct val="90000"/>
              </a:lnSpc>
              <a:spcAft>
                <a:spcPts val="144"/>
              </a:spcAft>
              <a:defRPr/>
            </a:pPr>
            <a:r>
              <a:rPr lang="zh-TW" altLang="en-US" sz="1029" kern="0" dirty="0">
                <a:solidFill>
                  <a:schemeClr val="bg1"/>
                </a:solidFill>
                <a:latin typeface="Arial Narrow" panose="020B0606020202030204" pitchFamily="34" charset="0"/>
                <a:ea typeface="微軟正黑體" panose="020B0604030504040204" pitchFamily="34" charset="-120"/>
              </a:rPr>
              <a:t>資源群組</a:t>
            </a:r>
            <a:endParaRPr lang="en-US" sz="1029" kern="0" dirty="0">
              <a:solidFill>
                <a:schemeClr val="bg1"/>
              </a:solidFill>
              <a:latin typeface="Arial Narrow" panose="020B0606020202030204" pitchFamily="34" charset="0"/>
              <a:ea typeface="微軟正黑體" panose="020B0604030504040204" pitchFamily="34" charset="-120"/>
            </a:endParaRPr>
          </a:p>
        </p:txBody>
      </p:sp>
      <p:sp>
        <p:nvSpPr>
          <p:cNvPr id="168" name="TextBox 167">
            <a:extLst>
              <a:ext uri="{FF2B5EF4-FFF2-40B4-BE49-F238E27FC236}">
                <a16:creationId xmlns:a16="http://schemas.microsoft.com/office/drawing/2014/main" id="{36F9AF3F-4B3B-4993-9770-C23AFEBB4290}"/>
              </a:ext>
            </a:extLst>
          </p:cNvPr>
          <p:cNvSpPr txBox="1"/>
          <p:nvPr/>
        </p:nvSpPr>
        <p:spPr>
          <a:xfrm>
            <a:off x="7222596" y="3544134"/>
            <a:ext cx="858294" cy="355511"/>
          </a:xfrm>
          <a:prstGeom prst="rect">
            <a:avLst/>
          </a:prstGeom>
          <a:noFill/>
        </p:spPr>
        <p:txBody>
          <a:bodyPr wrap="square" lIns="131820" tIns="105456" rIns="131820" bIns="105456" rtlCol="0">
            <a:spAutoFit/>
          </a:bodyPr>
          <a:lstStyle/>
          <a:p>
            <a:pPr algn="ctr" defTabSz="672334">
              <a:lnSpc>
                <a:spcPct val="90000"/>
              </a:lnSpc>
              <a:spcAft>
                <a:spcPts val="144"/>
              </a:spcAft>
              <a:defRPr/>
            </a:pPr>
            <a:r>
              <a:rPr lang="zh-TW" altLang="en-US" sz="1029" kern="0" dirty="0">
                <a:solidFill>
                  <a:schemeClr val="bg1"/>
                </a:solidFill>
                <a:latin typeface="Arial Narrow" panose="020B0606020202030204" pitchFamily="34" charset="0"/>
                <a:ea typeface="微軟正黑體" panose="020B0604030504040204" pitchFamily="34" charset="-120"/>
              </a:rPr>
              <a:t>資源</a:t>
            </a:r>
            <a:endParaRPr lang="en-US" sz="1029" kern="0" dirty="0">
              <a:solidFill>
                <a:schemeClr val="bg1"/>
              </a:solidFill>
              <a:latin typeface="Arial Narrow" panose="020B0606020202030204" pitchFamily="34" charset="0"/>
              <a:ea typeface="微軟正黑體" panose="020B0604030504040204" pitchFamily="34" charset="-120"/>
            </a:endParaRPr>
          </a:p>
        </p:txBody>
      </p:sp>
      <p:grpSp>
        <p:nvGrpSpPr>
          <p:cNvPr id="4" name="Group 3"/>
          <p:cNvGrpSpPr/>
          <p:nvPr/>
        </p:nvGrpSpPr>
        <p:grpSpPr>
          <a:xfrm>
            <a:off x="6017872" y="4282761"/>
            <a:ext cx="1841097" cy="660095"/>
            <a:chOff x="7826499" y="5723687"/>
            <a:chExt cx="2504021" cy="897775"/>
          </a:xfrm>
        </p:grpSpPr>
        <p:sp>
          <p:nvSpPr>
            <p:cNvPr id="161" name="TextBox 160">
              <a:extLst>
                <a:ext uri="{FF2B5EF4-FFF2-40B4-BE49-F238E27FC236}">
                  <a16:creationId xmlns:a16="http://schemas.microsoft.com/office/drawing/2014/main" id="{F2E2C9D7-A23F-4A26-8F31-CDDF52C6081F}"/>
                </a:ext>
              </a:extLst>
            </p:cNvPr>
            <p:cNvSpPr txBox="1"/>
            <p:nvPr/>
          </p:nvSpPr>
          <p:spPr>
            <a:xfrm>
              <a:off x="8625449" y="5861546"/>
              <a:ext cx="1705071" cy="622093"/>
            </a:xfrm>
            <a:prstGeom prst="rect">
              <a:avLst/>
            </a:prstGeom>
            <a:noFill/>
          </p:spPr>
          <p:txBody>
            <a:bodyPr wrap="none" lIns="131820" tIns="105456" rIns="131820" bIns="105456" rtlCol="0">
              <a:spAutoFit/>
            </a:bodyPr>
            <a:lstStyle/>
            <a:p>
              <a:pPr defTabSz="672334">
                <a:lnSpc>
                  <a:spcPct val="90000"/>
                </a:lnSpc>
                <a:spcAft>
                  <a:spcPts val="432"/>
                </a:spcAft>
                <a:defRPr/>
              </a:pPr>
              <a:r>
                <a:rPr lang="en-US" sz="1765" kern="0" dirty="0">
                  <a:solidFill>
                    <a:srgbClr val="5F5F5F"/>
                  </a:solidFill>
                  <a:latin typeface="Arial Narrow" panose="020B0606020202030204" pitchFamily="34" charset="0"/>
                  <a:ea typeface="微軟正黑體" panose="020B0604030504040204" pitchFamily="34" charset="-120"/>
                </a:rPr>
                <a:t>Azure </a:t>
              </a:r>
              <a:r>
                <a:rPr lang="zh-TW" altLang="en-US" sz="1765" kern="0" dirty="0">
                  <a:solidFill>
                    <a:srgbClr val="5F5F5F"/>
                  </a:solidFill>
                  <a:latin typeface="Arial Narrow" panose="020B0606020202030204" pitchFamily="34" charset="0"/>
                  <a:ea typeface="微軟正黑體" panose="020B0604030504040204" pitchFamily="34" charset="-120"/>
                </a:rPr>
                <a:t>訂閱</a:t>
              </a:r>
              <a:endParaRPr lang="en-US" sz="1765" kern="0" dirty="0">
                <a:solidFill>
                  <a:srgbClr val="5F5F5F"/>
                </a:solidFill>
                <a:latin typeface="Arial Narrow" panose="020B0606020202030204" pitchFamily="34" charset="0"/>
                <a:ea typeface="微軟正黑體" panose="020B0604030504040204" pitchFamily="34" charset="-120"/>
              </a:endParaRPr>
            </a:p>
          </p:txBody>
        </p:sp>
        <p:pic>
          <p:nvPicPr>
            <p:cNvPr id="170" name="Picture 169">
              <a:extLst>
                <a:ext uri="{FF2B5EF4-FFF2-40B4-BE49-F238E27FC236}">
                  <a16:creationId xmlns:a16="http://schemas.microsoft.com/office/drawing/2014/main" id="{5F308354-0868-4564-AC3A-3F4B99C1EF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6499" y="5723687"/>
              <a:ext cx="897775" cy="897775"/>
            </a:xfrm>
            <a:prstGeom prst="rect">
              <a:avLst/>
            </a:prstGeom>
          </p:spPr>
        </p:pic>
      </p:grpSp>
    </p:spTree>
    <p:extLst>
      <p:ext uri="{BB962C8B-B14F-4D97-AF65-F5344CB8AC3E}">
        <p14:creationId xmlns:p14="http://schemas.microsoft.com/office/powerpoint/2010/main" val="1041535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p:cNvSpPr/>
          <p:nvPr/>
        </p:nvSpPr>
        <p:spPr bwMode="auto">
          <a:xfrm>
            <a:off x="5847098" y="3054980"/>
            <a:ext cx="3319080" cy="2093992"/>
          </a:xfrm>
          <a:prstGeom prst="triangle">
            <a:avLst>
              <a:gd name="adj" fmla="val 100000"/>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sp>
        <p:nvSpPr>
          <p:cNvPr id="2" name="Title 1"/>
          <p:cNvSpPr>
            <a:spLocks noGrp="1"/>
          </p:cNvSpPr>
          <p:nvPr>
            <p:ph type="title"/>
          </p:nvPr>
        </p:nvSpPr>
        <p:spPr>
          <a:xfrm>
            <a:off x="201060" y="180133"/>
            <a:ext cx="8741880" cy="674653"/>
          </a:xfrm>
        </p:spPr>
        <p:txBody>
          <a:bodyPr/>
          <a:lstStyle/>
          <a:p>
            <a:r>
              <a:rPr lang="zh-TW" altLang="en-US" dirty="0"/>
              <a:t>大架構</a:t>
            </a:r>
            <a:endParaRPr lang="en-US" dirty="0"/>
          </a:p>
        </p:txBody>
      </p:sp>
      <p:sp>
        <p:nvSpPr>
          <p:cNvPr id="164" name="Freeform 163"/>
          <p:cNvSpPr>
            <a:spLocks noChangeAspect="1"/>
          </p:cNvSpPr>
          <p:nvPr/>
        </p:nvSpPr>
        <p:spPr bwMode="black">
          <a:xfrm>
            <a:off x="-76064" y="-160818"/>
            <a:ext cx="7553717" cy="390912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p:spPr>
        <p:style>
          <a:lnRef idx="1">
            <a:schemeClr val="accent5"/>
          </a:lnRef>
          <a:fillRef idx="3">
            <a:schemeClr val="accent5"/>
          </a:fillRef>
          <a:effectRef idx="2">
            <a:schemeClr val="accent5"/>
          </a:effectRef>
          <a:fontRef idx="minor">
            <a:schemeClr val="lt1"/>
          </a:fontRef>
        </p:style>
        <p:txBody>
          <a:bodyPr vert="horz" wrap="square" lIns="48461" tIns="24230" rIns="48461" bIns="24230" numCol="1" anchor="t" anchorCtr="0" compatLnSpc="1">
            <a:prstTxWarp prst="textNoShape">
              <a:avLst/>
            </a:prstTxWarp>
          </a:bodyPr>
          <a:lstStyle/>
          <a:p>
            <a:pPr defTabSz="494367">
              <a:defRPr/>
            </a:pPr>
            <a:endParaRPr lang="en-US" sz="954" kern="0" dirty="0">
              <a:solidFill>
                <a:srgbClr val="FFFFFF"/>
              </a:solidFill>
              <a:latin typeface="Arial Narrow" panose="020B0606020202030204" pitchFamily="34" charset="0"/>
              <a:ea typeface="微軟正黑體" panose="020B0604030504040204" pitchFamily="34" charset="-120"/>
            </a:endParaRPr>
          </a:p>
        </p:txBody>
      </p:sp>
      <p:sp>
        <p:nvSpPr>
          <p:cNvPr id="4" name="Rectangle 3"/>
          <p:cNvSpPr/>
          <p:nvPr/>
        </p:nvSpPr>
        <p:spPr bwMode="auto">
          <a:xfrm>
            <a:off x="304950" y="1934448"/>
            <a:ext cx="2600753" cy="1398423"/>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5" name="Group 14"/>
          <p:cNvGrpSpPr/>
          <p:nvPr/>
        </p:nvGrpSpPr>
        <p:grpSpPr>
          <a:xfrm>
            <a:off x="2510097" y="2830873"/>
            <a:ext cx="336749" cy="344402"/>
            <a:chOff x="8047037" y="3712007"/>
            <a:chExt cx="609600" cy="623455"/>
          </a:xfrm>
        </p:grpSpPr>
        <p:sp>
          <p:nvSpPr>
            <p:cNvPr id="11" name="Hexagon 10"/>
            <p:cNvSpPr/>
            <p:nvPr/>
          </p:nvSpPr>
          <p:spPr bwMode="auto">
            <a:xfrm>
              <a:off x="8047037" y="3802062"/>
              <a:ext cx="609600" cy="457200"/>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dirty="0">
                <a:solidFill>
                  <a:schemeClr val="bg1"/>
                </a:solidFill>
                <a:latin typeface="Arial Narrow" panose="020B0606020202030204" pitchFamily="34" charset="0"/>
                <a:ea typeface="微軟正黑體" panose="020B0604030504040204" pitchFamily="34" charset="-120"/>
              </a:endParaRPr>
            </a:p>
          </p:txBody>
        </p:sp>
        <p:sp>
          <p:nvSpPr>
            <p:cNvPr id="14" name="Rectangle 13"/>
            <p:cNvSpPr/>
            <p:nvPr/>
          </p:nvSpPr>
          <p:spPr bwMode="auto">
            <a:xfrm>
              <a:off x="8176884" y="3712007"/>
              <a:ext cx="355928" cy="62345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en-US" sz="2059" b="1" kern="0" dirty="0">
                  <a:solidFill>
                    <a:schemeClr val="bg1"/>
                  </a:solidFill>
                  <a:latin typeface="Arial Narrow" panose="020B0606020202030204" pitchFamily="34" charset="0"/>
                  <a:ea typeface="微軟正黑體" panose="020B0604030504040204" pitchFamily="34" charset="-120"/>
                </a:rPr>
                <a:t>…</a:t>
              </a:r>
            </a:p>
            <a:p>
              <a:pPr algn="ctr" defTabSz="685647" fontAlgn="base">
                <a:spcBef>
                  <a:spcPct val="0"/>
                </a:spcBef>
                <a:spcAft>
                  <a:spcPct val="0"/>
                </a:spcAft>
                <a:defRPr/>
              </a:pPr>
              <a:endParaRPr lang="en-US" sz="735" b="1" kern="0" dirty="0">
                <a:solidFill>
                  <a:schemeClr val="bg1"/>
                </a:solidFill>
                <a:latin typeface="Arial Narrow" panose="020B0606020202030204" pitchFamily="34" charset="0"/>
                <a:ea typeface="微軟正黑體" panose="020B0604030504040204" pitchFamily="34" charset="-120"/>
              </a:endParaRPr>
            </a:p>
          </p:txBody>
        </p:sp>
      </p:grpSp>
      <p:grpSp>
        <p:nvGrpSpPr>
          <p:cNvPr id="18" name="Group 17"/>
          <p:cNvGrpSpPr/>
          <p:nvPr/>
        </p:nvGrpSpPr>
        <p:grpSpPr bwMode="black">
          <a:xfrm>
            <a:off x="1946011" y="2363748"/>
            <a:ext cx="433765" cy="334839"/>
            <a:chOff x="7010400" y="2133600"/>
            <a:chExt cx="1379538" cy="1065213"/>
          </a:xfrm>
          <a:solidFill>
            <a:srgbClr val="505050"/>
          </a:solidFill>
        </p:grpSpPr>
        <p:sp>
          <p:nvSpPr>
            <p:cNvPr id="19" name="Freeform 18"/>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0" name="Freeform 19"/>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1" name="Freeform 20"/>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2" name="Freeform 21"/>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3" name="Freeform 22"/>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4" name="Freeform 23"/>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5" name="Freeform 24"/>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6" name="Freeform 25"/>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7" name="Freeform 26"/>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8" name="Freeform 27"/>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29" name="Freeform 28"/>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0" name="Freeform 29"/>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1" name="Freeform 30"/>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2" name="Freeform 31"/>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3" name="Freeform 32"/>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4" name="Freeform 33"/>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5" name="Freeform 34"/>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6" name="Freeform 35"/>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7" name="Freeform 36"/>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8" name="Freeform 37"/>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39" name="Freeform 38"/>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0" name="Freeform 39"/>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1" name="Freeform 40"/>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2" name="Freeform 41"/>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3" name="Freeform 42"/>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4" name="Freeform 43"/>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5" name="Freeform 44"/>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6" name="Freeform 45"/>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7" name="Freeform 46"/>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8" name="Freeform 47"/>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49" name="Freeform 48"/>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0" name="Freeform 49"/>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1" name="Freeform 50"/>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2" name="Freeform 51"/>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3" name="Freeform 52"/>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4" name="Freeform 53"/>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5" name="Freeform 54"/>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6" name="Freeform 55"/>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7" name="Freeform 56"/>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8" name="Freeform 57"/>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59" name="Freeform 58"/>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0" name="Freeform 59"/>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1" name="Freeform 60"/>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2" name="Freeform 61"/>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3" name="Freeform 62"/>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4" name="Freeform 63"/>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5" name="Freeform 64"/>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dirty="0">
                <a:solidFill>
                  <a:srgbClr val="FFFFFF"/>
                </a:solidFill>
                <a:latin typeface="Arial Narrow" panose="020B0606020202030204" pitchFamily="34" charset="0"/>
                <a:ea typeface="微軟正黑體" panose="020B0604030504040204" pitchFamily="34" charset="-120"/>
              </a:endParaRPr>
            </a:p>
          </p:txBody>
        </p:sp>
      </p:grpSp>
      <p:grpSp>
        <p:nvGrpSpPr>
          <p:cNvPr id="115" name="Group 114"/>
          <p:cNvGrpSpPr/>
          <p:nvPr/>
        </p:nvGrpSpPr>
        <p:grpSpPr>
          <a:xfrm>
            <a:off x="1164222" y="2373529"/>
            <a:ext cx="508898" cy="364884"/>
            <a:chOff x="1492615" y="2860796"/>
            <a:chExt cx="572014" cy="410138"/>
          </a:xfrm>
        </p:grpSpPr>
        <p:grpSp>
          <p:nvGrpSpPr>
            <p:cNvPr id="66" name="Group 65"/>
            <p:cNvGrpSpPr/>
            <p:nvPr/>
          </p:nvGrpSpPr>
          <p:grpSpPr bwMode="black">
            <a:xfrm>
              <a:off x="1492615" y="2860796"/>
              <a:ext cx="487562" cy="376367"/>
              <a:chOff x="7010400" y="2133600"/>
              <a:chExt cx="1379538" cy="1065213"/>
            </a:xfrm>
            <a:solidFill>
              <a:srgbClr val="505050"/>
            </a:solidFill>
          </p:grpSpPr>
          <p:sp>
            <p:nvSpPr>
              <p:cNvPr id="67" name="Freeform 66"/>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8" name="Freeform 67"/>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69" name="Freeform 68"/>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0" name="Freeform 69"/>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1" name="Freeform 70"/>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2" name="Freeform 71"/>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3" name="Freeform 72"/>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4" name="Freeform 73"/>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5" name="Freeform 74"/>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6" name="Freeform 75"/>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7" name="Freeform 76"/>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8" name="Freeform 77"/>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79" name="Freeform 78"/>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0" name="Freeform 79"/>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1" name="Freeform 80"/>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2" name="Freeform 81"/>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3" name="Freeform 82"/>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4" name="Freeform 83"/>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5" name="Freeform 84"/>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6" name="Freeform 85"/>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7" name="Freeform 86"/>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8" name="Freeform 87"/>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89" name="Freeform 88"/>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0" name="Freeform 89"/>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1" name="Freeform 90"/>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2" name="Freeform 91"/>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3" name="Freeform 92"/>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4" name="Freeform 93"/>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5" name="Freeform 94"/>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6" name="Freeform 95"/>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7" name="Freeform 96"/>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8" name="Freeform 97"/>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99" name="Freeform 98"/>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0" name="Freeform 99"/>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1" name="Freeform 100"/>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2" name="Freeform 101"/>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3" name="Freeform 102"/>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4" name="Freeform 103"/>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5" name="Freeform 104"/>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6" name="Freeform 105"/>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7" name="Freeform 106"/>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8" name="Freeform 107"/>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09" name="Freeform 108"/>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10" name="Freeform 109"/>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11" name="Freeform 110"/>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12" name="Freeform 111"/>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13" name="Freeform 112"/>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grpSp>
        <p:sp>
          <p:nvSpPr>
            <p:cNvPr id="114" name="Freeform 113"/>
            <p:cNvSpPr>
              <a:spLocks noChangeAspect="1"/>
            </p:cNvSpPr>
            <p:nvPr/>
          </p:nvSpPr>
          <p:spPr bwMode="black">
            <a:xfrm>
              <a:off x="1866552" y="3074252"/>
              <a:ext cx="198077" cy="19668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922" tIns="77537" rIns="96922" bIns="77537" numCol="1" spcCol="0" rtlCol="0" fromWordArt="0" anchor="t" anchorCtr="0" forceAA="0" compatLnSpc="1">
              <a:prstTxWarp prst="textNoShape">
                <a:avLst/>
              </a:prstTxWarp>
              <a:noAutofit/>
            </a:bodyPr>
            <a:lstStyle/>
            <a:p>
              <a:pPr algn="ctr" defTabSz="494224" fontAlgn="base">
                <a:lnSpc>
                  <a:spcPct val="90000"/>
                </a:lnSpc>
                <a:spcBef>
                  <a:spcPct val="0"/>
                </a:spcBef>
                <a:spcAft>
                  <a:spcPct val="0"/>
                </a:spcAft>
                <a:defRPr/>
              </a:pPr>
              <a:endParaRPr lang="en-US" sz="1272"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grpSp>
      <p:grpSp>
        <p:nvGrpSpPr>
          <p:cNvPr id="116" name="Group 115"/>
          <p:cNvGrpSpPr/>
          <p:nvPr/>
        </p:nvGrpSpPr>
        <p:grpSpPr bwMode="black">
          <a:xfrm>
            <a:off x="349533" y="2412651"/>
            <a:ext cx="433765" cy="334839"/>
            <a:chOff x="7010400" y="2133600"/>
            <a:chExt cx="1379538" cy="1065213"/>
          </a:xfrm>
          <a:solidFill>
            <a:srgbClr val="505050"/>
          </a:solidFill>
        </p:grpSpPr>
        <p:sp>
          <p:nvSpPr>
            <p:cNvPr id="117" name="Freeform 116"/>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18" name="Freeform 117"/>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19" name="Freeform 118"/>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0" name="Freeform 119"/>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1" name="Freeform 120"/>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2" name="Freeform 121"/>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3" name="Freeform 122"/>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4" name="Freeform 123"/>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5" name="Freeform 124"/>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6" name="Freeform 125"/>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7" name="Freeform 126"/>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8" name="Freeform 127"/>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29" name="Freeform 128"/>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0" name="Freeform 129"/>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1" name="Freeform 130"/>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2" name="Freeform 131"/>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3" name="Freeform 132"/>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4" name="Freeform 133"/>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5" name="Freeform 134"/>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6" name="Freeform 135"/>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7" name="Freeform 136"/>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8" name="Freeform 137"/>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39" name="Freeform 138"/>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0" name="Freeform 139"/>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1" name="Freeform 140"/>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2" name="Freeform 141"/>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3" name="Freeform 142"/>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4" name="Freeform 143"/>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5" name="Freeform 144"/>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6" name="Freeform 145"/>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7" name="Freeform 146"/>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8" name="Freeform 147"/>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49" name="Freeform 148"/>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0" name="Freeform 149"/>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1" name="Freeform 150"/>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2" name="Freeform 151"/>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3" name="Freeform 152"/>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4" name="Freeform 153"/>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5" name="Freeform 154"/>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6" name="Freeform 155"/>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7" name="Freeform 156"/>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8" name="Freeform 157"/>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59" name="Freeform 158"/>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60" name="Freeform 159"/>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61" name="Freeform 160"/>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62" name="Freeform 161"/>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a:solidFill>
                  <a:srgbClr val="FFFFFF"/>
                </a:solidFill>
                <a:latin typeface="Arial Narrow" panose="020B0606020202030204" pitchFamily="34" charset="0"/>
                <a:ea typeface="微軟正黑體" panose="020B0604030504040204" pitchFamily="34" charset="-120"/>
              </a:endParaRPr>
            </a:p>
          </p:txBody>
        </p:sp>
        <p:sp>
          <p:nvSpPr>
            <p:cNvPr id="163" name="Freeform 162"/>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9525">
              <a:solidFill>
                <a:schemeClr val="bg1"/>
              </a:solidFill>
              <a:round/>
              <a:headEnd/>
              <a:tailEnd/>
            </a:ln>
            <a:extLst/>
          </p:spPr>
          <p:txBody>
            <a:bodyPr vert="horz" wrap="square" lIns="49433" tIns="24716" rIns="49433" bIns="247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672331">
                <a:defRPr/>
              </a:pPr>
              <a:endParaRPr lang="en-US" sz="865" dirty="0">
                <a:solidFill>
                  <a:srgbClr val="FFFFFF"/>
                </a:solidFill>
                <a:latin typeface="Arial Narrow" panose="020B0606020202030204" pitchFamily="34" charset="0"/>
                <a:ea typeface="微軟正黑體" panose="020B0604030504040204" pitchFamily="34" charset="-120"/>
              </a:endParaRPr>
            </a:p>
          </p:txBody>
        </p:sp>
      </p:grpSp>
      <p:pic>
        <p:nvPicPr>
          <p:cNvPr id="165" name="Picture 164"/>
          <p:cNvPicPr>
            <a:picLocks noChangeAspect="1"/>
          </p:cNvPicPr>
          <p:nvPr/>
        </p:nvPicPr>
        <p:blipFill>
          <a:blip r:embed="rId2"/>
          <a:stretch>
            <a:fillRect/>
          </a:stretch>
        </p:blipFill>
        <p:spPr>
          <a:xfrm>
            <a:off x="6116376" y="1667889"/>
            <a:ext cx="1183994" cy="1183994"/>
          </a:xfrm>
          <a:prstGeom prst="rect">
            <a:avLst/>
          </a:prstGeom>
        </p:spPr>
      </p:pic>
      <p:sp>
        <p:nvSpPr>
          <p:cNvPr id="166" name="Rectangle 165"/>
          <p:cNvSpPr/>
          <p:nvPr/>
        </p:nvSpPr>
        <p:spPr>
          <a:xfrm>
            <a:off x="6138249" y="2964025"/>
            <a:ext cx="948979" cy="361894"/>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453526" fontAlgn="base">
              <a:spcBef>
                <a:spcPct val="0"/>
              </a:spcBef>
              <a:spcAft>
                <a:spcPct val="0"/>
              </a:spcAft>
              <a:defRPr/>
            </a:pPr>
            <a:r>
              <a:rPr lang="en-US" sz="1176" b="1" dirty="0">
                <a:ln>
                  <a:solidFill>
                    <a:srgbClr val="FFFFFF">
                      <a:alpha val="0"/>
                    </a:srgbClr>
                  </a:solidFill>
                </a:ln>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a:t>
            </a:r>
          </a:p>
          <a:p>
            <a:pPr algn="ctr" defTabSz="453526" fontAlgn="base">
              <a:spcBef>
                <a:spcPct val="0"/>
              </a:spcBef>
              <a:spcAft>
                <a:spcPct val="0"/>
              </a:spcAft>
              <a:defRPr/>
            </a:pPr>
            <a:r>
              <a:rPr lang="en-US" sz="1176" b="1" dirty="0">
                <a:ln>
                  <a:solidFill>
                    <a:srgbClr val="FFFFFF">
                      <a:alpha val="0"/>
                    </a:srgbClr>
                  </a:solidFill>
                </a:ln>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Active Directory</a:t>
            </a:r>
          </a:p>
        </p:txBody>
      </p:sp>
      <p:pic>
        <p:nvPicPr>
          <p:cNvPr id="168" name="Picture 1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8865" y="2048172"/>
            <a:ext cx="653677" cy="432535"/>
          </a:xfrm>
          <a:prstGeom prst="rect">
            <a:avLst/>
          </a:prstGeom>
        </p:spPr>
      </p:pic>
      <p:grpSp>
        <p:nvGrpSpPr>
          <p:cNvPr id="175" name="Group 174"/>
          <p:cNvGrpSpPr/>
          <p:nvPr/>
        </p:nvGrpSpPr>
        <p:grpSpPr>
          <a:xfrm>
            <a:off x="621573" y="2102528"/>
            <a:ext cx="1950589" cy="273924"/>
            <a:chOff x="1587660" y="4261331"/>
            <a:chExt cx="2652937" cy="548147"/>
          </a:xfrm>
        </p:grpSpPr>
        <p:cxnSp>
          <p:nvCxnSpPr>
            <p:cNvPr id="170" name="Elbow Connector 169"/>
            <p:cNvCxnSpPr/>
            <p:nvPr/>
          </p:nvCxnSpPr>
          <p:spPr>
            <a:xfrm flipV="1">
              <a:off x="1587660" y="4274587"/>
              <a:ext cx="2652937" cy="534891"/>
            </a:xfrm>
            <a:prstGeom prst="bentConnector3">
              <a:avLst>
                <a:gd name="adj1" fmla="val -265"/>
              </a:avLst>
            </a:prstGeom>
            <a:ln>
              <a:solidFill>
                <a:schemeClr val="bg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2644098" y="4278506"/>
              <a:ext cx="7316" cy="394462"/>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3716890" y="4261331"/>
              <a:ext cx="1" cy="441593"/>
            </a:xfrm>
            <a:prstGeom prst="line">
              <a:avLst/>
            </a:prstGeom>
            <a:ln>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5" name="Straight Arrow Connector 184"/>
          <p:cNvCxnSpPr/>
          <p:nvPr/>
        </p:nvCxnSpPr>
        <p:spPr>
          <a:xfrm flipH="1">
            <a:off x="5176095" y="2266069"/>
            <a:ext cx="1035175" cy="0"/>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flipH="1">
            <a:off x="3288569" y="2272693"/>
            <a:ext cx="905746" cy="0"/>
          </a:xfrm>
          <a:prstGeom prst="straightConnector1">
            <a:avLst/>
          </a:prstGeom>
          <a:ln w="285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4102519" y="2973129"/>
            <a:ext cx="1156300" cy="361894"/>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453526" fontAlgn="base">
              <a:spcBef>
                <a:spcPct val="0"/>
              </a:spcBef>
              <a:spcAft>
                <a:spcPct val="0"/>
              </a:spcAft>
              <a:defRPr/>
            </a:pPr>
            <a:r>
              <a:rPr lang="en-US" sz="1176" b="1" dirty="0">
                <a:ln>
                  <a:solidFill>
                    <a:srgbClr val="FFFFFF">
                      <a:alpha val="0"/>
                    </a:srgbClr>
                  </a:solidFill>
                </a:ln>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Azure AD Domain Services</a:t>
            </a:r>
          </a:p>
        </p:txBody>
      </p:sp>
      <p:sp>
        <p:nvSpPr>
          <p:cNvPr id="190" name="TextBox 189"/>
          <p:cNvSpPr txBox="1"/>
          <p:nvPr/>
        </p:nvSpPr>
        <p:spPr>
          <a:xfrm>
            <a:off x="1895568" y="3054979"/>
            <a:ext cx="1116167" cy="359783"/>
          </a:xfrm>
          <a:prstGeom prst="rect">
            <a:avLst/>
          </a:prstGeom>
          <a:noFill/>
        </p:spPr>
        <p:txBody>
          <a:bodyPr wrap="square" lIns="134464" tIns="107571" rIns="134464" bIns="107571" rtlCol="0">
            <a:spAutoFit/>
          </a:bodyPr>
          <a:lstStyle/>
          <a:p>
            <a:pPr algn="r" defTabSz="672358">
              <a:lnSpc>
                <a:spcPct val="90000"/>
              </a:lnSpc>
              <a:spcAft>
                <a:spcPts val="441"/>
              </a:spcAft>
              <a:defRPr/>
            </a:pPr>
            <a:r>
              <a:rPr lang="zh-TW" altLang="en-US" sz="1029" kern="0" dirty="0">
                <a:solidFill>
                  <a:schemeClr val="bg1"/>
                </a:solidFill>
                <a:latin typeface="Arial Narrow" panose="020B0606020202030204" pitchFamily="34" charset="0"/>
                <a:ea typeface="微軟正黑體" panose="020B0604030504040204" pitchFamily="34" charset="-120"/>
              </a:rPr>
              <a:t>虛擬網路</a:t>
            </a:r>
            <a:endParaRPr lang="en-US" sz="1029" kern="0" dirty="0">
              <a:solidFill>
                <a:schemeClr val="bg1"/>
              </a:solidFill>
              <a:latin typeface="Arial Narrow" panose="020B0606020202030204" pitchFamily="34" charset="0"/>
              <a:ea typeface="微軟正黑體" panose="020B0604030504040204" pitchFamily="34" charset="-120"/>
            </a:endParaRPr>
          </a:p>
        </p:txBody>
      </p:sp>
      <p:sp>
        <p:nvSpPr>
          <p:cNvPr id="192" name="Freeform 54"/>
          <p:cNvSpPr>
            <a:spLocks noChangeAspect="1" noEditPoints="1"/>
          </p:cNvSpPr>
          <p:nvPr/>
        </p:nvSpPr>
        <p:spPr bwMode="black">
          <a:xfrm>
            <a:off x="684402" y="2572105"/>
            <a:ext cx="169329" cy="16932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w="6350">
            <a:solidFill>
              <a:schemeClr val="bg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a:solidFill>
                <a:schemeClr val="bg1"/>
              </a:solidFill>
              <a:latin typeface="Arial Narrow" panose="020B0606020202030204" pitchFamily="34" charset="0"/>
              <a:ea typeface="微軟正黑體" panose="020B0604030504040204" pitchFamily="34" charset="-120"/>
              <a:cs typeface="Segoe UI" pitchFamily="34" charset="0"/>
            </a:endParaRPr>
          </a:p>
        </p:txBody>
      </p:sp>
      <p:sp>
        <p:nvSpPr>
          <p:cNvPr id="193" name="Rounded Rectangular Callout 192"/>
          <p:cNvSpPr/>
          <p:nvPr/>
        </p:nvSpPr>
        <p:spPr bwMode="auto">
          <a:xfrm>
            <a:off x="2785779" y="1239206"/>
            <a:ext cx="1680797" cy="453335"/>
          </a:xfrm>
          <a:prstGeom prst="wedgeRoundRectCallout">
            <a:avLst>
              <a:gd name="adj1" fmla="val -44617"/>
              <a:gd name="adj2" fmla="val 128088"/>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zh-TW" altLang="en-US" sz="1029" kern="0" dirty="0">
                <a:solidFill>
                  <a:srgbClr val="505050"/>
                </a:solidFill>
                <a:latin typeface="Arial Narrow" panose="020B0606020202030204" pitchFamily="34" charset="0"/>
                <a:ea typeface="微軟正黑體" panose="020B0604030504040204" pitchFamily="34" charset="-120"/>
              </a:rPr>
              <a:t>受控網域在你的 </a:t>
            </a:r>
            <a:br>
              <a:rPr lang="en-US" altLang="zh-TW" sz="1029" kern="0" dirty="0">
                <a:solidFill>
                  <a:srgbClr val="505050"/>
                </a:solidFill>
                <a:latin typeface="Arial Narrow" panose="020B0606020202030204" pitchFamily="34" charset="0"/>
                <a:ea typeface="微軟正黑體" panose="020B0604030504040204" pitchFamily="34" charset="-120"/>
              </a:rPr>
            </a:br>
            <a:r>
              <a:rPr lang="en-US" altLang="zh-TW" sz="1029" kern="0" dirty="0">
                <a:solidFill>
                  <a:srgbClr val="505050"/>
                </a:solidFill>
                <a:latin typeface="Arial Narrow" panose="020B0606020202030204" pitchFamily="34" charset="0"/>
                <a:ea typeface="微軟正黑體" panose="020B0604030504040204" pitchFamily="34" charset="-120"/>
              </a:rPr>
              <a:t>Azure </a:t>
            </a:r>
            <a:r>
              <a:rPr lang="zh-TW" altLang="en-US" sz="1029" kern="0" dirty="0">
                <a:solidFill>
                  <a:srgbClr val="505050"/>
                </a:solidFill>
                <a:latin typeface="Arial Narrow" panose="020B0606020202030204" pitchFamily="34" charset="0"/>
                <a:ea typeface="微軟正黑體" panose="020B0604030504040204" pitchFamily="34" charset="-120"/>
              </a:rPr>
              <a:t>虛擬網路中使用</a:t>
            </a:r>
            <a:endParaRPr lang="en-US" sz="1029" kern="0" dirty="0">
              <a:solidFill>
                <a:srgbClr val="505050"/>
              </a:solidFill>
              <a:latin typeface="Arial Narrow" panose="020B0606020202030204" pitchFamily="34" charset="0"/>
              <a:ea typeface="微軟正黑體" panose="020B0604030504040204" pitchFamily="34" charset="-120"/>
            </a:endParaRPr>
          </a:p>
        </p:txBody>
      </p:sp>
      <p:sp>
        <p:nvSpPr>
          <p:cNvPr id="194" name="Freeform 193"/>
          <p:cNvSpPr>
            <a:spLocks noEditPoints="1"/>
          </p:cNvSpPr>
          <p:nvPr/>
        </p:nvSpPr>
        <p:spPr bwMode="auto">
          <a:xfrm>
            <a:off x="5606335" y="2337706"/>
            <a:ext cx="240763" cy="16208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92D050"/>
          </a:solidFill>
          <a:ln>
            <a:solidFill>
              <a:srgbClr val="92D050"/>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rgbClr val="FFFFFF"/>
              </a:solidFill>
              <a:latin typeface="Arial Narrow" panose="020B0606020202030204" pitchFamily="34" charset="0"/>
              <a:ea typeface="微軟正黑體" panose="020B0604030504040204" pitchFamily="34" charset="-120"/>
            </a:endParaRPr>
          </a:p>
        </p:txBody>
      </p:sp>
      <p:sp>
        <p:nvSpPr>
          <p:cNvPr id="195" name="Freeform 194"/>
          <p:cNvSpPr>
            <a:spLocks noEditPoints="1"/>
          </p:cNvSpPr>
          <p:nvPr/>
        </p:nvSpPr>
        <p:spPr bwMode="auto">
          <a:xfrm>
            <a:off x="5536218" y="2034535"/>
            <a:ext cx="205830" cy="170107"/>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92D050"/>
          </a:solidFill>
          <a:ln>
            <a:solidFill>
              <a:srgbClr val="92D050"/>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rgbClr val="FFFFFF"/>
              </a:solidFill>
              <a:latin typeface="Arial Narrow" panose="020B0606020202030204" pitchFamily="34" charset="0"/>
              <a:ea typeface="微軟正黑體" panose="020B0604030504040204" pitchFamily="34" charset="-120"/>
            </a:endParaRPr>
          </a:p>
        </p:txBody>
      </p:sp>
      <p:sp>
        <p:nvSpPr>
          <p:cNvPr id="196" name="Freeform 195"/>
          <p:cNvSpPr>
            <a:spLocks noEditPoints="1"/>
          </p:cNvSpPr>
          <p:nvPr/>
        </p:nvSpPr>
        <p:spPr bwMode="auto">
          <a:xfrm>
            <a:off x="5809592" y="2035964"/>
            <a:ext cx="121545" cy="182686"/>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rgbClr val="92D050"/>
          </a:solidFill>
          <a:ln>
            <a:solidFill>
              <a:srgbClr val="92D050"/>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rgbClr val="FFFFFF"/>
              </a:solidFill>
              <a:latin typeface="Arial Narrow" panose="020B0606020202030204" pitchFamily="34" charset="0"/>
              <a:ea typeface="微軟正黑體" panose="020B0604030504040204" pitchFamily="34" charset="-120"/>
            </a:endParaRPr>
          </a:p>
        </p:txBody>
      </p:sp>
      <p:sp>
        <p:nvSpPr>
          <p:cNvPr id="197" name="Freeform 196"/>
          <p:cNvSpPr>
            <a:spLocks noChangeAspect="1" noEditPoints="1"/>
          </p:cNvSpPr>
          <p:nvPr/>
        </p:nvSpPr>
        <p:spPr bwMode="auto">
          <a:xfrm>
            <a:off x="4315016" y="1906886"/>
            <a:ext cx="755961" cy="745969"/>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bg1">
              <a:lumMod val="60000"/>
              <a:lumOff val="40000"/>
            </a:schemeClr>
          </a:solidFill>
          <a:ln>
            <a:solidFill>
              <a:schemeClr val="bg1">
                <a:lumMod val="60000"/>
                <a:lumOff val="40000"/>
              </a:schemeClr>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rgbClr val="FFFFFF"/>
              </a:solidFill>
              <a:latin typeface="Arial Narrow" panose="020B0606020202030204" pitchFamily="34" charset="0"/>
              <a:ea typeface="微軟正黑體" panose="020B0604030504040204" pitchFamily="34" charset="-120"/>
            </a:endParaRPr>
          </a:p>
        </p:txBody>
      </p:sp>
      <p:cxnSp>
        <p:nvCxnSpPr>
          <p:cNvPr id="176" name="Straight Arrow Connector 175"/>
          <p:cNvCxnSpPr>
            <a:cxnSpLocks/>
          </p:cNvCxnSpPr>
          <p:nvPr/>
        </p:nvCxnSpPr>
        <p:spPr>
          <a:xfrm flipH="1" flipV="1">
            <a:off x="7032458" y="3434269"/>
            <a:ext cx="452923" cy="818277"/>
          </a:xfrm>
          <a:prstGeom prst="straightConnector1">
            <a:avLst/>
          </a:prstGeom>
          <a:noFill/>
          <a:ln w="28575" cap="flat" cmpd="sng" algn="ctr">
            <a:solidFill>
              <a:srgbClr val="92D050"/>
            </a:solidFill>
            <a:prstDash val="solid"/>
            <a:headEnd type="triangle"/>
            <a:tailEnd type="triangle" w="med" len="med"/>
          </a:ln>
          <a:effectLst/>
        </p:spPr>
      </p:cxnSp>
      <p:sp>
        <p:nvSpPr>
          <p:cNvPr id="180" name="Rectangle 179"/>
          <p:cNvSpPr/>
          <p:nvPr/>
        </p:nvSpPr>
        <p:spPr>
          <a:xfrm>
            <a:off x="7000037" y="4702881"/>
            <a:ext cx="1174551" cy="158377"/>
          </a:xfrm>
          <a:prstGeom prst="rect">
            <a:avLst/>
          </a:prstGeom>
          <a:ln>
            <a:noFill/>
          </a:ln>
        </p:spPr>
        <p:txBody>
          <a:bodyPr wrap="square" lIns="0" tIns="0" rIns="0" bIns="0" anchor="ctr">
            <a:spAutoFit/>
          </a:bodyPr>
          <a:lstStyle/>
          <a:p>
            <a:pPr algn="ctr" defTabSz="444668" fontAlgn="base">
              <a:spcBef>
                <a:spcPts val="584"/>
              </a:spcBef>
              <a:spcAft>
                <a:spcPct val="0"/>
              </a:spcAft>
              <a:defRPr/>
            </a:pPr>
            <a:r>
              <a:rPr lang="en-US" sz="1029" b="1" kern="0" dirty="0">
                <a:ln>
                  <a:solidFill>
                    <a:srgbClr val="FFFFFF">
                      <a:alpha val="0"/>
                    </a:srgbClr>
                  </a:solidFill>
                </a:ln>
                <a:solidFill>
                  <a:sysClr val="windowText" lastClr="000000"/>
                </a:solidFill>
                <a:latin typeface="Arial Narrow" panose="020B0606020202030204" pitchFamily="34" charset="0"/>
                <a:ea typeface="微軟正黑體" panose="020B0604030504040204" pitchFamily="34" charset="-120"/>
              </a:rPr>
              <a:t>Active Directory</a:t>
            </a:r>
          </a:p>
        </p:txBody>
      </p:sp>
      <p:pic>
        <p:nvPicPr>
          <p:cNvPr id="181" name="Picture 1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7115" y="4196520"/>
            <a:ext cx="666351" cy="440920"/>
          </a:xfrm>
          <a:prstGeom prst="rect">
            <a:avLst/>
          </a:prstGeom>
        </p:spPr>
      </p:pic>
      <p:grpSp>
        <p:nvGrpSpPr>
          <p:cNvPr id="182" name="Group 181"/>
          <p:cNvGrpSpPr/>
          <p:nvPr/>
        </p:nvGrpSpPr>
        <p:grpSpPr>
          <a:xfrm>
            <a:off x="6590231" y="3648695"/>
            <a:ext cx="803121" cy="616978"/>
            <a:chOff x="7260634" y="3622030"/>
            <a:chExt cx="1485603" cy="1141280"/>
          </a:xfrm>
        </p:grpSpPr>
        <p:sp>
          <p:nvSpPr>
            <p:cNvPr id="183" name="TextBox 182"/>
            <p:cNvSpPr txBox="1"/>
            <p:nvPr/>
          </p:nvSpPr>
          <p:spPr>
            <a:xfrm>
              <a:off x="7260634" y="3940510"/>
              <a:ext cx="1485603" cy="822800"/>
            </a:xfrm>
            <a:prstGeom prst="rect">
              <a:avLst/>
            </a:prstGeom>
            <a:noFill/>
          </p:spPr>
          <p:txBody>
            <a:bodyPr wrap="square" lIns="98866" tIns="79092" rIns="98866" bIns="79092" rtlCol="0">
              <a:spAutoFit/>
            </a:bodyPr>
            <a:lstStyle/>
            <a:p>
              <a:pPr algn="ctr" defTabSz="672358">
                <a:lnSpc>
                  <a:spcPct val="90000"/>
                </a:lnSpc>
                <a:spcAft>
                  <a:spcPts val="324"/>
                </a:spcAft>
                <a:defRPr/>
              </a:pPr>
              <a:r>
                <a:rPr lang="en-US" sz="1029" b="1" kern="0" dirty="0">
                  <a:latin typeface="Arial Narrow" panose="020B0606020202030204" pitchFamily="34" charset="0"/>
                  <a:ea typeface="微軟正黑體" panose="020B0604030504040204" pitchFamily="34" charset="-120"/>
                </a:rPr>
                <a:t>Azure AD Connect</a:t>
              </a:r>
            </a:p>
          </p:txBody>
        </p:sp>
        <p:pic>
          <p:nvPicPr>
            <p:cNvPr id="184" name="Picture 183" descr="Adressbook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7850111" y="3622030"/>
              <a:ext cx="385592" cy="385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7" name="Freeform 186"/>
          <p:cNvSpPr>
            <a:spLocks noEditPoints="1"/>
          </p:cNvSpPr>
          <p:nvPr/>
        </p:nvSpPr>
        <p:spPr bwMode="auto">
          <a:xfrm>
            <a:off x="7416344" y="3698280"/>
            <a:ext cx="240763" cy="16208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chemeClr val="bg1"/>
              </a:solidFill>
              <a:latin typeface="Arial Narrow" panose="020B0606020202030204" pitchFamily="34" charset="0"/>
              <a:ea typeface="微軟正黑體" panose="020B0604030504040204" pitchFamily="34" charset="-120"/>
            </a:endParaRPr>
          </a:p>
        </p:txBody>
      </p:sp>
      <p:sp>
        <p:nvSpPr>
          <p:cNvPr id="191" name="Freeform 190"/>
          <p:cNvSpPr>
            <a:spLocks noEditPoints="1"/>
          </p:cNvSpPr>
          <p:nvPr/>
        </p:nvSpPr>
        <p:spPr bwMode="auto">
          <a:xfrm>
            <a:off x="7346227" y="3395110"/>
            <a:ext cx="205830" cy="170107"/>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chemeClr val="bg1"/>
              </a:solidFill>
              <a:latin typeface="Arial Narrow" panose="020B0606020202030204" pitchFamily="34" charset="0"/>
              <a:ea typeface="微軟正黑體" panose="020B0604030504040204" pitchFamily="34" charset="-120"/>
            </a:endParaRPr>
          </a:p>
        </p:txBody>
      </p:sp>
      <p:sp>
        <p:nvSpPr>
          <p:cNvPr id="203" name="Freeform 202"/>
          <p:cNvSpPr>
            <a:spLocks noEditPoints="1"/>
          </p:cNvSpPr>
          <p:nvPr/>
        </p:nvSpPr>
        <p:spPr bwMode="auto">
          <a:xfrm>
            <a:off x="7619601" y="3396538"/>
            <a:ext cx="121545" cy="182686"/>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845">
              <a:defRPr/>
            </a:pPr>
            <a:endParaRPr lang="en-US" sz="1324">
              <a:solidFill>
                <a:schemeClr val="bg1"/>
              </a:solidFill>
              <a:latin typeface="Arial Narrow" panose="020B0606020202030204" pitchFamily="34" charset="0"/>
              <a:ea typeface="微軟正黑體" panose="020B0604030504040204" pitchFamily="34" charset="-120"/>
            </a:endParaRPr>
          </a:p>
        </p:txBody>
      </p:sp>
      <p:sp>
        <p:nvSpPr>
          <p:cNvPr id="200" name="Rounded Rectangle 199"/>
          <p:cNvSpPr/>
          <p:nvPr/>
        </p:nvSpPr>
        <p:spPr bwMode="auto">
          <a:xfrm>
            <a:off x="7179548" y="4990690"/>
            <a:ext cx="1940538" cy="146796"/>
          </a:xfrm>
          <a:prstGeom prst="round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212" rIns="0" bIns="25212" numCol="1" rtlCol="0" anchor="ctr" anchorCtr="0" compatLnSpc="1">
            <a:prstTxWarp prst="textNoShape">
              <a:avLst/>
            </a:prstTxWarp>
          </a:bodyPr>
          <a:lstStyle/>
          <a:p>
            <a:pPr algn="ctr" defTabSz="504156" fontAlgn="base">
              <a:spcBef>
                <a:spcPct val="0"/>
              </a:spcBef>
              <a:spcAft>
                <a:spcPct val="0"/>
              </a:spcAft>
              <a:defRPr/>
            </a:pPr>
            <a:endParaRPr lang="en-US" sz="1082" kern="0" dirty="0">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endParaRPr>
          </a:p>
        </p:txBody>
      </p:sp>
      <p:pic>
        <p:nvPicPr>
          <p:cNvPr id="201" name="Picture 200"/>
          <p:cNvPicPr>
            <a:picLocks noChangeAspect="1"/>
          </p:cNvPicPr>
          <p:nvPr/>
        </p:nvPicPr>
        <p:blipFill>
          <a:blip r:embed="rId5"/>
          <a:stretch>
            <a:fillRect/>
          </a:stretch>
        </p:blipFill>
        <p:spPr>
          <a:xfrm>
            <a:off x="8605134" y="3904624"/>
            <a:ext cx="467191" cy="1185946"/>
          </a:xfrm>
          <a:prstGeom prst="rect">
            <a:avLst/>
          </a:prstGeom>
        </p:spPr>
      </p:pic>
      <p:pic>
        <p:nvPicPr>
          <p:cNvPr id="202" name="Picture 201"/>
          <p:cNvPicPr>
            <a:picLocks noChangeAspect="1"/>
          </p:cNvPicPr>
          <p:nvPr/>
        </p:nvPicPr>
        <p:blipFill>
          <a:blip r:embed="rId6"/>
          <a:stretch>
            <a:fillRect/>
          </a:stretch>
        </p:blipFill>
        <p:spPr>
          <a:xfrm>
            <a:off x="7927259" y="3698280"/>
            <a:ext cx="617073" cy="1397145"/>
          </a:xfrm>
          <a:prstGeom prst="rect">
            <a:avLst/>
          </a:prstGeom>
        </p:spPr>
      </p:pic>
      <p:sp>
        <p:nvSpPr>
          <p:cNvPr id="198" name="Rounded Rectangular Callout 197"/>
          <p:cNvSpPr/>
          <p:nvPr/>
        </p:nvSpPr>
        <p:spPr bwMode="auto">
          <a:xfrm>
            <a:off x="5332333" y="1037438"/>
            <a:ext cx="1680797" cy="453335"/>
          </a:xfrm>
          <a:prstGeom prst="wedgeRoundRectCallout">
            <a:avLst>
              <a:gd name="adj1" fmla="val -43909"/>
              <a:gd name="adj2" fmla="val 125834"/>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r>
              <a:rPr lang="zh-TW" altLang="en-US" sz="1029" kern="0" dirty="0">
                <a:solidFill>
                  <a:srgbClr val="505050"/>
                </a:solidFill>
                <a:latin typeface="Arial Narrow" panose="020B0606020202030204" pitchFamily="34" charset="0"/>
                <a:ea typeface="微軟正黑體" panose="020B0604030504040204" pitchFamily="34" charset="-120"/>
              </a:rPr>
              <a:t>自動在背景同步到</a:t>
            </a:r>
            <a:br>
              <a:rPr lang="en-US" altLang="zh-TW" sz="1029" kern="0" dirty="0">
                <a:solidFill>
                  <a:srgbClr val="505050"/>
                </a:solidFill>
                <a:latin typeface="Arial Narrow" panose="020B0606020202030204" pitchFamily="34" charset="0"/>
                <a:ea typeface="微軟正黑體" panose="020B0604030504040204" pitchFamily="34" charset="-120"/>
              </a:rPr>
            </a:br>
            <a:r>
              <a:rPr lang="zh-TW" altLang="en-US" sz="1029" kern="0" dirty="0">
                <a:solidFill>
                  <a:srgbClr val="505050"/>
                </a:solidFill>
                <a:latin typeface="Arial Narrow" panose="020B0606020202030204" pitchFamily="34" charset="0"/>
                <a:ea typeface="微軟正黑體" panose="020B0604030504040204" pitchFamily="34" charset="-120"/>
              </a:rPr>
              <a:t>你的受控網域</a:t>
            </a:r>
            <a:endParaRPr lang="en-US" sz="1029" kern="0" dirty="0">
              <a:solidFill>
                <a:srgbClr val="505050"/>
              </a:soli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13891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857DB3FF-3C46-4143-BCB2-62EBF1BC553B}"/>
              </a:ext>
            </a:extLst>
          </p:cNvPr>
          <p:cNvSpPr>
            <a:spLocks noGrp="1"/>
          </p:cNvSpPr>
          <p:nvPr>
            <p:ph type="title"/>
          </p:nvPr>
        </p:nvSpPr>
        <p:spPr/>
        <p:txBody>
          <a:bodyPr>
            <a:normAutofit fontScale="90000"/>
          </a:bodyPr>
          <a:lstStyle/>
          <a:p>
            <a:endParaRPr lang="zh-TW" altLang="en-US" dirty="0"/>
          </a:p>
        </p:txBody>
      </p:sp>
      <p:sp>
        <p:nvSpPr>
          <p:cNvPr id="9" name="內容版面配置區 8">
            <a:extLst>
              <a:ext uri="{FF2B5EF4-FFF2-40B4-BE49-F238E27FC236}">
                <a16:creationId xmlns:a16="http://schemas.microsoft.com/office/drawing/2014/main" id="{500C1C73-8CD9-4A1D-9215-0F9626B9ECC1}"/>
              </a:ext>
            </a:extLst>
          </p:cNvPr>
          <p:cNvSpPr>
            <a:spLocks noGrp="1"/>
          </p:cNvSpPr>
          <p:nvPr>
            <p:ph idx="1"/>
          </p:nvPr>
        </p:nvSpPr>
        <p:spPr/>
        <p:txBody>
          <a:bodyPr/>
          <a:lstStyle/>
          <a:p>
            <a:r>
              <a:rPr lang="en-US" altLang="zh-TW" dirty="0">
                <a:hlinkClick r:id="rId2"/>
              </a:rPr>
              <a:t>http://60.251.1.52/taiwan/newsletter/library/edm-F18/C-23Azure_for_IT_Pro.htm</a:t>
            </a:r>
            <a:r>
              <a:rPr lang="en-US" altLang="zh-TW" dirty="0"/>
              <a:t> </a:t>
            </a:r>
            <a:endParaRPr lang="zh-TW" altLang="en-US" dirty="0"/>
          </a:p>
        </p:txBody>
      </p:sp>
      <p:pic>
        <p:nvPicPr>
          <p:cNvPr id="10" name="圖片 9">
            <a:hlinkClick r:id="rId2"/>
            <a:extLst>
              <a:ext uri="{FF2B5EF4-FFF2-40B4-BE49-F238E27FC236}">
                <a16:creationId xmlns:a16="http://schemas.microsoft.com/office/drawing/2014/main" id="{19AF9538-15D6-4987-A32A-EDABFCC0BCA1}"/>
              </a:ext>
            </a:extLst>
          </p:cNvPr>
          <p:cNvPicPr>
            <a:picLocks noChangeAspect="1"/>
          </p:cNvPicPr>
          <p:nvPr/>
        </p:nvPicPr>
        <p:blipFill>
          <a:blip r:embed="rId3"/>
          <a:stretch>
            <a:fillRect/>
          </a:stretch>
        </p:blipFill>
        <p:spPr>
          <a:xfrm>
            <a:off x="342900" y="514350"/>
            <a:ext cx="8458200" cy="4114800"/>
          </a:xfrm>
          <a:prstGeom prst="rect">
            <a:avLst/>
          </a:prstGeom>
        </p:spPr>
      </p:pic>
      <p:pic>
        <p:nvPicPr>
          <p:cNvPr id="13" name="圖片 12">
            <a:extLst>
              <a:ext uri="{FF2B5EF4-FFF2-40B4-BE49-F238E27FC236}">
                <a16:creationId xmlns:a16="http://schemas.microsoft.com/office/drawing/2014/main" id="{B3F6984A-AA21-4185-A90B-73268CD9B396}"/>
              </a:ext>
            </a:extLst>
          </p:cNvPr>
          <p:cNvPicPr>
            <a:picLocks noChangeAspect="1"/>
          </p:cNvPicPr>
          <p:nvPr/>
        </p:nvPicPr>
        <p:blipFill>
          <a:blip r:embed="rId4"/>
          <a:stretch>
            <a:fillRect/>
          </a:stretch>
        </p:blipFill>
        <p:spPr>
          <a:xfrm>
            <a:off x="347971" y="3740050"/>
            <a:ext cx="5648325" cy="1247775"/>
          </a:xfrm>
          <a:prstGeom prst="rect">
            <a:avLst/>
          </a:prstGeom>
        </p:spPr>
      </p:pic>
      <p:pic>
        <p:nvPicPr>
          <p:cNvPr id="12" name="圖片 11">
            <a:extLst>
              <a:ext uri="{FF2B5EF4-FFF2-40B4-BE49-F238E27FC236}">
                <a16:creationId xmlns:a16="http://schemas.microsoft.com/office/drawing/2014/main" id="{EA020DDB-2578-4CDA-AF51-12F95214BC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734690"/>
            <a:ext cx="2857500" cy="2857500"/>
          </a:xfrm>
          <a:prstGeom prst="rect">
            <a:avLst/>
          </a:prstGeom>
        </p:spPr>
      </p:pic>
    </p:spTree>
    <p:extLst>
      <p:ext uri="{BB962C8B-B14F-4D97-AF65-F5344CB8AC3E}">
        <p14:creationId xmlns:p14="http://schemas.microsoft.com/office/powerpoint/2010/main" val="2715878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9E7D0-E0AE-4842-AED2-27AB9A3C7DBE}"/>
              </a:ext>
            </a:extLst>
          </p:cNvPr>
          <p:cNvSpPr>
            <a:spLocks noGrp="1"/>
          </p:cNvSpPr>
          <p:nvPr>
            <p:ph type="title"/>
          </p:nvPr>
        </p:nvSpPr>
        <p:spPr>
          <a:xfrm>
            <a:off x="230761" y="483518"/>
            <a:ext cx="8229600" cy="792088"/>
          </a:xfrm>
        </p:spPr>
        <p:txBody>
          <a:bodyPr>
            <a:normAutofit/>
          </a:bodyPr>
          <a:lstStyle/>
          <a:p>
            <a:r>
              <a:rPr lang="en-US" sz="3200" dirty="0"/>
              <a:t>Azure </a:t>
            </a:r>
            <a:r>
              <a:rPr lang="zh-TW" altLang="en-US" sz="3200" dirty="0"/>
              <a:t>安全中心</a:t>
            </a:r>
            <a:endParaRPr lang="en-US" sz="3200" dirty="0"/>
          </a:p>
        </p:txBody>
      </p:sp>
      <p:grpSp>
        <p:nvGrpSpPr>
          <p:cNvPr id="2" name="Group 1"/>
          <p:cNvGrpSpPr/>
          <p:nvPr/>
        </p:nvGrpSpPr>
        <p:grpSpPr>
          <a:xfrm>
            <a:off x="6039584" y="939633"/>
            <a:ext cx="2890412" cy="3844801"/>
            <a:chOff x="8196219" y="1095094"/>
            <a:chExt cx="4098844" cy="5452246"/>
          </a:xfrm>
        </p:grpSpPr>
        <p:pic>
          <p:nvPicPr>
            <p:cNvPr id="5" name="Picture 4">
              <a:extLst>
                <a:ext uri="{FF2B5EF4-FFF2-40B4-BE49-F238E27FC236}">
                  <a16:creationId xmlns:a16="http://schemas.microsoft.com/office/drawing/2014/main" id="{780EBBF2-EB79-4B1A-91B3-DE532EA967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7828" y="1095094"/>
              <a:ext cx="4095626" cy="2745149"/>
            </a:xfrm>
            <a:prstGeom prst="rect">
              <a:avLst/>
            </a:prstGeom>
          </p:spPr>
        </p:pic>
        <p:pic>
          <p:nvPicPr>
            <p:cNvPr id="6" name="Picture 5">
              <a:extLst>
                <a:ext uri="{FF2B5EF4-FFF2-40B4-BE49-F238E27FC236}">
                  <a16:creationId xmlns:a16="http://schemas.microsoft.com/office/drawing/2014/main" id="{D8B58D1D-E4F9-4134-B8F4-48B7A5F2B2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6219" y="4191961"/>
              <a:ext cx="4098844" cy="2355379"/>
            </a:xfrm>
            <a:prstGeom prst="rect">
              <a:avLst/>
            </a:prstGeom>
          </p:spPr>
        </p:pic>
      </p:grpSp>
      <p:sp>
        <p:nvSpPr>
          <p:cNvPr id="8" name="Text Placeholder 3">
            <a:extLst>
              <a:ext uri="{FF2B5EF4-FFF2-40B4-BE49-F238E27FC236}">
                <a16:creationId xmlns:a16="http://schemas.microsoft.com/office/drawing/2014/main" id="{B225E621-EBC5-407F-B6E5-DD67B8D60100}"/>
              </a:ext>
            </a:extLst>
          </p:cNvPr>
          <p:cNvSpPr txBox="1">
            <a:spLocks/>
          </p:cNvSpPr>
          <p:nvPr/>
        </p:nvSpPr>
        <p:spPr>
          <a:xfrm>
            <a:off x="163319" y="1215779"/>
            <a:ext cx="5641265" cy="2486742"/>
          </a:xfrm>
          <a:prstGeom prst="rect">
            <a:avLst/>
          </a:prstGeom>
          <a:noFill/>
        </p:spPr>
        <p:txBody>
          <a:bodyPr vert="horz" wrap="square" lIns="107571" tIns="67232" rIns="107571" bIns="6723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TW" altLang="en-US" sz="2059" dirty="0">
                <a:solidFill>
                  <a:schemeClr val="tx2"/>
                </a:solidFill>
                <a:latin typeface="Arial Narrow" panose="020B0606020202030204" pitchFamily="34" charset="0"/>
                <a:ea typeface="微軟正黑體" panose="020B0604030504040204" pitchFamily="34" charset="-120"/>
                <a:cs typeface="Segoe UI Semibold" panose="020B0702040204020203" pitchFamily="34" charset="0"/>
              </a:rPr>
              <a:t>了解你的雲端安全狀態</a:t>
            </a:r>
            <a:endParaRPr lang="en-US" sz="2059" dirty="0">
              <a:solidFill>
                <a:schemeClr val="tx2"/>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endParaRPr lang="en-US" sz="1471"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透過安全性原則定義，讓 </a:t>
            </a:r>
            <a:r>
              <a:rPr lang="en-US" altLang="zh-TW"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Azure </a:t>
            </a: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資源所有者了解到必須做那些安全控制</a:t>
            </a:r>
            <a:endPar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可以整合來自微軟或第三方伙伴提供的安全解決方案</a:t>
            </a:r>
            <a:endPar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r>
              <a:rPr lang="zh-TW" alt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結合微軟全球威脅專家與人工智慧分析，深入分析各項事件，協助你及早偵測並減少可能的威脅。</a:t>
            </a:r>
            <a:endParaRPr lang="en-US" sz="18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p:txBody>
      </p:sp>
      <p:grpSp>
        <p:nvGrpSpPr>
          <p:cNvPr id="9" name="Group 119">
            <a:extLst>
              <a:ext uri="{FF2B5EF4-FFF2-40B4-BE49-F238E27FC236}">
                <a16:creationId xmlns:a16="http://schemas.microsoft.com/office/drawing/2014/main" id="{1F7F5CC8-40CB-434E-920E-40FF71AB97A6}"/>
              </a:ext>
            </a:extLst>
          </p:cNvPr>
          <p:cNvGrpSpPr/>
          <p:nvPr/>
        </p:nvGrpSpPr>
        <p:grpSpPr>
          <a:xfrm>
            <a:off x="6776272" y="357176"/>
            <a:ext cx="638703" cy="473891"/>
            <a:chOff x="10332992" y="479425"/>
            <a:chExt cx="868680" cy="644525"/>
          </a:xfrm>
        </p:grpSpPr>
        <p:sp>
          <p:nvSpPr>
            <p:cNvPr id="10" name="TextBox 120">
              <a:extLst>
                <a:ext uri="{FF2B5EF4-FFF2-40B4-BE49-F238E27FC236}">
                  <a16:creationId xmlns:a16="http://schemas.microsoft.com/office/drawing/2014/main" id="{FA61ACC4-80B5-4755-AF15-1FEEDF492172}"/>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1" name="Freeform 9">
              <a:extLst>
                <a:ext uri="{FF2B5EF4-FFF2-40B4-BE49-F238E27FC236}">
                  <a16:creationId xmlns:a16="http://schemas.microsoft.com/office/drawing/2014/main" id="{F4BE7E56-DD57-462D-8602-4CC033ECD0BC}"/>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2" name="Group 122">
            <a:extLst>
              <a:ext uri="{FF2B5EF4-FFF2-40B4-BE49-F238E27FC236}">
                <a16:creationId xmlns:a16="http://schemas.microsoft.com/office/drawing/2014/main" id="{34C66247-C7D8-47E7-A2A8-0A16B22CAAA4}"/>
              </a:ext>
            </a:extLst>
          </p:cNvPr>
          <p:cNvGrpSpPr/>
          <p:nvPr/>
        </p:nvGrpSpPr>
        <p:grpSpPr>
          <a:xfrm>
            <a:off x="7415057" y="357175"/>
            <a:ext cx="705837" cy="476226"/>
            <a:chOff x="11201784" y="479425"/>
            <a:chExt cx="959988" cy="647700"/>
          </a:xfrm>
        </p:grpSpPr>
        <p:sp>
          <p:nvSpPr>
            <p:cNvPr id="13" name="TextBox 123">
              <a:extLst>
                <a:ext uri="{FF2B5EF4-FFF2-40B4-BE49-F238E27FC236}">
                  <a16:creationId xmlns:a16="http://schemas.microsoft.com/office/drawing/2014/main" id="{1AAD6577-807E-4069-8759-CA6595EB2107}"/>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4" name="Freeform 13">
              <a:extLst>
                <a:ext uri="{FF2B5EF4-FFF2-40B4-BE49-F238E27FC236}">
                  <a16:creationId xmlns:a16="http://schemas.microsoft.com/office/drawing/2014/main" id="{DC000B75-270F-443C-933D-103F08ABBF86}"/>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15" name="TextBox 125">
            <a:extLst>
              <a:ext uri="{FF2B5EF4-FFF2-40B4-BE49-F238E27FC236}">
                <a16:creationId xmlns:a16="http://schemas.microsoft.com/office/drawing/2014/main" id="{E2E67C8A-B072-4DD5-BE17-8E8E30313B87}"/>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6" name="Freeform 5">
            <a:extLst>
              <a:ext uri="{FF2B5EF4-FFF2-40B4-BE49-F238E27FC236}">
                <a16:creationId xmlns:a16="http://schemas.microsoft.com/office/drawing/2014/main" id="{A1F21819-CB9A-40BD-A8D4-CA76791AD5AE}"/>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17" name="Rectangle 127">
            <a:extLst>
              <a:ext uri="{FF2B5EF4-FFF2-40B4-BE49-F238E27FC236}">
                <a16:creationId xmlns:a16="http://schemas.microsoft.com/office/drawing/2014/main" id="{973BAE81-25F1-44F6-B433-CF95EC8E0F60}"/>
              </a:ext>
            </a:extLst>
          </p:cNvPr>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8" name="Group 128">
            <a:extLst>
              <a:ext uri="{FF2B5EF4-FFF2-40B4-BE49-F238E27FC236}">
                <a16:creationId xmlns:a16="http://schemas.microsoft.com/office/drawing/2014/main" id="{2130FDA7-2AEC-4F79-A71E-FF6D11A48072}"/>
              </a:ext>
            </a:extLst>
          </p:cNvPr>
          <p:cNvGrpSpPr/>
          <p:nvPr/>
        </p:nvGrpSpPr>
        <p:grpSpPr>
          <a:xfrm>
            <a:off x="6189897" y="352866"/>
            <a:ext cx="638703" cy="473891"/>
            <a:chOff x="9418637" y="479425"/>
            <a:chExt cx="868680" cy="644525"/>
          </a:xfrm>
        </p:grpSpPr>
        <p:sp>
          <p:nvSpPr>
            <p:cNvPr id="19" name="TextBox 129">
              <a:extLst>
                <a:ext uri="{FF2B5EF4-FFF2-40B4-BE49-F238E27FC236}">
                  <a16:creationId xmlns:a16="http://schemas.microsoft.com/office/drawing/2014/main" id="{49929C77-1BF1-47E0-A1AA-2315961279B0}"/>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0" name="Freeform 5">
              <a:extLst>
                <a:ext uri="{FF2B5EF4-FFF2-40B4-BE49-F238E27FC236}">
                  <a16:creationId xmlns:a16="http://schemas.microsoft.com/office/drawing/2014/main" id="{E181F3A6-D286-4ED0-AA18-C5E7A79D143C}"/>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3585542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9E7D0-E0AE-4842-AED2-27AB9A3C7DBE}"/>
              </a:ext>
            </a:extLst>
          </p:cNvPr>
          <p:cNvSpPr>
            <a:spLocks noGrp="1"/>
          </p:cNvSpPr>
          <p:nvPr>
            <p:ph type="title"/>
          </p:nvPr>
        </p:nvSpPr>
        <p:spPr>
          <a:xfrm>
            <a:off x="457200" y="483518"/>
            <a:ext cx="8229600" cy="864096"/>
          </a:xfrm>
        </p:spPr>
        <p:txBody>
          <a:bodyPr>
            <a:normAutofit/>
          </a:bodyPr>
          <a:lstStyle/>
          <a:p>
            <a:r>
              <a:rPr lang="en-US" sz="3200" dirty="0"/>
              <a:t>Azure </a:t>
            </a:r>
            <a:r>
              <a:rPr lang="zh-TW" altLang="en-US" sz="3200" dirty="0"/>
              <a:t>記錄分析</a:t>
            </a:r>
            <a:r>
              <a:rPr lang="en-US" sz="3200" dirty="0"/>
              <a:t> (Log Analytics)</a:t>
            </a:r>
          </a:p>
        </p:txBody>
      </p:sp>
      <p:sp>
        <p:nvSpPr>
          <p:cNvPr id="20" name="Text Placeholder 3">
            <a:extLst>
              <a:ext uri="{FF2B5EF4-FFF2-40B4-BE49-F238E27FC236}">
                <a16:creationId xmlns:a16="http://schemas.microsoft.com/office/drawing/2014/main" id="{0F333618-6190-4930-BAB9-E6EE628504F0}"/>
              </a:ext>
            </a:extLst>
          </p:cNvPr>
          <p:cNvSpPr txBox="1">
            <a:spLocks/>
          </p:cNvSpPr>
          <p:nvPr/>
        </p:nvSpPr>
        <p:spPr>
          <a:xfrm>
            <a:off x="201930" y="1714620"/>
            <a:ext cx="4417951" cy="2967322"/>
          </a:xfrm>
          <a:prstGeom prst="rect">
            <a:avLst/>
          </a:prstGeom>
          <a:noFill/>
        </p:spPr>
        <p:txBody>
          <a:bodyPr vert="horz" wrap="square" lIns="107571" tIns="67232" rIns="107571" bIns="6723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掌握你的混合雲環境的所有狀況</a:t>
            </a:r>
            <a:endParaRPr 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監控與收集資料的對象包含本地端資料中心與公有雲 </a:t>
            </a:r>
            <a:r>
              <a:rPr lang="en-US" altLang="zh-TW"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r>
              <a:rPr 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Azure</a:t>
            </a: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a:t>
            </a:r>
            <a:r>
              <a:rPr 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 AWS)</a:t>
            </a:r>
          </a:p>
          <a:p>
            <a:pPr>
              <a:buClr>
                <a:schemeClr val="bg1"/>
              </a:buClr>
            </a:pP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很容易收集、交叉對應、分析與視覺化你的機器資料</a:t>
            </a:r>
            <a:endParaRPr 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實體、虛擬、使用量、健康狀況、</a:t>
            </a:r>
            <a:r>
              <a:rPr lang="en-US" altLang="zh-TW"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 IT </a:t>
            </a: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狀況一目瞭然</a:t>
            </a:r>
            <a:endParaRPr 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endParaRPr>
          </a:p>
          <a:p>
            <a:pPr>
              <a:buClr>
                <a:schemeClr val="bg1"/>
              </a:buClr>
            </a:pP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收集對象支援 </a:t>
            </a:r>
            <a:r>
              <a:rPr lang="en-US" altLang="zh-TW"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Windows </a:t>
            </a:r>
            <a:r>
              <a:rPr lang="zh-TW" altLang="en-US"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與 </a:t>
            </a:r>
            <a:r>
              <a:rPr lang="en-US" altLang="zh-TW" sz="2000" dirty="0">
                <a:solidFill>
                  <a:schemeClr val="tx1"/>
                </a:solidFill>
                <a:latin typeface="Arial Narrow" panose="020B0606020202030204" pitchFamily="34" charset="0"/>
                <a:ea typeface="微軟正黑體" panose="020B0604030504040204" pitchFamily="34" charset="-120"/>
                <a:cs typeface="Segoe UI Semibold" panose="020B0702040204020203" pitchFamily="34" charset="0"/>
              </a:rPr>
              <a:t>Linux</a:t>
            </a:r>
            <a:endParaRPr lang="en-US" sz="2000" dirty="0">
              <a:solidFill>
                <a:schemeClr val="tx1"/>
              </a:solidFill>
              <a:latin typeface="Arial Narrow" panose="020B0606020202030204" pitchFamily="34" charset="0"/>
              <a:ea typeface="微軟正黑體" panose="020B0604030504040204" pitchFamily="34" charset="-120"/>
            </a:endParaRPr>
          </a:p>
        </p:txBody>
      </p:sp>
      <p:grpSp>
        <p:nvGrpSpPr>
          <p:cNvPr id="2" name="Group 1"/>
          <p:cNvGrpSpPr/>
          <p:nvPr/>
        </p:nvGrpSpPr>
        <p:grpSpPr>
          <a:xfrm>
            <a:off x="4619881" y="1027519"/>
            <a:ext cx="4323931" cy="3507407"/>
            <a:chOff x="6269978" y="1089108"/>
            <a:chExt cx="5927470" cy="4808136"/>
          </a:xfrm>
        </p:grpSpPr>
        <p:pic>
          <p:nvPicPr>
            <p:cNvPr id="19" name="Snagit_PPTB0E0">
              <a:extLst>
                <a:ext uri="{FF2B5EF4-FFF2-40B4-BE49-F238E27FC236}">
                  <a16:creationId xmlns:a16="http://schemas.microsoft.com/office/drawing/2014/main" id="{BE49D228-C7C8-4B46-9399-AFE220707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9978" y="2745196"/>
              <a:ext cx="5927470" cy="3152048"/>
            </a:xfrm>
            <a:prstGeom prst="rect">
              <a:avLst/>
            </a:prstGeom>
          </p:spPr>
        </p:pic>
        <p:pic>
          <p:nvPicPr>
            <p:cNvPr id="21" name="Picture 20">
              <a:extLst>
                <a:ext uri="{FF2B5EF4-FFF2-40B4-BE49-F238E27FC236}">
                  <a16:creationId xmlns:a16="http://schemas.microsoft.com/office/drawing/2014/main" id="{11C97846-9E56-4803-8F28-1A871FC9C336}"/>
                </a:ext>
              </a:extLst>
            </p:cNvPr>
            <p:cNvPicPr>
              <a:picLocks noChangeAspect="1"/>
            </p:cNvPicPr>
            <p:nvPr/>
          </p:nvPicPr>
          <p:blipFill>
            <a:blip r:embed="rId4"/>
            <a:stretch>
              <a:fillRect/>
            </a:stretch>
          </p:blipFill>
          <p:spPr>
            <a:xfrm>
              <a:off x="8508464" y="1089108"/>
              <a:ext cx="1621614" cy="1621614"/>
            </a:xfrm>
            <a:prstGeom prst="rect">
              <a:avLst/>
            </a:prstGeom>
          </p:spPr>
        </p:pic>
      </p:grpSp>
      <p:grpSp>
        <p:nvGrpSpPr>
          <p:cNvPr id="8" name="Group 119">
            <a:extLst>
              <a:ext uri="{FF2B5EF4-FFF2-40B4-BE49-F238E27FC236}">
                <a16:creationId xmlns:a16="http://schemas.microsoft.com/office/drawing/2014/main" id="{F940330D-CC39-4946-9D11-B15DDEB2455F}"/>
              </a:ext>
            </a:extLst>
          </p:cNvPr>
          <p:cNvGrpSpPr/>
          <p:nvPr/>
        </p:nvGrpSpPr>
        <p:grpSpPr>
          <a:xfrm>
            <a:off x="6776272" y="357176"/>
            <a:ext cx="638703" cy="473891"/>
            <a:chOff x="10332992" y="479425"/>
            <a:chExt cx="868680" cy="644525"/>
          </a:xfrm>
        </p:grpSpPr>
        <p:sp>
          <p:nvSpPr>
            <p:cNvPr id="9" name="TextBox 120">
              <a:extLst>
                <a:ext uri="{FF2B5EF4-FFF2-40B4-BE49-F238E27FC236}">
                  <a16:creationId xmlns:a16="http://schemas.microsoft.com/office/drawing/2014/main" id="{0079DEC5-2185-4A08-90BC-F4836535ACE0}"/>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0" name="Freeform 9">
              <a:extLst>
                <a:ext uri="{FF2B5EF4-FFF2-40B4-BE49-F238E27FC236}">
                  <a16:creationId xmlns:a16="http://schemas.microsoft.com/office/drawing/2014/main" id="{A3C3C0E6-B235-4F8F-AC72-FE6747B7E3E7}"/>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1" name="Group 122">
            <a:extLst>
              <a:ext uri="{FF2B5EF4-FFF2-40B4-BE49-F238E27FC236}">
                <a16:creationId xmlns:a16="http://schemas.microsoft.com/office/drawing/2014/main" id="{CA486EBF-EE10-4EDB-8B59-34CC59C5D5EA}"/>
              </a:ext>
            </a:extLst>
          </p:cNvPr>
          <p:cNvGrpSpPr/>
          <p:nvPr/>
        </p:nvGrpSpPr>
        <p:grpSpPr>
          <a:xfrm>
            <a:off x="7415057" y="357175"/>
            <a:ext cx="705837" cy="476226"/>
            <a:chOff x="11201784" y="479425"/>
            <a:chExt cx="959988" cy="647700"/>
          </a:xfrm>
        </p:grpSpPr>
        <p:sp>
          <p:nvSpPr>
            <p:cNvPr id="12" name="TextBox 123">
              <a:extLst>
                <a:ext uri="{FF2B5EF4-FFF2-40B4-BE49-F238E27FC236}">
                  <a16:creationId xmlns:a16="http://schemas.microsoft.com/office/drawing/2014/main" id="{1375DE80-3570-42F8-BF7D-FF38D6B9CDBE}"/>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3" name="Freeform 13">
              <a:extLst>
                <a:ext uri="{FF2B5EF4-FFF2-40B4-BE49-F238E27FC236}">
                  <a16:creationId xmlns:a16="http://schemas.microsoft.com/office/drawing/2014/main" id="{EEEC3EB0-DF03-437B-8907-FE8C1B8AB693}"/>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14" name="TextBox 125">
            <a:extLst>
              <a:ext uri="{FF2B5EF4-FFF2-40B4-BE49-F238E27FC236}">
                <a16:creationId xmlns:a16="http://schemas.microsoft.com/office/drawing/2014/main" id="{D4BD2CC2-E3D9-40E5-812F-E1A21426C8CC}"/>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5" name="Freeform 5">
            <a:extLst>
              <a:ext uri="{FF2B5EF4-FFF2-40B4-BE49-F238E27FC236}">
                <a16:creationId xmlns:a16="http://schemas.microsoft.com/office/drawing/2014/main" id="{50F43C9E-D239-4F7B-8033-896095604E28}"/>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16" name="Rectangle 127">
            <a:extLst>
              <a:ext uri="{FF2B5EF4-FFF2-40B4-BE49-F238E27FC236}">
                <a16:creationId xmlns:a16="http://schemas.microsoft.com/office/drawing/2014/main" id="{14B2B013-B257-4993-AEA3-77B1C53A3962}"/>
              </a:ext>
            </a:extLst>
          </p:cNvPr>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7" name="Group 128">
            <a:extLst>
              <a:ext uri="{FF2B5EF4-FFF2-40B4-BE49-F238E27FC236}">
                <a16:creationId xmlns:a16="http://schemas.microsoft.com/office/drawing/2014/main" id="{81CEBB05-DD3E-41CC-8E92-3F3BAF6B9223}"/>
              </a:ext>
            </a:extLst>
          </p:cNvPr>
          <p:cNvGrpSpPr/>
          <p:nvPr/>
        </p:nvGrpSpPr>
        <p:grpSpPr>
          <a:xfrm>
            <a:off x="6189897" y="352866"/>
            <a:ext cx="638703" cy="473891"/>
            <a:chOff x="9418637" y="479425"/>
            <a:chExt cx="868680" cy="644525"/>
          </a:xfrm>
        </p:grpSpPr>
        <p:sp>
          <p:nvSpPr>
            <p:cNvPr id="18" name="TextBox 129">
              <a:extLst>
                <a:ext uri="{FF2B5EF4-FFF2-40B4-BE49-F238E27FC236}">
                  <a16:creationId xmlns:a16="http://schemas.microsoft.com/office/drawing/2014/main" id="{22BF9202-BF59-4029-B6CE-B325C3F95CB5}"/>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22" name="Freeform 5">
              <a:extLst>
                <a:ext uri="{FF2B5EF4-FFF2-40B4-BE49-F238E27FC236}">
                  <a16:creationId xmlns:a16="http://schemas.microsoft.com/office/drawing/2014/main" id="{387860A3-0B8A-47C5-BDD0-86A021C5FA74}"/>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46318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330938" y="1075267"/>
            <a:ext cx="2151161" cy="4088771"/>
          </a:xfrm>
          <a:prstGeom prst="rect">
            <a:avLst/>
          </a:prstGeom>
          <a:solidFill>
            <a:schemeClr val="accent2">
              <a:lumMod val="40000"/>
              <a:lumOff val="60000"/>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b="1" kern="0" dirty="0" err="1">
              <a:solidFill>
                <a:schemeClr val="tx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2" name="Title 1"/>
          <p:cNvSpPr>
            <a:spLocks noGrp="1"/>
          </p:cNvSpPr>
          <p:nvPr>
            <p:ph type="title"/>
          </p:nvPr>
        </p:nvSpPr>
        <p:spPr/>
        <p:txBody>
          <a:bodyPr/>
          <a:lstStyle/>
          <a:p>
            <a:r>
              <a:rPr lang="en-US" sz="2941" dirty="0"/>
              <a:t>Azure </a:t>
            </a:r>
            <a:r>
              <a:rPr lang="zh-TW" altLang="en-US" sz="2941" dirty="0"/>
              <a:t>雲端服務模型</a:t>
            </a:r>
            <a:endParaRPr lang="en-US" sz="2941" dirty="0"/>
          </a:p>
        </p:txBody>
      </p:sp>
      <p:grpSp>
        <p:nvGrpSpPr>
          <p:cNvPr id="31" name="Group 30"/>
          <p:cNvGrpSpPr/>
          <p:nvPr/>
        </p:nvGrpSpPr>
        <p:grpSpPr>
          <a:xfrm>
            <a:off x="260396" y="1141349"/>
            <a:ext cx="8145018" cy="3815624"/>
            <a:chOff x="354155" y="1302726"/>
            <a:chExt cx="11077791" cy="5189513"/>
          </a:xfrm>
        </p:grpSpPr>
        <p:grpSp>
          <p:nvGrpSpPr>
            <p:cNvPr id="23" name="Group 22"/>
            <p:cNvGrpSpPr/>
            <p:nvPr/>
          </p:nvGrpSpPr>
          <p:grpSpPr>
            <a:xfrm>
              <a:off x="354155" y="1302726"/>
              <a:ext cx="2480485" cy="5189513"/>
              <a:chOff x="354155" y="1211287"/>
              <a:chExt cx="2480485" cy="5189513"/>
            </a:xfrm>
          </p:grpSpPr>
          <p:grpSp>
            <p:nvGrpSpPr>
              <p:cNvPr id="12" name="Group 11"/>
              <p:cNvGrpSpPr/>
              <p:nvPr/>
            </p:nvGrpSpPr>
            <p:grpSpPr>
              <a:xfrm>
                <a:off x="1005840" y="1211287"/>
                <a:ext cx="1828800" cy="5189513"/>
                <a:chOff x="1005840" y="1211287"/>
                <a:chExt cx="1737360" cy="5189513"/>
              </a:xfrm>
            </p:grpSpPr>
            <p:sp>
              <p:nvSpPr>
                <p:cNvPr id="60" name="Rectangle 59"/>
                <p:cNvSpPr/>
                <p:nvPr/>
              </p:nvSpPr>
              <p:spPr>
                <a:xfrm>
                  <a:off x="1005840" y="1211287"/>
                  <a:ext cx="1737360" cy="738784"/>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65" fontAlgn="base">
                    <a:lnSpc>
                      <a:spcPct val="90000"/>
                    </a:lnSpc>
                    <a:defRPr/>
                  </a:pPr>
                  <a:r>
                    <a:rPr lang="zh-TW" altLang="en-US" sz="1471" b="1" dirty="0">
                      <a:gradFill>
                        <a:gsLst>
                          <a:gs pos="1250">
                            <a:srgbClr val="505050"/>
                          </a:gs>
                          <a:gs pos="100000">
                            <a:srgbClr val="505050"/>
                          </a:gs>
                        </a:gsLst>
                        <a:lin ang="5400000" scaled="0"/>
                      </a:gradFill>
                      <a:latin typeface="Arial Narrow" panose="020B0606020202030204" pitchFamily="34" charset="0"/>
                      <a:ea typeface="微軟正黑體" panose="020B0604030504040204" pitchFamily="34" charset="-120"/>
                    </a:rPr>
                    <a:t>傳統地端</a:t>
                  </a:r>
                  <a:br>
                    <a:rPr lang="en-US" altLang="zh-TW" sz="1471" b="1" dirty="0">
                      <a:gradFill>
                        <a:gsLst>
                          <a:gs pos="1250">
                            <a:srgbClr val="505050"/>
                          </a:gs>
                          <a:gs pos="100000">
                            <a:srgbClr val="505050"/>
                          </a:gs>
                        </a:gsLst>
                        <a:lin ang="5400000" scaled="0"/>
                      </a:gradFill>
                      <a:latin typeface="Arial Narrow" panose="020B0606020202030204" pitchFamily="34" charset="0"/>
                      <a:ea typeface="微軟正黑體" panose="020B0604030504040204" pitchFamily="34" charset="-120"/>
                    </a:rPr>
                  </a:br>
                  <a:r>
                    <a:rPr lang="zh-TW" altLang="en-US" sz="1471" b="1" dirty="0">
                      <a:gradFill>
                        <a:gsLst>
                          <a:gs pos="1250">
                            <a:srgbClr val="505050"/>
                          </a:gs>
                          <a:gs pos="100000">
                            <a:srgbClr val="505050"/>
                          </a:gs>
                        </a:gsLst>
                        <a:lin ang="5400000" scaled="0"/>
                      </a:gradFill>
                      <a:latin typeface="Arial Narrow" panose="020B0606020202030204" pitchFamily="34" charset="0"/>
                      <a:ea typeface="微軟正黑體" panose="020B0604030504040204" pitchFamily="34" charset="-120"/>
                    </a:rPr>
                    <a:t>資料中心</a:t>
                  </a:r>
                  <a:endParaRPr lang="en-US" sz="1471" b="1" dirty="0">
                    <a:gradFill>
                      <a:gsLst>
                        <a:gs pos="1250">
                          <a:srgbClr val="505050"/>
                        </a:gs>
                        <a:gs pos="100000">
                          <a:srgbClr val="505050"/>
                        </a:gs>
                      </a:gsLst>
                      <a:lin ang="5400000" scaled="0"/>
                    </a:gradFill>
                    <a:latin typeface="Arial Narrow" panose="020B0606020202030204" pitchFamily="34" charset="0"/>
                    <a:ea typeface="微軟正黑體" panose="020B0604030504040204" pitchFamily="34" charset="-120"/>
                  </a:endParaRPr>
                </a:p>
              </p:txBody>
            </p:sp>
            <p:grpSp>
              <p:nvGrpSpPr>
                <p:cNvPr id="11" name="Group 10"/>
                <p:cNvGrpSpPr/>
                <p:nvPr/>
              </p:nvGrpSpPr>
              <p:grpSpPr>
                <a:xfrm>
                  <a:off x="1005840" y="1920240"/>
                  <a:ext cx="1737360" cy="4480560"/>
                  <a:chOff x="1005840" y="1920240"/>
                  <a:chExt cx="1737360" cy="4480560"/>
                </a:xfrm>
              </p:grpSpPr>
              <p:sp>
                <p:nvSpPr>
                  <p:cNvPr id="102" name="Rectangle 101"/>
                  <p:cNvSpPr/>
                  <p:nvPr/>
                </p:nvSpPr>
                <p:spPr>
                  <a:xfrm>
                    <a:off x="1005840" y="594360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網路</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0" name="Rectangle 99"/>
                  <p:cNvSpPr/>
                  <p:nvPr/>
                </p:nvSpPr>
                <p:spPr>
                  <a:xfrm>
                    <a:off x="1005840" y="544068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儲存</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1" name="Rectangle 100"/>
                  <p:cNvSpPr/>
                  <p:nvPr/>
                </p:nvSpPr>
                <p:spPr>
                  <a:xfrm>
                    <a:off x="1005840" y="493776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伺服器</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3" name="Rectangle 102"/>
                  <p:cNvSpPr/>
                  <p:nvPr/>
                </p:nvSpPr>
                <p:spPr>
                  <a:xfrm>
                    <a:off x="1005840" y="393192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作業系統</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4" name="Rectangle 103"/>
                  <p:cNvSpPr/>
                  <p:nvPr/>
                </p:nvSpPr>
                <p:spPr>
                  <a:xfrm>
                    <a:off x="1005840" y="342900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中介軟體</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5" name="Rectangle 104"/>
                  <p:cNvSpPr/>
                  <p:nvPr/>
                </p:nvSpPr>
                <p:spPr>
                  <a:xfrm>
                    <a:off x="1005840" y="443484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虛擬化平台</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6" name="Rectangle 105"/>
                  <p:cNvSpPr/>
                  <p:nvPr/>
                </p:nvSpPr>
                <p:spPr>
                  <a:xfrm>
                    <a:off x="1005840" y="242316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資料</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7" name="Rectangle 106"/>
                  <p:cNvSpPr>
                    <a:spLocks/>
                  </p:cNvSpPr>
                  <p:nvPr/>
                </p:nvSpPr>
                <p:spPr>
                  <a:xfrm>
                    <a:off x="1005840" y="192024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defRPr/>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應用程式</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08" name="Rectangle 107"/>
                  <p:cNvSpPr/>
                  <p:nvPr/>
                </p:nvSpPr>
                <p:spPr>
                  <a:xfrm>
                    <a:off x="1005840" y="2926080"/>
                    <a:ext cx="173736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執行時期</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nvGrpSpPr>
              <p:cNvPr id="21" name="Group 20"/>
              <p:cNvGrpSpPr/>
              <p:nvPr/>
            </p:nvGrpSpPr>
            <p:grpSpPr>
              <a:xfrm>
                <a:off x="354155" y="2148840"/>
                <a:ext cx="651685" cy="4023360"/>
                <a:chOff x="354155" y="2148840"/>
                <a:chExt cx="651685" cy="4023360"/>
              </a:xfrm>
            </p:grpSpPr>
            <p:sp>
              <p:nvSpPr>
                <p:cNvPr id="61" name="TextBox 52"/>
                <p:cNvSpPr txBox="1"/>
                <p:nvPr/>
              </p:nvSpPr>
              <p:spPr>
                <a:xfrm rot="16200000">
                  <a:off x="-41791" y="3965717"/>
                  <a:ext cx="1181496" cy="389604"/>
                </a:xfrm>
                <a:prstGeom prst="rect">
                  <a:avLst/>
                </a:prstGeom>
                <a:noFill/>
              </p:spPr>
              <p:txBody>
                <a:bodyPr vert="eaVert"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765" fontAlgn="base">
                    <a:lnSpc>
                      <a:spcPct val="90000"/>
                    </a:lnSpc>
                    <a:defRPr/>
                  </a:pP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由</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你</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理</a:t>
                  </a:r>
                  <a:endParaRPr 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109" name="Left Brace 108"/>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07571" tIns="67232" rIns="107571" bIns="67232" rtlCol="0" anchor="ctr"/>
                <a:lstStyle/>
                <a:p>
                  <a:pPr algn="ctr" defTabSz="913840">
                    <a:lnSpc>
                      <a:spcPct val="90000"/>
                    </a:lnSpc>
                    <a:defRPr/>
                  </a:pPr>
                  <a:endParaRPr lang="en-US" sz="1471" b="1" kern="0"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nvGrpSpPr>
            <p:cNvPr id="25" name="Group 24"/>
            <p:cNvGrpSpPr/>
            <p:nvPr/>
          </p:nvGrpSpPr>
          <p:grpSpPr>
            <a:xfrm>
              <a:off x="3238113" y="1302726"/>
              <a:ext cx="2480485" cy="5189513"/>
              <a:chOff x="3077035" y="1211287"/>
              <a:chExt cx="2480485" cy="5189513"/>
            </a:xfrm>
          </p:grpSpPr>
          <p:grpSp>
            <p:nvGrpSpPr>
              <p:cNvPr id="22" name="Group 21"/>
              <p:cNvGrpSpPr/>
              <p:nvPr/>
            </p:nvGrpSpPr>
            <p:grpSpPr>
              <a:xfrm>
                <a:off x="3728720" y="1211287"/>
                <a:ext cx="1828800" cy="5189513"/>
                <a:chOff x="3728720" y="1211287"/>
                <a:chExt cx="1828800" cy="5189513"/>
              </a:xfrm>
            </p:grpSpPr>
            <p:sp>
              <p:nvSpPr>
                <p:cNvPr id="116" name="Rectangle 115"/>
                <p:cNvSpPr/>
                <p:nvPr/>
              </p:nvSpPr>
              <p:spPr>
                <a:xfrm>
                  <a:off x="3728720" y="1211287"/>
                  <a:ext cx="1828800" cy="738784"/>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65" fontAlgn="base">
                    <a:lnSpc>
                      <a:spcPct val="90000"/>
                    </a:lnSpc>
                    <a:defRPr/>
                  </a:pPr>
                  <a:r>
                    <a:rPr lang="en-US" sz="1471" b="1" dirty="0">
                      <a:gradFill>
                        <a:gsLst>
                          <a:gs pos="1250">
                            <a:schemeClr val="tx1"/>
                          </a:gs>
                          <a:gs pos="100000">
                            <a:schemeClr val="tx1"/>
                          </a:gs>
                        </a:gsLst>
                        <a:lin ang="5400000" scaled="0"/>
                      </a:gradFill>
                      <a:latin typeface="Arial Narrow" panose="020B0606020202030204" pitchFamily="34" charset="0"/>
                      <a:ea typeface="微軟正黑體" panose="020B0604030504040204" pitchFamily="34" charset="-120"/>
                    </a:rPr>
                    <a:t>Infrastructure</a:t>
                  </a:r>
                </a:p>
                <a:p>
                  <a:pPr marL="0" lvl="1" algn="ctr" defTabSz="913765" fontAlgn="base">
                    <a:lnSpc>
                      <a:spcPct val="90000"/>
                    </a:lnSpc>
                    <a:defRPr/>
                  </a:pPr>
                  <a:r>
                    <a:rPr lang="en-US" sz="1471" b="1" dirty="0">
                      <a:gradFill>
                        <a:gsLst>
                          <a:gs pos="1250">
                            <a:schemeClr val="tx1"/>
                          </a:gs>
                          <a:gs pos="100000">
                            <a:schemeClr val="tx1"/>
                          </a:gs>
                        </a:gsLst>
                        <a:lin ang="5400000" scaled="0"/>
                      </a:gradFill>
                      <a:latin typeface="Arial Narrow" panose="020B0606020202030204" pitchFamily="34" charset="0"/>
                      <a:ea typeface="微軟正黑體" panose="020B0604030504040204" pitchFamily="34" charset="-120"/>
                    </a:rPr>
                    <a:t>(as a Service)</a:t>
                  </a:r>
                </a:p>
              </p:txBody>
            </p:sp>
            <p:grpSp>
              <p:nvGrpSpPr>
                <p:cNvPr id="19" name="Group 18"/>
                <p:cNvGrpSpPr/>
                <p:nvPr/>
              </p:nvGrpSpPr>
              <p:grpSpPr>
                <a:xfrm>
                  <a:off x="3728720" y="4434840"/>
                  <a:ext cx="1828800" cy="1965960"/>
                  <a:chOff x="3728720" y="4434840"/>
                  <a:chExt cx="1828800" cy="1965960"/>
                </a:xfrm>
                <a:solidFill>
                  <a:schemeClr val="accent2"/>
                </a:solidFill>
              </p:grpSpPr>
              <p:sp>
                <p:nvSpPr>
                  <p:cNvPr id="118" name="Rectangle 117"/>
                  <p:cNvSpPr/>
                  <p:nvPr/>
                </p:nvSpPr>
                <p:spPr>
                  <a:xfrm>
                    <a:off x="3728720" y="5943600"/>
                    <a:ext cx="1828800" cy="457200"/>
                  </a:xfrm>
                  <a:prstGeom prst="rect">
                    <a:avLst/>
                  </a:prstGeom>
                  <a:grp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網路</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19" name="Rectangle 118"/>
                  <p:cNvSpPr/>
                  <p:nvPr/>
                </p:nvSpPr>
                <p:spPr>
                  <a:xfrm>
                    <a:off x="3728720" y="5440680"/>
                    <a:ext cx="1828800" cy="457200"/>
                  </a:xfrm>
                  <a:prstGeom prst="rect">
                    <a:avLst/>
                  </a:prstGeom>
                  <a:grp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儲存</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20" name="Rectangle 119"/>
                  <p:cNvSpPr/>
                  <p:nvPr/>
                </p:nvSpPr>
                <p:spPr>
                  <a:xfrm>
                    <a:off x="3728720" y="4937760"/>
                    <a:ext cx="1828800" cy="457200"/>
                  </a:xfrm>
                  <a:prstGeom prst="rect">
                    <a:avLst/>
                  </a:prstGeom>
                  <a:grp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伺服器</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23" name="Rectangle 122"/>
                  <p:cNvSpPr/>
                  <p:nvPr/>
                </p:nvSpPr>
                <p:spPr>
                  <a:xfrm>
                    <a:off x="3728720" y="4434840"/>
                    <a:ext cx="1828800" cy="457200"/>
                  </a:xfrm>
                  <a:prstGeom prst="rect">
                    <a:avLst/>
                  </a:prstGeom>
                  <a:grp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虛擬化平台</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nvGrpSpPr>
                <p:cNvPr id="18" name="Group 17"/>
                <p:cNvGrpSpPr/>
                <p:nvPr/>
              </p:nvGrpSpPr>
              <p:grpSpPr>
                <a:xfrm>
                  <a:off x="3728720" y="1920240"/>
                  <a:ext cx="1828800" cy="2468880"/>
                  <a:chOff x="3728720" y="1920240"/>
                  <a:chExt cx="1828800" cy="2468880"/>
                </a:xfrm>
              </p:grpSpPr>
              <p:sp>
                <p:nvSpPr>
                  <p:cNvPr id="121" name="Rectangle 120"/>
                  <p:cNvSpPr/>
                  <p:nvPr/>
                </p:nvSpPr>
                <p:spPr>
                  <a:xfrm>
                    <a:off x="3728720" y="393192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作業系統</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22" name="Rectangle 121"/>
                  <p:cNvSpPr/>
                  <p:nvPr/>
                </p:nvSpPr>
                <p:spPr>
                  <a:xfrm>
                    <a:off x="3728720" y="342900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中介軟體</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24" name="Rectangle 123"/>
                  <p:cNvSpPr/>
                  <p:nvPr/>
                </p:nvSpPr>
                <p:spPr>
                  <a:xfrm>
                    <a:off x="3728720" y="242316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資料</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25" name="Rectangle 124"/>
                  <p:cNvSpPr>
                    <a:spLocks/>
                  </p:cNvSpPr>
                  <p:nvPr/>
                </p:nvSpPr>
                <p:spPr>
                  <a:xfrm>
                    <a:off x="3728720" y="192024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defRPr/>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應用程式</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26" name="Rectangle 125"/>
                  <p:cNvSpPr/>
                  <p:nvPr/>
                </p:nvSpPr>
                <p:spPr>
                  <a:xfrm>
                    <a:off x="3728720" y="292608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執行時期</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nvGrpSpPr>
              <p:cNvPr id="20" name="Group 19"/>
              <p:cNvGrpSpPr/>
              <p:nvPr/>
            </p:nvGrpSpPr>
            <p:grpSpPr>
              <a:xfrm>
                <a:off x="3077035" y="2148839"/>
                <a:ext cx="651685" cy="2011680"/>
                <a:chOff x="3077035" y="2148839"/>
                <a:chExt cx="651685" cy="2011680"/>
              </a:xfrm>
            </p:grpSpPr>
            <p:sp>
              <p:nvSpPr>
                <p:cNvPr id="113" name="TextBox 52"/>
                <p:cNvSpPr txBox="1"/>
                <p:nvPr/>
              </p:nvSpPr>
              <p:spPr>
                <a:xfrm rot="16200000">
                  <a:off x="2681089" y="2959877"/>
                  <a:ext cx="1181496" cy="389604"/>
                </a:xfrm>
                <a:prstGeom prst="rect">
                  <a:avLst/>
                </a:prstGeom>
                <a:noFill/>
              </p:spPr>
              <p:txBody>
                <a:bodyPr vert="eaVert"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765" fontAlgn="base">
                    <a:lnSpc>
                      <a:spcPct val="90000"/>
                    </a:lnSpc>
                    <a:defRPr/>
                  </a:pP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由</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你</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理</a:t>
                  </a:r>
                  <a:endParaRPr 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115" name="Left Brace 114"/>
                <p:cNvSpPr/>
                <p:nvPr/>
              </p:nvSpPr>
              <p:spPr>
                <a:xfrm>
                  <a:off x="3454400" y="2148839"/>
                  <a:ext cx="274320" cy="201168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07571" tIns="67232" rIns="107571" bIns="67232" rtlCol="0" anchor="ctr"/>
                <a:lstStyle/>
                <a:p>
                  <a:pPr algn="ctr" defTabSz="913840">
                    <a:lnSpc>
                      <a:spcPct val="90000"/>
                    </a:lnSpc>
                    <a:defRPr/>
                  </a:pPr>
                  <a:endParaRPr lang="en-US" sz="1471" b="1" kern="0"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nvGrpSpPr>
              <p:cNvPr id="24" name="Group 23"/>
              <p:cNvGrpSpPr/>
              <p:nvPr/>
            </p:nvGrpSpPr>
            <p:grpSpPr>
              <a:xfrm>
                <a:off x="3077035" y="4494809"/>
                <a:ext cx="651685" cy="1846020"/>
                <a:chOff x="3077035" y="4494809"/>
                <a:chExt cx="651685" cy="1846020"/>
              </a:xfrm>
            </p:grpSpPr>
            <p:sp>
              <p:nvSpPr>
                <p:cNvPr id="129" name="TextBox 52"/>
                <p:cNvSpPr txBox="1"/>
                <p:nvPr/>
              </p:nvSpPr>
              <p:spPr>
                <a:xfrm rot="16200000">
                  <a:off x="2348827" y="5223017"/>
                  <a:ext cx="1846020" cy="389604"/>
                </a:xfrm>
                <a:prstGeom prst="rect">
                  <a:avLst/>
                </a:prstGeom>
                <a:noFill/>
              </p:spPr>
              <p:txBody>
                <a:bodyPr vert="eaVert"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765" fontAlgn="base">
                    <a:lnSpc>
                      <a:spcPct val="90000"/>
                    </a:lnSpc>
                    <a:defRPr/>
                  </a:pP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由</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雲</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端</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廠</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商</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理</a:t>
                  </a:r>
                  <a:endParaRPr 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130" name="Left Brace 129"/>
                <p:cNvSpPr/>
                <p:nvPr/>
              </p:nvSpPr>
              <p:spPr>
                <a:xfrm>
                  <a:off x="3454400" y="4663440"/>
                  <a:ext cx="274320" cy="15087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07571" tIns="67232" rIns="107571" bIns="67232" rtlCol="0" anchor="ctr"/>
                <a:lstStyle/>
                <a:p>
                  <a:pPr algn="ctr" defTabSz="913840">
                    <a:lnSpc>
                      <a:spcPct val="90000"/>
                    </a:lnSpc>
                    <a:defRPr/>
                  </a:pPr>
                  <a:endParaRPr lang="en-US" sz="1471" b="1" kern="0"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nvGrpSpPr>
            <p:cNvPr id="30" name="Group 29"/>
            <p:cNvGrpSpPr/>
            <p:nvPr/>
          </p:nvGrpSpPr>
          <p:grpSpPr>
            <a:xfrm>
              <a:off x="6113738" y="1302726"/>
              <a:ext cx="2488819" cy="5189513"/>
              <a:chOff x="5832221" y="1211287"/>
              <a:chExt cx="2488819" cy="5189513"/>
            </a:xfrm>
          </p:grpSpPr>
          <p:sp>
            <p:nvSpPr>
              <p:cNvPr id="139" name="Rectangle 138"/>
              <p:cNvSpPr/>
              <p:nvPr/>
            </p:nvSpPr>
            <p:spPr>
              <a:xfrm>
                <a:off x="6492240" y="1211287"/>
                <a:ext cx="1828800" cy="738784"/>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65" fontAlgn="base">
                  <a:lnSpc>
                    <a:spcPct val="90000"/>
                  </a:lnSpc>
                  <a:defRPr/>
                </a:pPr>
                <a:r>
                  <a:rPr lang="en-US" sz="1471" b="1" dirty="0">
                    <a:gradFill>
                      <a:gsLst>
                        <a:gs pos="1250">
                          <a:schemeClr val="tx1"/>
                        </a:gs>
                        <a:gs pos="100000">
                          <a:schemeClr val="tx1"/>
                        </a:gs>
                      </a:gsLst>
                      <a:lin ang="5400000" scaled="0"/>
                    </a:gradFill>
                    <a:latin typeface="Arial Narrow" panose="020B0606020202030204" pitchFamily="34" charset="0"/>
                    <a:ea typeface="微軟正黑體" panose="020B0604030504040204" pitchFamily="34" charset="-120"/>
                  </a:rPr>
                  <a:t>Platform</a:t>
                </a:r>
              </a:p>
              <a:p>
                <a:pPr marL="0" lvl="1" algn="ctr" defTabSz="913765" fontAlgn="base">
                  <a:lnSpc>
                    <a:spcPct val="90000"/>
                  </a:lnSpc>
                  <a:defRPr/>
                </a:pPr>
                <a:r>
                  <a:rPr lang="en-US" sz="1471" b="1" dirty="0">
                    <a:gradFill>
                      <a:gsLst>
                        <a:gs pos="1250">
                          <a:schemeClr val="tx1"/>
                        </a:gs>
                        <a:gs pos="100000">
                          <a:schemeClr val="tx1"/>
                        </a:gs>
                      </a:gsLst>
                      <a:lin ang="5400000" scaled="0"/>
                    </a:gradFill>
                    <a:latin typeface="Arial Narrow" panose="020B0606020202030204" pitchFamily="34" charset="0"/>
                    <a:ea typeface="微軟正黑體" panose="020B0604030504040204" pitchFamily="34" charset="-120"/>
                  </a:rPr>
                  <a:t>(as a Service)</a:t>
                </a:r>
              </a:p>
            </p:txBody>
          </p:sp>
          <p:grpSp>
            <p:nvGrpSpPr>
              <p:cNvPr id="26" name="Group 25"/>
              <p:cNvGrpSpPr/>
              <p:nvPr/>
            </p:nvGrpSpPr>
            <p:grpSpPr>
              <a:xfrm>
                <a:off x="6492240" y="1920240"/>
                <a:ext cx="1828800" cy="960120"/>
                <a:chOff x="6492240" y="1920240"/>
                <a:chExt cx="1828800" cy="960120"/>
              </a:xfrm>
            </p:grpSpPr>
            <p:sp>
              <p:nvSpPr>
                <p:cNvPr id="144" name="Rectangle 143"/>
                <p:cNvSpPr/>
                <p:nvPr/>
              </p:nvSpPr>
              <p:spPr>
                <a:xfrm>
                  <a:off x="6492240" y="242316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資料</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45" name="Rectangle 144"/>
                <p:cNvSpPr>
                  <a:spLocks/>
                </p:cNvSpPr>
                <p:nvPr/>
              </p:nvSpPr>
              <p:spPr>
                <a:xfrm>
                  <a:off x="6492240" y="1920240"/>
                  <a:ext cx="1828800" cy="457200"/>
                </a:xfrm>
                <a:prstGeom prst="rect">
                  <a:avLst/>
                </a:prstGeom>
                <a:solidFill>
                  <a:schemeClr val="accent1"/>
                </a:solidFill>
                <a:ln w="9525" cap="flat" cmpd="sng" algn="ctr">
                  <a:noFill/>
                  <a:prstDash val="solid"/>
                </a:ln>
                <a:effectLst/>
              </p:spPr>
              <p:txBody>
                <a:bodyPr lIns="107571" tIns="67232" rIns="107571" bIns="67232" rtlCol="0" anchor="ctr" anchorCtr="0">
                  <a:noAutofit/>
                </a:bodyPr>
                <a:lstStyle/>
                <a:p>
                  <a:pPr algn="ctr" defTabSz="913840">
                    <a:lnSpc>
                      <a:spcPct val="90000"/>
                    </a:lnSpc>
                    <a:defRPr/>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應用程式</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nvGrpSpPr>
              <p:cNvPr id="27" name="Group 26"/>
              <p:cNvGrpSpPr/>
              <p:nvPr/>
            </p:nvGrpSpPr>
            <p:grpSpPr>
              <a:xfrm>
                <a:off x="6492240" y="2926080"/>
                <a:ext cx="1828800" cy="3474720"/>
                <a:chOff x="6492240" y="2926080"/>
                <a:chExt cx="1828800" cy="3474720"/>
              </a:xfrm>
            </p:grpSpPr>
            <p:sp>
              <p:nvSpPr>
                <p:cNvPr id="147" name="Rectangle 146"/>
                <p:cNvSpPr/>
                <p:nvPr/>
              </p:nvSpPr>
              <p:spPr>
                <a:xfrm>
                  <a:off x="6492240" y="594360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網路</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48" name="Rectangle 147"/>
                <p:cNvSpPr/>
                <p:nvPr/>
              </p:nvSpPr>
              <p:spPr>
                <a:xfrm>
                  <a:off x="6492240" y="544068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儲存</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49" name="Rectangle 148"/>
                <p:cNvSpPr/>
                <p:nvPr/>
              </p:nvSpPr>
              <p:spPr>
                <a:xfrm>
                  <a:off x="6492240" y="493776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伺服器</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50" name="Rectangle 149"/>
                <p:cNvSpPr/>
                <p:nvPr/>
              </p:nvSpPr>
              <p:spPr>
                <a:xfrm>
                  <a:off x="6492240" y="443484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虛擬化平台</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42" name="Rectangle 141"/>
                <p:cNvSpPr/>
                <p:nvPr/>
              </p:nvSpPr>
              <p:spPr>
                <a:xfrm>
                  <a:off x="6492240" y="393192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作業系統</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43" name="Rectangle 142"/>
                <p:cNvSpPr/>
                <p:nvPr/>
              </p:nvSpPr>
              <p:spPr>
                <a:xfrm>
                  <a:off x="6492240" y="342900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中介軟體</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46" name="Rectangle 145"/>
                <p:cNvSpPr/>
                <p:nvPr/>
              </p:nvSpPr>
              <p:spPr>
                <a:xfrm>
                  <a:off x="6492240" y="2926080"/>
                  <a:ext cx="182880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執行時期</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nvGrpSpPr>
              <p:cNvPr id="28" name="Group 27"/>
              <p:cNvGrpSpPr/>
              <p:nvPr/>
            </p:nvGrpSpPr>
            <p:grpSpPr>
              <a:xfrm>
                <a:off x="5832221" y="1965960"/>
                <a:ext cx="660019" cy="914400"/>
                <a:chOff x="5832221" y="1965960"/>
                <a:chExt cx="660019" cy="914400"/>
              </a:xfrm>
            </p:grpSpPr>
            <p:sp>
              <p:nvSpPr>
                <p:cNvPr id="137" name="TextBox 52"/>
                <p:cNvSpPr txBox="1"/>
                <p:nvPr/>
              </p:nvSpPr>
              <p:spPr>
                <a:xfrm rot="16200000">
                  <a:off x="5578154" y="2220027"/>
                  <a:ext cx="914400" cy="406265"/>
                </a:xfrm>
                <a:prstGeom prst="rect">
                  <a:avLst/>
                </a:prstGeom>
                <a:noFill/>
              </p:spPr>
              <p:txBody>
                <a:bodyPr vert="eaVert" wrap="none" lIns="107571" tIns="67232" rIns="107571" bIns="6723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765" fontAlgn="base">
                    <a:lnSpc>
                      <a:spcPct val="90000"/>
                    </a:lnSpc>
                    <a:defRPr/>
                  </a:pP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由</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你</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理</a:t>
                  </a:r>
                  <a:endParaRPr 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138" name="Left Brace 137"/>
                <p:cNvSpPr/>
                <p:nvPr/>
              </p:nvSpPr>
              <p:spPr>
                <a:xfrm>
                  <a:off x="6217920" y="2148839"/>
                  <a:ext cx="274320" cy="45720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07571" tIns="67232" rIns="107571" bIns="67232" rtlCol="0" anchor="ctr"/>
                <a:lstStyle/>
                <a:p>
                  <a:pPr algn="ctr" defTabSz="913840">
                    <a:lnSpc>
                      <a:spcPct val="90000"/>
                    </a:lnSpc>
                    <a:defRPr/>
                  </a:pPr>
                  <a:endParaRPr lang="en-US" sz="1471" b="1" kern="0"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nvGrpSpPr>
              <p:cNvPr id="29" name="Group 28"/>
              <p:cNvGrpSpPr/>
              <p:nvPr/>
            </p:nvGrpSpPr>
            <p:grpSpPr>
              <a:xfrm>
                <a:off x="5840555" y="3154680"/>
                <a:ext cx="651685" cy="3017520"/>
                <a:chOff x="5840555" y="3154680"/>
                <a:chExt cx="651685" cy="3017520"/>
              </a:xfrm>
            </p:grpSpPr>
            <p:sp>
              <p:nvSpPr>
                <p:cNvPr id="135" name="TextBox 52"/>
                <p:cNvSpPr txBox="1"/>
                <p:nvPr/>
              </p:nvSpPr>
              <p:spPr>
                <a:xfrm rot="16200000">
                  <a:off x="5112347" y="4468637"/>
                  <a:ext cx="1846020" cy="389604"/>
                </a:xfrm>
                <a:prstGeom prst="rect">
                  <a:avLst/>
                </a:prstGeom>
                <a:noFill/>
              </p:spPr>
              <p:txBody>
                <a:bodyPr vert="eaVert"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765" fontAlgn="base">
                    <a:lnSpc>
                      <a:spcPct val="90000"/>
                    </a:lnSpc>
                    <a:defRPr/>
                  </a:pP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由</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雲</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端</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廠</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商</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理</a:t>
                  </a:r>
                  <a:endParaRPr 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136" name="Left Brace 135"/>
                <p:cNvSpPr/>
                <p:nvPr/>
              </p:nvSpPr>
              <p:spPr>
                <a:xfrm>
                  <a:off x="6217920" y="3154680"/>
                  <a:ext cx="274320" cy="301752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07571" tIns="67232" rIns="107571" bIns="67232" rtlCol="0" anchor="ctr"/>
                <a:lstStyle/>
                <a:p>
                  <a:pPr algn="ctr" defTabSz="913840">
                    <a:lnSpc>
                      <a:spcPct val="90000"/>
                    </a:lnSpc>
                    <a:defRPr/>
                  </a:pPr>
                  <a:endParaRPr lang="en-US" sz="1471" b="1" kern="0"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nvGrpSpPr>
            <p:cNvPr id="151" name="Group 150"/>
            <p:cNvGrpSpPr/>
            <p:nvPr/>
          </p:nvGrpSpPr>
          <p:grpSpPr>
            <a:xfrm>
              <a:off x="9006031" y="1302726"/>
              <a:ext cx="2425915" cy="5189513"/>
              <a:chOff x="354157" y="1211287"/>
              <a:chExt cx="2425915" cy="5189513"/>
            </a:xfrm>
          </p:grpSpPr>
          <p:grpSp>
            <p:nvGrpSpPr>
              <p:cNvPr id="152" name="Group 151"/>
              <p:cNvGrpSpPr/>
              <p:nvPr/>
            </p:nvGrpSpPr>
            <p:grpSpPr>
              <a:xfrm>
                <a:off x="951272" y="1211287"/>
                <a:ext cx="1828800" cy="5189513"/>
                <a:chOff x="954001" y="1211287"/>
                <a:chExt cx="1737360" cy="5189513"/>
              </a:xfrm>
            </p:grpSpPr>
            <p:sp>
              <p:nvSpPr>
                <p:cNvPr id="156" name="Rectangle 155"/>
                <p:cNvSpPr/>
                <p:nvPr/>
              </p:nvSpPr>
              <p:spPr>
                <a:xfrm>
                  <a:off x="954001" y="1211287"/>
                  <a:ext cx="1737360" cy="738784"/>
                </a:xfrm>
                <a:prstGeom prst="rect">
                  <a:avLst/>
                </a:prstGeom>
                <a:noFill/>
                <a:ln w="9525" cap="flat" cmpd="sng" algn="ctr">
                  <a:noFill/>
                  <a:prstDash val="solid"/>
                </a:ln>
                <a:effectLst/>
              </p:spPr>
              <p:txBody>
                <a:bodyPr lIns="107571" tIns="67232" rIns="107571" bIns="6723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3765" fontAlgn="base">
                    <a:lnSpc>
                      <a:spcPct val="90000"/>
                    </a:lnSpc>
                    <a:defRPr/>
                  </a:pPr>
                  <a:r>
                    <a:rPr lang="en-US" sz="1471" b="1" dirty="0">
                      <a:gradFill>
                        <a:gsLst>
                          <a:gs pos="1250">
                            <a:schemeClr val="tx1"/>
                          </a:gs>
                          <a:gs pos="100000">
                            <a:schemeClr val="tx1"/>
                          </a:gs>
                        </a:gsLst>
                        <a:lin ang="5400000" scaled="0"/>
                      </a:gradFill>
                      <a:latin typeface="Arial Narrow" panose="020B0606020202030204" pitchFamily="34" charset="0"/>
                      <a:ea typeface="微軟正黑體" panose="020B0604030504040204" pitchFamily="34" charset="-120"/>
                    </a:rPr>
                    <a:t>Software</a:t>
                  </a:r>
                </a:p>
                <a:p>
                  <a:pPr marL="0" lvl="1" algn="ctr" defTabSz="913765" fontAlgn="base">
                    <a:lnSpc>
                      <a:spcPct val="90000"/>
                    </a:lnSpc>
                    <a:defRPr/>
                  </a:pPr>
                  <a:r>
                    <a:rPr lang="en-US" sz="1471" b="1" dirty="0">
                      <a:gradFill>
                        <a:gsLst>
                          <a:gs pos="1250">
                            <a:schemeClr val="tx1"/>
                          </a:gs>
                          <a:gs pos="100000">
                            <a:schemeClr val="tx1"/>
                          </a:gs>
                        </a:gsLst>
                        <a:lin ang="5400000" scaled="0"/>
                      </a:gradFill>
                      <a:latin typeface="Arial Narrow" panose="020B0606020202030204" pitchFamily="34" charset="0"/>
                      <a:ea typeface="微軟正黑體" panose="020B0604030504040204" pitchFamily="34" charset="-120"/>
                    </a:rPr>
                    <a:t>(as a Service)</a:t>
                  </a:r>
                </a:p>
              </p:txBody>
            </p:sp>
            <p:grpSp>
              <p:nvGrpSpPr>
                <p:cNvPr id="157" name="Group 156"/>
                <p:cNvGrpSpPr/>
                <p:nvPr/>
              </p:nvGrpSpPr>
              <p:grpSpPr>
                <a:xfrm>
                  <a:off x="954001" y="1920240"/>
                  <a:ext cx="1737360" cy="4480560"/>
                  <a:chOff x="954001" y="1920240"/>
                  <a:chExt cx="1737360" cy="4480560"/>
                </a:xfrm>
              </p:grpSpPr>
              <p:sp>
                <p:nvSpPr>
                  <p:cNvPr id="158" name="Rectangle 157"/>
                  <p:cNvSpPr/>
                  <p:nvPr/>
                </p:nvSpPr>
                <p:spPr>
                  <a:xfrm>
                    <a:off x="954001" y="594360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網路</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59" name="Rectangle 158"/>
                  <p:cNvSpPr/>
                  <p:nvPr/>
                </p:nvSpPr>
                <p:spPr>
                  <a:xfrm>
                    <a:off x="954001" y="544068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儲存</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0" name="Rectangle 159"/>
                  <p:cNvSpPr/>
                  <p:nvPr/>
                </p:nvSpPr>
                <p:spPr>
                  <a:xfrm>
                    <a:off x="954001" y="493776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伺服器</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1" name="Rectangle 160"/>
                  <p:cNvSpPr/>
                  <p:nvPr/>
                </p:nvSpPr>
                <p:spPr>
                  <a:xfrm>
                    <a:off x="954001" y="393192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作業系統</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2" name="Rectangle 161"/>
                  <p:cNvSpPr/>
                  <p:nvPr/>
                </p:nvSpPr>
                <p:spPr>
                  <a:xfrm>
                    <a:off x="954001" y="342900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中介軟體</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3" name="Rectangle 162"/>
                  <p:cNvSpPr/>
                  <p:nvPr/>
                </p:nvSpPr>
                <p:spPr>
                  <a:xfrm>
                    <a:off x="954001" y="443484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虛擬化平台</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4" name="Rectangle 163"/>
                  <p:cNvSpPr/>
                  <p:nvPr/>
                </p:nvSpPr>
                <p:spPr>
                  <a:xfrm>
                    <a:off x="954001" y="242316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資料</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5" name="Rectangle 164"/>
                  <p:cNvSpPr>
                    <a:spLocks/>
                  </p:cNvSpPr>
                  <p:nvPr/>
                </p:nvSpPr>
                <p:spPr>
                  <a:xfrm>
                    <a:off x="954001" y="192024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defRPr/>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應用程式</a:t>
                    </a:r>
                    <a:endParaRPr 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sp>
                <p:nvSpPr>
                  <p:cNvPr id="166" name="Rectangle 165"/>
                  <p:cNvSpPr/>
                  <p:nvPr/>
                </p:nvSpPr>
                <p:spPr>
                  <a:xfrm>
                    <a:off x="954001" y="2926080"/>
                    <a:ext cx="1737360" cy="457200"/>
                  </a:xfrm>
                  <a:prstGeom prst="rect">
                    <a:avLst/>
                  </a:prstGeom>
                  <a:solidFill>
                    <a:schemeClr val="accent2"/>
                  </a:solidFill>
                  <a:ln w="9525" cap="flat" cmpd="sng" algn="ctr">
                    <a:noFill/>
                    <a:prstDash val="solid"/>
                  </a:ln>
                  <a:effectLst/>
                </p:spPr>
                <p:txBody>
                  <a:bodyPr lIns="107571" tIns="67232" rIns="107571" bIns="67232" rtlCol="0" anchor="ctr" anchorCtr="0">
                    <a:noAutofit/>
                  </a:bodyPr>
                  <a:lstStyle/>
                  <a:p>
                    <a:pPr algn="ctr" defTabSz="913840">
                      <a:lnSpc>
                        <a:spcPct val="90000"/>
                      </a:lnSpc>
                    </a:pPr>
                    <a:r>
                      <a:rPr lang="zh-TW" altLang="en-US"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rPr>
                      <a:t>執行時期</a:t>
                    </a:r>
                    <a:endParaRPr lang="en-US" altLang="zh-TW" sz="1176" b="1" kern="0" dirty="0">
                      <a:gradFill>
                        <a:gsLst>
                          <a:gs pos="1250">
                            <a:srgbClr val="FFFFFF"/>
                          </a:gs>
                          <a:gs pos="100000">
                            <a:srgbClr val="FFFFFF"/>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nvGrpSpPr>
              <p:cNvPr id="153" name="Group 152"/>
              <p:cNvGrpSpPr/>
              <p:nvPr/>
            </p:nvGrpSpPr>
            <p:grpSpPr>
              <a:xfrm>
                <a:off x="354157" y="2148840"/>
                <a:ext cx="651683" cy="4023360"/>
                <a:chOff x="354157" y="2148840"/>
                <a:chExt cx="651683" cy="4023360"/>
              </a:xfrm>
            </p:grpSpPr>
            <p:sp>
              <p:nvSpPr>
                <p:cNvPr id="154" name="TextBox 52"/>
                <p:cNvSpPr txBox="1"/>
                <p:nvPr/>
              </p:nvSpPr>
              <p:spPr>
                <a:xfrm rot="16200000">
                  <a:off x="-374052" y="3965717"/>
                  <a:ext cx="1846021" cy="389604"/>
                </a:xfrm>
                <a:prstGeom prst="rect">
                  <a:avLst/>
                </a:prstGeom>
                <a:noFill/>
              </p:spPr>
              <p:txBody>
                <a:bodyPr vert="eaVert" wrap="none" lIns="107571" tIns="67232" rIns="107571" bIns="6723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913765" fontAlgn="base">
                    <a:lnSpc>
                      <a:spcPct val="90000"/>
                    </a:lnSpc>
                    <a:defRPr/>
                  </a:pP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由</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雲</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端</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廠</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商</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a:t>
                  </a:r>
                  <a:br>
                    <a:rPr lang="en-US" altLang="zh-TW"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理</a:t>
                  </a:r>
                  <a:endParaRPr lang="en-US" sz="1176" b="1" dirty="0">
                    <a:gradFill>
                      <a:gsLst>
                        <a:gs pos="1250">
                          <a:schemeClr val="tx1"/>
                        </a:gs>
                        <a:gs pos="100000">
                          <a:schemeClr val="tx1"/>
                        </a:gs>
                      </a:gsLst>
                      <a:lin ang="5400000" scaled="0"/>
                    </a:gra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155" name="Left Brace 154"/>
                <p:cNvSpPr/>
                <p:nvPr/>
              </p:nvSpPr>
              <p:spPr>
                <a:xfrm>
                  <a:off x="731520" y="2148840"/>
                  <a:ext cx="274320" cy="40233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07571" tIns="67232" rIns="107571" bIns="67232" rtlCol="0" anchor="ctr"/>
                <a:lstStyle/>
                <a:p>
                  <a:pPr algn="ctr" defTabSz="913840">
                    <a:lnSpc>
                      <a:spcPct val="90000"/>
                    </a:lnSpc>
                    <a:defRPr/>
                  </a:pPr>
                  <a:endParaRPr lang="en-US" sz="1471" b="1" kern="0" dirty="0">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cs typeface="Segoe UI" pitchFamily="34" charset="0"/>
                  </a:endParaRPr>
                </a:p>
              </p:txBody>
            </p:sp>
          </p:grpSp>
        </p:grpSp>
      </p:grpSp>
    </p:spTree>
    <p:extLst>
      <p:ext uri="{BB962C8B-B14F-4D97-AF65-F5344CB8AC3E}">
        <p14:creationId xmlns:p14="http://schemas.microsoft.com/office/powerpoint/2010/main" val="226899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1602939B-8AD2-4BAD-BCD7-6EBF31547B6E}"/>
              </a:ext>
            </a:extLst>
          </p:cNvPr>
          <p:cNvSpPr/>
          <p:nvPr/>
        </p:nvSpPr>
        <p:spPr bwMode="auto">
          <a:xfrm>
            <a:off x="201931" y="1059033"/>
            <a:ext cx="4258016" cy="39778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4" name="Title 3">
            <a:extLst>
              <a:ext uri="{FF2B5EF4-FFF2-40B4-BE49-F238E27FC236}">
                <a16:creationId xmlns:a16="http://schemas.microsoft.com/office/drawing/2014/main" id="{7BCA6298-EC48-4F3A-9551-AE6D32DA2552}"/>
              </a:ext>
            </a:extLst>
          </p:cNvPr>
          <p:cNvSpPr>
            <a:spLocks noGrp="1"/>
          </p:cNvSpPr>
          <p:nvPr>
            <p:ph type="title"/>
          </p:nvPr>
        </p:nvSpPr>
        <p:spPr>
          <a:xfrm>
            <a:off x="201931" y="217468"/>
            <a:ext cx="8741880" cy="674653"/>
          </a:xfrm>
        </p:spPr>
        <p:txBody>
          <a:bodyPr>
            <a:normAutofit fontScale="90000"/>
          </a:bodyPr>
          <a:lstStyle/>
          <a:p>
            <a:pPr algn="l"/>
            <a:r>
              <a:rPr lang="en-US" dirty="0"/>
              <a:t>Azure Site Recovery </a:t>
            </a:r>
            <a:br>
              <a:rPr lang="en-US" dirty="0"/>
            </a:br>
            <a:r>
              <a:rPr lang="zh-TW" altLang="en-US" sz="2059" dirty="0">
                <a:solidFill>
                  <a:srgbClr val="FF0000"/>
                </a:solidFill>
              </a:rPr>
              <a:t>災難復原 </a:t>
            </a:r>
            <a:r>
              <a:rPr lang="en-US" altLang="zh-TW" sz="2059" dirty="0">
                <a:solidFill>
                  <a:srgbClr val="FF0000"/>
                </a:solidFill>
              </a:rPr>
              <a:t>+</a:t>
            </a:r>
            <a:r>
              <a:rPr lang="zh-TW" altLang="en-US" sz="2059" dirty="0">
                <a:solidFill>
                  <a:srgbClr val="FF0000"/>
                </a:solidFill>
              </a:rPr>
              <a:t> 移轉</a:t>
            </a:r>
            <a:endParaRPr lang="en-US" dirty="0">
              <a:solidFill>
                <a:srgbClr val="FF0000"/>
              </a:solidFill>
            </a:endParaRPr>
          </a:p>
        </p:txBody>
      </p:sp>
      <p:sp>
        <p:nvSpPr>
          <p:cNvPr id="6" name="TextBox 5">
            <a:extLst>
              <a:ext uri="{FF2B5EF4-FFF2-40B4-BE49-F238E27FC236}">
                <a16:creationId xmlns:a16="http://schemas.microsoft.com/office/drawing/2014/main" id="{2D197141-5953-4BFD-96CD-1CEEBCF86D4D}"/>
              </a:ext>
            </a:extLst>
          </p:cNvPr>
          <p:cNvSpPr txBox="1"/>
          <p:nvPr/>
        </p:nvSpPr>
        <p:spPr>
          <a:xfrm>
            <a:off x="433189" y="4040530"/>
            <a:ext cx="1288447" cy="461639"/>
          </a:xfrm>
          <a:prstGeom prst="rect">
            <a:avLst/>
          </a:prstGeom>
          <a:noFill/>
        </p:spPr>
        <p:txBody>
          <a:bodyPr wrap="square" lIns="134446" tIns="107556" rIns="134446" bIns="107556" rtlCol="0">
            <a:spAutoFit/>
          </a:bodyPr>
          <a:lstStyle/>
          <a:p>
            <a:pPr defTabSz="685845">
              <a:lnSpc>
                <a:spcPct val="90000"/>
              </a:lnSpc>
              <a:spcAft>
                <a:spcPts val="440"/>
              </a:spcAft>
              <a:defRPr/>
            </a:pPr>
            <a:r>
              <a:rPr lang="en-US" sz="1765" dirty="0">
                <a:gradFill>
                  <a:gsLst>
                    <a:gs pos="2917">
                      <a:srgbClr val="505050"/>
                    </a:gs>
                    <a:gs pos="30000">
                      <a:srgbClr val="505050"/>
                    </a:gs>
                  </a:gsLst>
                  <a:lin ang="5400000" scaled="0"/>
                </a:gradFill>
                <a:latin typeface="Segoe UI"/>
              </a:rPr>
              <a:t>VMware</a:t>
            </a:r>
          </a:p>
        </p:txBody>
      </p:sp>
      <p:sp>
        <p:nvSpPr>
          <p:cNvPr id="7" name="TextBox 6">
            <a:extLst>
              <a:ext uri="{FF2B5EF4-FFF2-40B4-BE49-F238E27FC236}">
                <a16:creationId xmlns:a16="http://schemas.microsoft.com/office/drawing/2014/main" id="{1242434A-C155-4B4E-8DEE-02533E29B15E}"/>
              </a:ext>
            </a:extLst>
          </p:cNvPr>
          <p:cNvSpPr txBox="1"/>
          <p:nvPr/>
        </p:nvSpPr>
        <p:spPr>
          <a:xfrm>
            <a:off x="1693446" y="4040530"/>
            <a:ext cx="1288447" cy="461639"/>
          </a:xfrm>
          <a:prstGeom prst="rect">
            <a:avLst/>
          </a:prstGeom>
          <a:noFill/>
        </p:spPr>
        <p:txBody>
          <a:bodyPr wrap="square" lIns="134446" tIns="107556" rIns="134446" bIns="107556" rtlCol="0">
            <a:spAutoFit/>
          </a:bodyPr>
          <a:lstStyle/>
          <a:p>
            <a:pPr defTabSz="685845">
              <a:lnSpc>
                <a:spcPct val="90000"/>
              </a:lnSpc>
              <a:spcAft>
                <a:spcPts val="440"/>
              </a:spcAft>
              <a:defRPr/>
            </a:pPr>
            <a:r>
              <a:rPr lang="en-US" sz="1765" dirty="0">
                <a:gradFill>
                  <a:gsLst>
                    <a:gs pos="2917">
                      <a:srgbClr val="505050"/>
                    </a:gs>
                    <a:gs pos="30000">
                      <a:srgbClr val="505050"/>
                    </a:gs>
                  </a:gsLst>
                  <a:lin ang="5400000" scaled="0"/>
                </a:gradFill>
                <a:latin typeface="Segoe UI"/>
              </a:rPr>
              <a:t>Hyper-V</a:t>
            </a:r>
          </a:p>
        </p:txBody>
      </p:sp>
      <p:sp>
        <p:nvSpPr>
          <p:cNvPr id="8" name="TextBox 7">
            <a:extLst>
              <a:ext uri="{FF2B5EF4-FFF2-40B4-BE49-F238E27FC236}">
                <a16:creationId xmlns:a16="http://schemas.microsoft.com/office/drawing/2014/main" id="{D1BA1964-076E-483F-B436-D578804CC246}"/>
              </a:ext>
            </a:extLst>
          </p:cNvPr>
          <p:cNvSpPr txBox="1"/>
          <p:nvPr/>
        </p:nvSpPr>
        <p:spPr>
          <a:xfrm>
            <a:off x="2984275" y="4037348"/>
            <a:ext cx="1288447" cy="461639"/>
          </a:xfrm>
          <a:prstGeom prst="rect">
            <a:avLst/>
          </a:prstGeom>
          <a:noFill/>
        </p:spPr>
        <p:txBody>
          <a:bodyPr wrap="square" lIns="134446" tIns="107556" rIns="134446" bIns="107556" rtlCol="0">
            <a:spAutoFit/>
          </a:bodyPr>
          <a:lstStyle/>
          <a:p>
            <a:pPr defTabSz="685845">
              <a:lnSpc>
                <a:spcPct val="90000"/>
              </a:lnSpc>
              <a:spcAft>
                <a:spcPts val="440"/>
              </a:spcAft>
              <a:defRPr/>
            </a:pPr>
            <a:r>
              <a:rPr lang="zh-TW" altLang="en-US" sz="1765" dirty="0">
                <a:gradFill>
                  <a:gsLst>
                    <a:gs pos="2917">
                      <a:srgbClr val="505050"/>
                    </a:gs>
                    <a:gs pos="30000">
                      <a:srgbClr val="505050"/>
                    </a:gs>
                  </a:gsLst>
                  <a:lin ang="5400000" scaled="0"/>
                </a:gradFill>
                <a:latin typeface="Segoe UI"/>
              </a:rPr>
              <a:t>實體主機</a:t>
            </a:r>
            <a:endParaRPr lang="en-US" sz="1765" dirty="0">
              <a:gradFill>
                <a:gsLst>
                  <a:gs pos="2917">
                    <a:srgbClr val="505050"/>
                  </a:gs>
                  <a:gs pos="30000">
                    <a:srgbClr val="505050"/>
                  </a:gs>
                </a:gsLst>
                <a:lin ang="5400000" scaled="0"/>
              </a:gradFill>
              <a:latin typeface="Segoe UI"/>
            </a:endParaRPr>
          </a:p>
        </p:txBody>
      </p:sp>
      <p:sp>
        <p:nvSpPr>
          <p:cNvPr id="9" name="Right Brace 8">
            <a:extLst>
              <a:ext uri="{FF2B5EF4-FFF2-40B4-BE49-F238E27FC236}">
                <a16:creationId xmlns:a16="http://schemas.microsoft.com/office/drawing/2014/main" id="{9FC38130-2C25-45A9-ABA8-7A4556DF6F34}"/>
              </a:ext>
            </a:extLst>
          </p:cNvPr>
          <p:cNvSpPr/>
          <p:nvPr/>
        </p:nvSpPr>
        <p:spPr>
          <a:xfrm rot="16200000">
            <a:off x="2058972" y="1324670"/>
            <a:ext cx="365245" cy="2944577"/>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defRPr/>
            </a:pPr>
            <a:endParaRPr lang="en-US" sz="1323" dirty="0">
              <a:solidFill>
                <a:srgbClr val="505050"/>
              </a:solidFill>
              <a:latin typeface="Segoe UI"/>
            </a:endParaRPr>
          </a:p>
        </p:txBody>
      </p:sp>
      <p:sp>
        <p:nvSpPr>
          <p:cNvPr id="10" name="Up-Down Arrow 22">
            <a:extLst>
              <a:ext uri="{FF2B5EF4-FFF2-40B4-BE49-F238E27FC236}">
                <a16:creationId xmlns:a16="http://schemas.microsoft.com/office/drawing/2014/main" id="{284D6697-EA17-4724-B0A7-1425E5269BBD}"/>
              </a:ext>
            </a:extLst>
          </p:cNvPr>
          <p:cNvSpPr/>
          <p:nvPr/>
        </p:nvSpPr>
        <p:spPr bwMode="auto">
          <a:xfrm>
            <a:off x="2150492" y="2115392"/>
            <a:ext cx="180447" cy="447773"/>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4" tIns="67224" rIns="25213" bIns="25213" rtlCol="0" anchor="b" anchorCtr="0"/>
          <a:lstStyle/>
          <a:p>
            <a:pPr algn="ctr" defTabSz="685494">
              <a:defRPr/>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a:extLst>
              <a:ext uri="{FF2B5EF4-FFF2-40B4-BE49-F238E27FC236}">
                <a16:creationId xmlns:a16="http://schemas.microsoft.com/office/drawing/2014/main" id="{FBF98ABC-6844-4D7D-A4B0-AA58D95623A0}"/>
              </a:ext>
            </a:extLst>
          </p:cNvPr>
          <p:cNvPicPr>
            <a:picLocks noChangeAspect="1"/>
          </p:cNvPicPr>
          <p:nvPr/>
        </p:nvPicPr>
        <p:blipFill>
          <a:blip r:embed="rId3"/>
          <a:stretch>
            <a:fillRect/>
          </a:stretch>
        </p:blipFill>
        <p:spPr>
          <a:xfrm>
            <a:off x="362052" y="3055614"/>
            <a:ext cx="939823" cy="1037594"/>
          </a:xfrm>
          <a:prstGeom prst="rect">
            <a:avLst/>
          </a:prstGeom>
        </p:spPr>
      </p:pic>
      <p:pic>
        <p:nvPicPr>
          <p:cNvPr id="24" name="Picture 23">
            <a:extLst>
              <a:ext uri="{FF2B5EF4-FFF2-40B4-BE49-F238E27FC236}">
                <a16:creationId xmlns:a16="http://schemas.microsoft.com/office/drawing/2014/main" id="{F913C494-A27A-46D1-83A0-D77FFF7DF38A}"/>
              </a:ext>
            </a:extLst>
          </p:cNvPr>
          <p:cNvPicPr>
            <a:picLocks noChangeAspect="1"/>
          </p:cNvPicPr>
          <p:nvPr/>
        </p:nvPicPr>
        <p:blipFill>
          <a:blip r:embed="rId4"/>
          <a:stretch>
            <a:fillRect/>
          </a:stretch>
        </p:blipFill>
        <p:spPr>
          <a:xfrm>
            <a:off x="1826699" y="3075989"/>
            <a:ext cx="877831" cy="955670"/>
          </a:xfrm>
          <a:prstGeom prst="rect">
            <a:avLst/>
          </a:prstGeom>
        </p:spPr>
      </p:pic>
      <p:grpSp>
        <p:nvGrpSpPr>
          <p:cNvPr id="27" name="Group 26">
            <a:extLst>
              <a:ext uri="{FF2B5EF4-FFF2-40B4-BE49-F238E27FC236}">
                <a16:creationId xmlns:a16="http://schemas.microsoft.com/office/drawing/2014/main" id="{7D8EF95E-E4BB-4325-9297-F04C74327AA0}"/>
              </a:ext>
            </a:extLst>
          </p:cNvPr>
          <p:cNvGrpSpPr/>
          <p:nvPr/>
        </p:nvGrpSpPr>
        <p:grpSpPr>
          <a:xfrm>
            <a:off x="3180008" y="3148144"/>
            <a:ext cx="1043496" cy="943026"/>
            <a:chOff x="4696181" y="4081055"/>
            <a:chExt cx="1419227" cy="1282581"/>
          </a:xfrm>
        </p:grpSpPr>
        <p:pic>
          <p:nvPicPr>
            <p:cNvPr id="28" name="Picture 27">
              <a:extLst>
                <a:ext uri="{FF2B5EF4-FFF2-40B4-BE49-F238E27FC236}">
                  <a16:creationId xmlns:a16="http://schemas.microsoft.com/office/drawing/2014/main" id="{F0A2EE50-CFB6-43E3-9C0D-99AFED39127A}"/>
                </a:ext>
              </a:extLst>
            </p:cNvPr>
            <p:cNvPicPr>
              <a:picLocks noChangeAspect="1"/>
            </p:cNvPicPr>
            <p:nvPr/>
          </p:nvPicPr>
          <p:blipFill>
            <a:blip r:embed="rId5"/>
            <a:stretch>
              <a:fillRect/>
            </a:stretch>
          </p:blipFill>
          <p:spPr>
            <a:xfrm>
              <a:off x="4696181" y="4635636"/>
              <a:ext cx="672750" cy="728000"/>
            </a:xfrm>
            <a:prstGeom prst="rect">
              <a:avLst/>
            </a:prstGeom>
          </p:spPr>
        </p:pic>
        <p:pic>
          <p:nvPicPr>
            <p:cNvPr id="29" name="Picture 28">
              <a:extLst>
                <a:ext uri="{FF2B5EF4-FFF2-40B4-BE49-F238E27FC236}">
                  <a16:creationId xmlns:a16="http://schemas.microsoft.com/office/drawing/2014/main" id="{B0630E8F-8666-45BD-B46A-2A3D0569A7C4}"/>
                </a:ext>
              </a:extLst>
            </p:cNvPr>
            <p:cNvPicPr>
              <a:picLocks noChangeAspect="1"/>
            </p:cNvPicPr>
            <p:nvPr/>
          </p:nvPicPr>
          <p:blipFill>
            <a:blip r:embed="rId6"/>
            <a:stretch>
              <a:fillRect/>
            </a:stretch>
          </p:blipFill>
          <p:spPr>
            <a:xfrm>
              <a:off x="5277037" y="4084608"/>
              <a:ext cx="672750" cy="728000"/>
            </a:xfrm>
            <a:prstGeom prst="rect">
              <a:avLst/>
            </a:prstGeom>
          </p:spPr>
        </p:pic>
        <p:pic>
          <p:nvPicPr>
            <p:cNvPr id="30" name="Picture 29">
              <a:extLst>
                <a:ext uri="{FF2B5EF4-FFF2-40B4-BE49-F238E27FC236}">
                  <a16:creationId xmlns:a16="http://schemas.microsoft.com/office/drawing/2014/main" id="{A17E6D8F-9290-485A-97C3-175BB83523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pic>
        <p:nvPicPr>
          <p:cNvPr id="36" name="Picture 35">
            <a:extLst>
              <a:ext uri="{FF2B5EF4-FFF2-40B4-BE49-F238E27FC236}">
                <a16:creationId xmlns:a16="http://schemas.microsoft.com/office/drawing/2014/main" id="{C37ABDE9-AFCE-4493-A361-266A39E76361}"/>
              </a:ext>
            </a:extLst>
          </p:cNvPr>
          <p:cNvPicPr>
            <a:picLocks noChangeAspect="1"/>
          </p:cNvPicPr>
          <p:nvPr/>
        </p:nvPicPr>
        <p:blipFill>
          <a:blip r:embed="rId8"/>
          <a:stretch>
            <a:fillRect/>
          </a:stretch>
        </p:blipFill>
        <p:spPr>
          <a:xfrm>
            <a:off x="2219375" y="1010108"/>
            <a:ext cx="1171976" cy="1171976"/>
          </a:xfrm>
          <a:prstGeom prst="rect">
            <a:avLst/>
          </a:prstGeom>
        </p:spPr>
      </p:pic>
      <p:grpSp>
        <p:nvGrpSpPr>
          <p:cNvPr id="37" name="Group 36">
            <a:extLst>
              <a:ext uri="{FF2B5EF4-FFF2-40B4-BE49-F238E27FC236}">
                <a16:creationId xmlns:a16="http://schemas.microsoft.com/office/drawing/2014/main" id="{FFEA3E84-7AA1-40A7-8C47-0DEFCD89EDEB}"/>
              </a:ext>
            </a:extLst>
          </p:cNvPr>
          <p:cNvGrpSpPr/>
          <p:nvPr/>
        </p:nvGrpSpPr>
        <p:grpSpPr>
          <a:xfrm>
            <a:off x="505329" y="1441391"/>
            <a:ext cx="422119" cy="323538"/>
            <a:chOff x="2101632" y="5151658"/>
            <a:chExt cx="1186803" cy="1094514"/>
          </a:xfrm>
        </p:grpSpPr>
        <p:sp>
          <p:nvSpPr>
            <p:cNvPr id="38" name="Freeform 31">
              <a:extLst>
                <a:ext uri="{FF2B5EF4-FFF2-40B4-BE49-F238E27FC236}">
                  <a16:creationId xmlns:a16="http://schemas.microsoft.com/office/drawing/2014/main" id="{6DB206C3-CDA8-4D18-B6F5-E2D99C5E46BF}"/>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39" name="Freeform 32">
              <a:extLst>
                <a:ext uri="{FF2B5EF4-FFF2-40B4-BE49-F238E27FC236}">
                  <a16:creationId xmlns:a16="http://schemas.microsoft.com/office/drawing/2014/main" id="{45B90D53-47F0-44A8-B6D6-01008CD06C4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0" name="Freeform 33">
              <a:extLst>
                <a:ext uri="{FF2B5EF4-FFF2-40B4-BE49-F238E27FC236}">
                  <a16:creationId xmlns:a16="http://schemas.microsoft.com/office/drawing/2014/main" id="{95133461-31F4-4362-9D54-A3EF600C703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1" name="Freeform 34">
              <a:extLst>
                <a:ext uri="{FF2B5EF4-FFF2-40B4-BE49-F238E27FC236}">
                  <a16:creationId xmlns:a16="http://schemas.microsoft.com/office/drawing/2014/main" id="{C34FD851-8B47-48B8-922D-F88A3D0ECB44}"/>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2" name="Freeform 35">
              <a:extLst>
                <a:ext uri="{FF2B5EF4-FFF2-40B4-BE49-F238E27FC236}">
                  <a16:creationId xmlns:a16="http://schemas.microsoft.com/office/drawing/2014/main" id="{ED434401-4818-4538-BBA2-3AC132FA7343}"/>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3" name="Freeform 36">
              <a:extLst>
                <a:ext uri="{FF2B5EF4-FFF2-40B4-BE49-F238E27FC236}">
                  <a16:creationId xmlns:a16="http://schemas.microsoft.com/office/drawing/2014/main" id="{B24E20BD-2E02-4D71-B31E-1F08813A668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4" name="Rectangle 43">
              <a:extLst>
                <a:ext uri="{FF2B5EF4-FFF2-40B4-BE49-F238E27FC236}">
                  <a16:creationId xmlns:a16="http://schemas.microsoft.com/office/drawing/2014/main" id="{04755A5E-520C-48F5-AB96-00CE8A5A687C}"/>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5" name="Oval 44">
              <a:extLst>
                <a:ext uri="{FF2B5EF4-FFF2-40B4-BE49-F238E27FC236}">
                  <a16:creationId xmlns:a16="http://schemas.microsoft.com/office/drawing/2014/main" id="{64CBA311-F6D3-4EDF-9E1F-872986C74F1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6" name="Freeform 39">
              <a:extLst>
                <a:ext uri="{FF2B5EF4-FFF2-40B4-BE49-F238E27FC236}">
                  <a16:creationId xmlns:a16="http://schemas.microsoft.com/office/drawing/2014/main" id="{740DD4B8-A9C7-419B-AEE8-BB3049748BF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7" name="Freeform 40">
              <a:extLst>
                <a:ext uri="{FF2B5EF4-FFF2-40B4-BE49-F238E27FC236}">
                  <a16:creationId xmlns:a16="http://schemas.microsoft.com/office/drawing/2014/main" id="{EFD0D0DD-AAAA-4434-B612-B2BCA68745A9}"/>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48" name="Freeform 41">
              <a:extLst>
                <a:ext uri="{FF2B5EF4-FFF2-40B4-BE49-F238E27FC236}">
                  <a16:creationId xmlns:a16="http://schemas.microsoft.com/office/drawing/2014/main" id="{AE9199B0-7745-4869-96A3-561B54024772}"/>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sp>
        <p:nvSpPr>
          <p:cNvPr id="49" name="Rectangle 48">
            <a:extLst>
              <a:ext uri="{FF2B5EF4-FFF2-40B4-BE49-F238E27FC236}">
                <a16:creationId xmlns:a16="http://schemas.microsoft.com/office/drawing/2014/main" id="{C5F2106D-00DE-44EC-A3A4-165B9958CC56}"/>
              </a:ext>
            </a:extLst>
          </p:cNvPr>
          <p:cNvSpPr/>
          <p:nvPr/>
        </p:nvSpPr>
        <p:spPr bwMode="auto">
          <a:xfrm>
            <a:off x="433189" y="1192064"/>
            <a:ext cx="1696910" cy="825372"/>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grpSp>
        <p:nvGrpSpPr>
          <p:cNvPr id="50" name="Group 49">
            <a:extLst>
              <a:ext uri="{FF2B5EF4-FFF2-40B4-BE49-F238E27FC236}">
                <a16:creationId xmlns:a16="http://schemas.microsoft.com/office/drawing/2014/main" id="{FFEF0FE6-2549-45F1-8505-3C2FD03CF691}"/>
              </a:ext>
            </a:extLst>
          </p:cNvPr>
          <p:cNvGrpSpPr/>
          <p:nvPr/>
        </p:nvGrpSpPr>
        <p:grpSpPr>
          <a:xfrm>
            <a:off x="1052095" y="1444414"/>
            <a:ext cx="422119" cy="323538"/>
            <a:chOff x="2101632" y="5151658"/>
            <a:chExt cx="1186803" cy="1094514"/>
          </a:xfrm>
        </p:grpSpPr>
        <p:sp>
          <p:nvSpPr>
            <p:cNvPr id="51" name="Freeform 31">
              <a:extLst>
                <a:ext uri="{FF2B5EF4-FFF2-40B4-BE49-F238E27FC236}">
                  <a16:creationId xmlns:a16="http://schemas.microsoft.com/office/drawing/2014/main" id="{D4AF5F0B-8075-49B9-8CED-B8CBB519D501}"/>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2" name="Freeform 32">
              <a:extLst>
                <a:ext uri="{FF2B5EF4-FFF2-40B4-BE49-F238E27FC236}">
                  <a16:creationId xmlns:a16="http://schemas.microsoft.com/office/drawing/2014/main" id="{9C75E3AB-AABD-4745-AF27-957E699E7990}"/>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3" name="Freeform 33">
              <a:extLst>
                <a:ext uri="{FF2B5EF4-FFF2-40B4-BE49-F238E27FC236}">
                  <a16:creationId xmlns:a16="http://schemas.microsoft.com/office/drawing/2014/main" id="{4659B0C1-9E0B-4701-AE6C-65F7B92814B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4" name="Freeform 34">
              <a:extLst>
                <a:ext uri="{FF2B5EF4-FFF2-40B4-BE49-F238E27FC236}">
                  <a16:creationId xmlns:a16="http://schemas.microsoft.com/office/drawing/2014/main" id="{83B52B88-4080-4AA2-9D18-8635267AFB1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5" name="Freeform 35">
              <a:extLst>
                <a:ext uri="{FF2B5EF4-FFF2-40B4-BE49-F238E27FC236}">
                  <a16:creationId xmlns:a16="http://schemas.microsoft.com/office/drawing/2014/main" id="{930ECB0E-D0CA-4C3E-BF79-208E5EDE6910}"/>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6" name="Freeform 36">
              <a:extLst>
                <a:ext uri="{FF2B5EF4-FFF2-40B4-BE49-F238E27FC236}">
                  <a16:creationId xmlns:a16="http://schemas.microsoft.com/office/drawing/2014/main" id="{74670C3A-9E76-4A1D-BC98-1882686DA5C1}"/>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7" name="Rectangle 56">
              <a:extLst>
                <a:ext uri="{FF2B5EF4-FFF2-40B4-BE49-F238E27FC236}">
                  <a16:creationId xmlns:a16="http://schemas.microsoft.com/office/drawing/2014/main" id="{C559B756-8FF1-43EB-A80C-3CB7F716F926}"/>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8" name="Oval 57">
              <a:extLst>
                <a:ext uri="{FF2B5EF4-FFF2-40B4-BE49-F238E27FC236}">
                  <a16:creationId xmlns:a16="http://schemas.microsoft.com/office/drawing/2014/main" id="{C0A8CC17-2C5B-4AB0-B3B2-91A3058F229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59" name="Freeform 39">
              <a:extLst>
                <a:ext uri="{FF2B5EF4-FFF2-40B4-BE49-F238E27FC236}">
                  <a16:creationId xmlns:a16="http://schemas.microsoft.com/office/drawing/2014/main" id="{7F005A43-27B9-4C1B-B62D-2BDC1FDFF7F6}"/>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0" name="Freeform 40">
              <a:extLst>
                <a:ext uri="{FF2B5EF4-FFF2-40B4-BE49-F238E27FC236}">
                  <a16:creationId xmlns:a16="http://schemas.microsoft.com/office/drawing/2014/main" id="{37B36663-443E-47CF-99C0-A911F69B4DAE}"/>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1" name="Freeform 41">
              <a:extLst>
                <a:ext uri="{FF2B5EF4-FFF2-40B4-BE49-F238E27FC236}">
                  <a16:creationId xmlns:a16="http://schemas.microsoft.com/office/drawing/2014/main" id="{3BDF2ACD-5FFE-4BC2-9EB0-52369A005B59}"/>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grpSp>
        <p:nvGrpSpPr>
          <p:cNvPr id="62" name="Group 61">
            <a:extLst>
              <a:ext uri="{FF2B5EF4-FFF2-40B4-BE49-F238E27FC236}">
                <a16:creationId xmlns:a16="http://schemas.microsoft.com/office/drawing/2014/main" id="{B54B73B3-F9DA-477D-AE3A-58A6A17C62A0}"/>
              </a:ext>
            </a:extLst>
          </p:cNvPr>
          <p:cNvGrpSpPr/>
          <p:nvPr/>
        </p:nvGrpSpPr>
        <p:grpSpPr>
          <a:xfrm>
            <a:off x="1602909" y="1442986"/>
            <a:ext cx="422119" cy="323538"/>
            <a:chOff x="2101632" y="5151658"/>
            <a:chExt cx="1186803" cy="1094514"/>
          </a:xfrm>
        </p:grpSpPr>
        <p:sp>
          <p:nvSpPr>
            <p:cNvPr id="63" name="Freeform 31">
              <a:extLst>
                <a:ext uri="{FF2B5EF4-FFF2-40B4-BE49-F238E27FC236}">
                  <a16:creationId xmlns:a16="http://schemas.microsoft.com/office/drawing/2014/main" id="{A98D2F10-52F5-473D-904F-92B766EC8A2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4" name="Freeform 32">
              <a:extLst>
                <a:ext uri="{FF2B5EF4-FFF2-40B4-BE49-F238E27FC236}">
                  <a16:creationId xmlns:a16="http://schemas.microsoft.com/office/drawing/2014/main" id="{E696B8FC-DCA8-4AF8-9746-EE532BF5FFDA}"/>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5" name="Freeform 33">
              <a:extLst>
                <a:ext uri="{FF2B5EF4-FFF2-40B4-BE49-F238E27FC236}">
                  <a16:creationId xmlns:a16="http://schemas.microsoft.com/office/drawing/2014/main" id="{81B72B7B-3D29-49FF-94E5-E00C620C8EF3}"/>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6" name="Freeform 34">
              <a:extLst>
                <a:ext uri="{FF2B5EF4-FFF2-40B4-BE49-F238E27FC236}">
                  <a16:creationId xmlns:a16="http://schemas.microsoft.com/office/drawing/2014/main" id="{799A18C7-6873-49E6-9350-07C7A44A0544}"/>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7" name="Freeform 35">
              <a:extLst>
                <a:ext uri="{FF2B5EF4-FFF2-40B4-BE49-F238E27FC236}">
                  <a16:creationId xmlns:a16="http://schemas.microsoft.com/office/drawing/2014/main" id="{4B89A0C8-DF5A-478A-8485-0FB90E388A26}"/>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8" name="Freeform 36">
              <a:extLst>
                <a:ext uri="{FF2B5EF4-FFF2-40B4-BE49-F238E27FC236}">
                  <a16:creationId xmlns:a16="http://schemas.microsoft.com/office/drawing/2014/main" id="{3E7A84B8-182D-46C7-A287-C410106FCB1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69" name="Rectangle 68">
              <a:extLst>
                <a:ext uri="{FF2B5EF4-FFF2-40B4-BE49-F238E27FC236}">
                  <a16:creationId xmlns:a16="http://schemas.microsoft.com/office/drawing/2014/main" id="{431ED469-B555-4433-BF2F-8A3764B0DB6B}"/>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70" name="Oval 69">
              <a:extLst>
                <a:ext uri="{FF2B5EF4-FFF2-40B4-BE49-F238E27FC236}">
                  <a16:creationId xmlns:a16="http://schemas.microsoft.com/office/drawing/2014/main" id="{81C1CD34-FB59-4755-AC51-EB30FCF632AF}"/>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71" name="Freeform 39">
              <a:extLst>
                <a:ext uri="{FF2B5EF4-FFF2-40B4-BE49-F238E27FC236}">
                  <a16:creationId xmlns:a16="http://schemas.microsoft.com/office/drawing/2014/main" id="{872416D8-8395-4630-816E-0ACC8E85EF89}"/>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72" name="Freeform 40">
              <a:extLst>
                <a:ext uri="{FF2B5EF4-FFF2-40B4-BE49-F238E27FC236}">
                  <a16:creationId xmlns:a16="http://schemas.microsoft.com/office/drawing/2014/main" id="{0DDDB957-5360-4DC0-8B29-4E0ABD4608F1}"/>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73" name="Freeform 41">
              <a:extLst>
                <a:ext uri="{FF2B5EF4-FFF2-40B4-BE49-F238E27FC236}">
                  <a16:creationId xmlns:a16="http://schemas.microsoft.com/office/drawing/2014/main" id="{FFE5B93E-C661-4CEA-8054-3951FE6DE3E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sp>
        <p:nvSpPr>
          <p:cNvPr id="75" name="Rectangle 74">
            <a:extLst>
              <a:ext uri="{FF2B5EF4-FFF2-40B4-BE49-F238E27FC236}">
                <a16:creationId xmlns:a16="http://schemas.microsoft.com/office/drawing/2014/main" id="{DC0118FA-00B8-4295-846B-FE0B645490B1}"/>
              </a:ext>
            </a:extLst>
          </p:cNvPr>
          <p:cNvSpPr/>
          <p:nvPr/>
        </p:nvSpPr>
        <p:spPr bwMode="auto">
          <a:xfrm>
            <a:off x="4699800" y="1057373"/>
            <a:ext cx="4258016" cy="39778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76" name="Up-Down Arrow 22">
            <a:extLst>
              <a:ext uri="{FF2B5EF4-FFF2-40B4-BE49-F238E27FC236}">
                <a16:creationId xmlns:a16="http://schemas.microsoft.com/office/drawing/2014/main" id="{1B77E516-7968-4FA1-9D93-99AE722DF26E}"/>
              </a:ext>
            </a:extLst>
          </p:cNvPr>
          <p:cNvSpPr/>
          <p:nvPr/>
        </p:nvSpPr>
        <p:spPr bwMode="auto">
          <a:xfrm>
            <a:off x="6975196" y="2747466"/>
            <a:ext cx="180447" cy="447773"/>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24" tIns="67224" rIns="25213" bIns="25213" rtlCol="0" anchor="b" anchorCtr="0"/>
          <a:lstStyle/>
          <a:p>
            <a:pPr algn="ctr" defTabSz="685494">
              <a:defRPr/>
            </a:pPr>
            <a:endParaRPr lang="en-US" sz="588"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848689B0-DD97-4698-A4AB-D5191E816AF2}"/>
              </a:ext>
            </a:extLst>
          </p:cNvPr>
          <p:cNvPicPr>
            <a:picLocks noChangeAspect="1"/>
          </p:cNvPicPr>
          <p:nvPr/>
        </p:nvPicPr>
        <p:blipFill>
          <a:blip r:embed="rId8"/>
          <a:stretch>
            <a:fillRect/>
          </a:stretch>
        </p:blipFill>
        <p:spPr>
          <a:xfrm>
            <a:off x="7037169" y="1541899"/>
            <a:ext cx="1171976" cy="1171976"/>
          </a:xfrm>
          <a:prstGeom prst="rect">
            <a:avLst/>
          </a:prstGeom>
        </p:spPr>
      </p:pic>
      <p:grpSp>
        <p:nvGrpSpPr>
          <p:cNvPr id="78" name="Group 77">
            <a:extLst>
              <a:ext uri="{FF2B5EF4-FFF2-40B4-BE49-F238E27FC236}">
                <a16:creationId xmlns:a16="http://schemas.microsoft.com/office/drawing/2014/main" id="{CF12061A-9E71-40AA-A8F0-037CF03B6007}"/>
              </a:ext>
            </a:extLst>
          </p:cNvPr>
          <p:cNvGrpSpPr/>
          <p:nvPr/>
        </p:nvGrpSpPr>
        <p:grpSpPr>
          <a:xfrm>
            <a:off x="5323122" y="1973183"/>
            <a:ext cx="422119" cy="323538"/>
            <a:chOff x="2101632" y="5151658"/>
            <a:chExt cx="1186803" cy="1094514"/>
          </a:xfrm>
        </p:grpSpPr>
        <p:sp>
          <p:nvSpPr>
            <p:cNvPr id="79" name="Freeform 31">
              <a:extLst>
                <a:ext uri="{FF2B5EF4-FFF2-40B4-BE49-F238E27FC236}">
                  <a16:creationId xmlns:a16="http://schemas.microsoft.com/office/drawing/2014/main" id="{4F05E270-E647-434F-BE0D-4EF335D93EA4}"/>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0" name="Freeform 32">
              <a:extLst>
                <a:ext uri="{FF2B5EF4-FFF2-40B4-BE49-F238E27FC236}">
                  <a16:creationId xmlns:a16="http://schemas.microsoft.com/office/drawing/2014/main" id="{F3E6E114-24AA-47E7-84A4-488590EF66AD}"/>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1" name="Freeform 33">
              <a:extLst>
                <a:ext uri="{FF2B5EF4-FFF2-40B4-BE49-F238E27FC236}">
                  <a16:creationId xmlns:a16="http://schemas.microsoft.com/office/drawing/2014/main" id="{7391A166-6402-4DC9-8A4D-1B6E3A7B568C}"/>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2" name="Freeform 34">
              <a:extLst>
                <a:ext uri="{FF2B5EF4-FFF2-40B4-BE49-F238E27FC236}">
                  <a16:creationId xmlns:a16="http://schemas.microsoft.com/office/drawing/2014/main" id="{7B1C4041-7DAF-4E05-A4C6-69F2B4A6260A}"/>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3" name="Freeform 35">
              <a:extLst>
                <a:ext uri="{FF2B5EF4-FFF2-40B4-BE49-F238E27FC236}">
                  <a16:creationId xmlns:a16="http://schemas.microsoft.com/office/drawing/2014/main" id="{7CE96B20-FBF4-4AE1-9034-2866856EC3CB}"/>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4" name="Freeform 36">
              <a:extLst>
                <a:ext uri="{FF2B5EF4-FFF2-40B4-BE49-F238E27FC236}">
                  <a16:creationId xmlns:a16="http://schemas.microsoft.com/office/drawing/2014/main" id="{28335F71-02A7-494C-888A-20EE91D40518}"/>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5" name="Rectangle 84">
              <a:extLst>
                <a:ext uri="{FF2B5EF4-FFF2-40B4-BE49-F238E27FC236}">
                  <a16:creationId xmlns:a16="http://schemas.microsoft.com/office/drawing/2014/main" id="{D47542D3-E024-4DF2-B0DD-238E7EFD37A1}"/>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6" name="Oval 85">
              <a:extLst>
                <a:ext uri="{FF2B5EF4-FFF2-40B4-BE49-F238E27FC236}">
                  <a16:creationId xmlns:a16="http://schemas.microsoft.com/office/drawing/2014/main" id="{7AF75EF4-07FD-46DD-A9DF-5200610DDA40}"/>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7" name="Freeform 39">
              <a:extLst>
                <a:ext uri="{FF2B5EF4-FFF2-40B4-BE49-F238E27FC236}">
                  <a16:creationId xmlns:a16="http://schemas.microsoft.com/office/drawing/2014/main" id="{ACDD0131-7E15-419F-A041-A1461046ED43}"/>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8" name="Freeform 40">
              <a:extLst>
                <a:ext uri="{FF2B5EF4-FFF2-40B4-BE49-F238E27FC236}">
                  <a16:creationId xmlns:a16="http://schemas.microsoft.com/office/drawing/2014/main" id="{7E2F298E-29F0-45C4-8399-4AEFC2E79944}"/>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89" name="Freeform 41">
              <a:extLst>
                <a:ext uri="{FF2B5EF4-FFF2-40B4-BE49-F238E27FC236}">
                  <a16:creationId xmlns:a16="http://schemas.microsoft.com/office/drawing/2014/main" id="{DC60F841-0635-4AF3-9C33-BA2645214370}"/>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sp>
        <p:nvSpPr>
          <p:cNvPr id="90" name="Rectangle 89">
            <a:extLst>
              <a:ext uri="{FF2B5EF4-FFF2-40B4-BE49-F238E27FC236}">
                <a16:creationId xmlns:a16="http://schemas.microsoft.com/office/drawing/2014/main" id="{006A35BD-432D-4207-A7EA-AE8A0C156F95}"/>
              </a:ext>
            </a:extLst>
          </p:cNvPr>
          <p:cNvSpPr/>
          <p:nvPr/>
        </p:nvSpPr>
        <p:spPr bwMode="auto">
          <a:xfrm>
            <a:off x="5250982" y="1723855"/>
            <a:ext cx="1696910" cy="825372"/>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grpSp>
        <p:nvGrpSpPr>
          <p:cNvPr id="91" name="Group 90">
            <a:extLst>
              <a:ext uri="{FF2B5EF4-FFF2-40B4-BE49-F238E27FC236}">
                <a16:creationId xmlns:a16="http://schemas.microsoft.com/office/drawing/2014/main" id="{C9A6F7FD-1C2D-4055-9176-5A32425AFDD5}"/>
              </a:ext>
            </a:extLst>
          </p:cNvPr>
          <p:cNvGrpSpPr/>
          <p:nvPr/>
        </p:nvGrpSpPr>
        <p:grpSpPr>
          <a:xfrm>
            <a:off x="5869888" y="1976205"/>
            <a:ext cx="422119" cy="323538"/>
            <a:chOff x="2101632" y="5151658"/>
            <a:chExt cx="1186803" cy="1094514"/>
          </a:xfrm>
        </p:grpSpPr>
        <p:sp>
          <p:nvSpPr>
            <p:cNvPr id="92" name="Freeform 31">
              <a:extLst>
                <a:ext uri="{FF2B5EF4-FFF2-40B4-BE49-F238E27FC236}">
                  <a16:creationId xmlns:a16="http://schemas.microsoft.com/office/drawing/2014/main" id="{D87C7BB6-8749-4A8C-B706-03C723D238AB}"/>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3" name="Freeform 32">
              <a:extLst>
                <a:ext uri="{FF2B5EF4-FFF2-40B4-BE49-F238E27FC236}">
                  <a16:creationId xmlns:a16="http://schemas.microsoft.com/office/drawing/2014/main" id="{C854AB6E-76A1-4C23-92CA-1E2F27C6ED69}"/>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4" name="Freeform 33">
              <a:extLst>
                <a:ext uri="{FF2B5EF4-FFF2-40B4-BE49-F238E27FC236}">
                  <a16:creationId xmlns:a16="http://schemas.microsoft.com/office/drawing/2014/main" id="{61E7983E-81A5-4152-A8EC-2E56AF2FA87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5" name="Freeform 34">
              <a:extLst>
                <a:ext uri="{FF2B5EF4-FFF2-40B4-BE49-F238E27FC236}">
                  <a16:creationId xmlns:a16="http://schemas.microsoft.com/office/drawing/2014/main" id="{CA435B2A-BC9E-4D9A-B37D-36DF2884427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6" name="Freeform 35">
              <a:extLst>
                <a:ext uri="{FF2B5EF4-FFF2-40B4-BE49-F238E27FC236}">
                  <a16:creationId xmlns:a16="http://schemas.microsoft.com/office/drawing/2014/main" id="{74BC2CB6-8955-4C59-B5EC-26C2EDC39EA7}"/>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7" name="Freeform 36">
              <a:extLst>
                <a:ext uri="{FF2B5EF4-FFF2-40B4-BE49-F238E27FC236}">
                  <a16:creationId xmlns:a16="http://schemas.microsoft.com/office/drawing/2014/main" id="{A94F5E6D-3487-4AD9-84A2-42DBB7F62CD9}"/>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8" name="Rectangle 97">
              <a:extLst>
                <a:ext uri="{FF2B5EF4-FFF2-40B4-BE49-F238E27FC236}">
                  <a16:creationId xmlns:a16="http://schemas.microsoft.com/office/drawing/2014/main" id="{9CCF7D16-3489-4E6B-8C3C-29C2033F170A}"/>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99" name="Oval 98">
              <a:extLst>
                <a:ext uri="{FF2B5EF4-FFF2-40B4-BE49-F238E27FC236}">
                  <a16:creationId xmlns:a16="http://schemas.microsoft.com/office/drawing/2014/main" id="{760512A9-A228-49FD-AEB7-68EE1F905D22}"/>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0" name="Freeform 39">
              <a:extLst>
                <a:ext uri="{FF2B5EF4-FFF2-40B4-BE49-F238E27FC236}">
                  <a16:creationId xmlns:a16="http://schemas.microsoft.com/office/drawing/2014/main" id="{11421EFE-6B62-42EA-85F2-2BC791EDD63E}"/>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1" name="Freeform 40">
              <a:extLst>
                <a:ext uri="{FF2B5EF4-FFF2-40B4-BE49-F238E27FC236}">
                  <a16:creationId xmlns:a16="http://schemas.microsoft.com/office/drawing/2014/main" id="{4AAF478F-1CB4-4F6B-9D25-3FAFD552BDC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2" name="Freeform 41">
              <a:extLst>
                <a:ext uri="{FF2B5EF4-FFF2-40B4-BE49-F238E27FC236}">
                  <a16:creationId xmlns:a16="http://schemas.microsoft.com/office/drawing/2014/main" id="{CF55EDF7-8E62-4B59-995D-0B0102A1B65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grpSp>
        <p:nvGrpSpPr>
          <p:cNvPr id="103" name="Group 102">
            <a:extLst>
              <a:ext uri="{FF2B5EF4-FFF2-40B4-BE49-F238E27FC236}">
                <a16:creationId xmlns:a16="http://schemas.microsoft.com/office/drawing/2014/main" id="{BB41BC49-4F45-4F70-A4DC-60A2A8921094}"/>
              </a:ext>
            </a:extLst>
          </p:cNvPr>
          <p:cNvGrpSpPr/>
          <p:nvPr/>
        </p:nvGrpSpPr>
        <p:grpSpPr>
          <a:xfrm>
            <a:off x="6420703" y="1974777"/>
            <a:ext cx="422119" cy="323538"/>
            <a:chOff x="2101632" y="5151658"/>
            <a:chExt cx="1186803" cy="1094514"/>
          </a:xfrm>
        </p:grpSpPr>
        <p:sp>
          <p:nvSpPr>
            <p:cNvPr id="104" name="Freeform 31">
              <a:extLst>
                <a:ext uri="{FF2B5EF4-FFF2-40B4-BE49-F238E27FC236}">
                  <a16:creationId xmlns:a16="http://schemas.microsoft.com/office/drawing/2014/main" id="{2CDEE23F-EBF4-4F96-8CD8-22D33C42AF05}"/>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5" name="Freeform 32">
              <a:extLst>
                <a:ext uri="{FF2B5EF4-FFF2-40B4-BE49-F238E27FC236}">
                  <a16:creationId xmlns:a16="http://schemas.microsoft.com/office/drawing/2014/main" id="{AF851A49-0C7F-45E6-B9C1-494D07483705}"/>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6" name="Freeform 33">
              <a:extLst>
                <a:ext uri="{FF2B5EF4-FFF2-40B4-BE49-F238E27FC236}">
                  <a16:creationId xmlns:a16="http://schemas.microsoft.com/office/drawing/2014/main" id="{C12A1F19-2EC4-4F9B-9897-61C51AD99D4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7" name="Freeform 34">
              <a:extLst>
                <a:ext uri="{FF2B5EF4-FFF2-40B4-BE49-F238E27FC236}">
                  <a16:creationId xmlns:a16="http://schemas.microsoft.com/office/drawing/2014/main" id="{D5DB87FF-C667-4C08-8105-A50775F31FF8}"/>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8" name="Freeform 35">
              <a:extLst>
                <a:ext uri="{FF2B5EF4-FFF2-40B4-BE49-F238E27FC236}">
                  <a16:creationId xmlns:a16="http://schemas.microsoft.com/office/drawing/2014/main" id="{15941418-CB61-41B1-AF75-3DD40F8A6B26}"/>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09" name="Freeform 36">
              <a:extLst>
                <a:ext uri="{FF2B5EF4-FFF2-40B4-BE49-F238E27FC236}">
                  <a16:creationId xmlns:a16="http://schemas.microsoft.com/office/drawing/2014/main" id="{B35ED567-21B0-412B-9DFF-1393FDF6B13E}"/>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10" name="Rectangle 109">
              <a:extLst>
                <a:ext uri="{FF2B5EF4-FFF2-40B4-BE49-F238E27FC236}">
                  <a16:creationId xmlns:a16="http://schemas.microsoft.com/office/drawing/2014/main" id="{25EF90D9-3CF8-450A-BC6A-FE069EBE0DE9}"/>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11" name="Oval 110">
              <a:extLst>
                <a:ext uri="{FF2B5EF4-FFF2-40B4-BE49-F238E27FC236}">
                  <a16:creationId xmlns:a16="http://schemas.microsoft.com/office/drawing/2014/main" id="{920442A9-016C-44B0-B495-8D1A15A03314}"/>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12" name="Freeform 39">
              <a:extLst>
                <a:ext uri="{FF2B5EF4-FFF2-40B4-BE49-F238E27FC236}">
                  <a16:creationId xmlns:a16="http://schemas.microsoft.com/office/drawing/2014/main" id="{33C26639-EF69-47DF-86F9-5ACD9DFF156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13" name="Freeform 40">
              <a:extLst>
                <a:ext uri="{FF2B5EF4-FFF2-40B4-BE49-F238E27FC236}">
                  <a16:creationId xmlns:a16="http://schemas.microsoft.com/office/drawing/2014/main" id="{9218B652-D504-45C8-BB3A-A91C46912101}"/>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14" name="Freeform 41">
              <a:extLst>
                <a:ext uri="{FF2B5EF4-FFF2-40B4-BE49-F238E27FC236}">
                  <a16:creationId xmlns:a16="http://schemas.microsoft.com/office/drawing/2014/main" id="{F4B08F22-A91D-4A33-BD09-06A2D85601B0}"/>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grpSp>
        <p:nvGrpSpPr>
          <p:cNvPr id="189" name="Group 188">
            <a:extLst>
              <a:ext uri="{FF2B5EF4-FFF2-40B4-BE49-F238E27FC236}">
                <a16:creationId xmlns:a16="http://schemas.microsoft.com/office/drawing/2014/main" id="{963F14B5-98EB-4AC5-A0CE-06532A0A0B19}"/>
              </a:ext>
            </a:extLst>
          </p:cNvPr>
          <p:cNvGrpSpPr/>
          <p:nvPr/>
        </p:nvGrpSpPr>
        <p:grpSpPr>
          <a:xfrm>
            <a:off x="5323122" y="3628884"/>
            <a:ext cx="422119" cy="323538"/>
            <a:chOff x="2101632" y="5151658"/>
            <a:chExt cx="1186803" cy="1094514"/>
          </a:xfrm>
        </p:grpSpPr>
        <p:sp>
          <p:nvSpPr>
            <p:cNvPr id="190" name="Freeform 31">
              <a:extLst>
                <a:ext uri="{FF2B5EF4-FFF2-40B4-BE49-F238E27FC236}">
                  <a16:creationId xmlns:a16="http://schemas.microsoft.com/office/drawing/2014/main" id="{510839E7-FCC0-4D81-909E-6E0C08854086}"/>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1" name="Freeform 32">
              <a:extLst>
                <a:ext uri="{FF2B5EF4-FFF2-40B4-BE49-F238E27FC236}">
                  <a16:creationId xmlns:a16="http://schemas.microsoft.com/office/drawing/2014/main" id="{D25177EB-8A3D-4DEA-BC82-6B3FAC5E119F}"/>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2" name="Freeform 33">
              <a:extLst>
                <a:ext uri="{FF2B5EF4-FFF2-40B4-BE49-F238E27FC236}">
                  <a16:creationId xmlns:a16="http://schemas.microsoft.com/office/drawing/2014/main" id="{8145ADEE-A33A-46DB-AFD9-4AB70B713F11}"/>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3" name="Freeform 34">
              <a:extLst>
                <a:ext uri="{FF2B5EF4-FFF2-40B4-BE49-F238E27FC236}">
                  <a16:creationId xmlns:a16="http://schemas.microsoft.com/office/drawing/2014/main" id="{DAADCCAC-74C9-4DB2-8DD9-5DB6DD7609E7}"/>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4" name="Freeform 35">
              <a:extLst>
                <a:ext uri="{FF2B5EF4-FFF2-40B4-BE49-F238E27FC236}">
                  <a16:creationId xmlns:a16="http://schemas.microsoft.com/office/drawing/2014/main" id="{3B78BAF9-2834-4497-9E13-E51E48503D3D}"/>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5" name="Freeform 36">
              <a:extLst>
                <a:ext uri="{FF2B5EF4-FFF2-40B4-BE49-F238E27FC236}">
                  <a16:creationId xmlns:a16="http://schemas.microsoft.com/office/drawing/2014/main" id="{E51E52B6-1AD3-4220-96F0-4569D0EE8F8C}"/>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6" name="Rectangle 195">
              <a:extLst>
                <a:ext uri="{FF2B5EF4-FFF2-40B4-BE49-F238E27FC236}">
                  <a16:creationId xmlns:a16="http://schemas.microsoft.com/office/drawing/2014/main" id="{D5F9D835-D005-4E64-8D50-A7ABA3930316}"/>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7" name="Oval 196">
              <a:extLst>
                <a:ext uri="{FF2B5EF4-FFF2-40B4-BE49-F238E27FC236}">
                  <a16:creationId xmlns:a16="http://schemas.microsoft.com/office/drawing/2014/main" id="{1204457B-5D66-4B26-A397-07863AA3AF30}"/>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8" name="Freeform 39">
              <a:extLst>
                <a:ext uri="{FF2B5EF4-FFF2-40B4-BE49-F238E27FC236}">
                  <a16:creationId xmlns:a16="http://schemas.microsoft.com/office/drawing/2014/main" id="{559BAA36-20B2-496B-8462-C6C609A3306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199" name="Freeform 40">
              <a:extLst>
                <a:ext uri="{FF2B5EF4-FFF2-40B4-BE49-F238E27FC236}">
                  <a16:creationId xmlns:a16="http://schemas.microsoft.com/office/drawing/2014/main" id="{A0825E79-3A3D-40A7-B8B5-BB2C8256FA7F}"/>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0" name="Freeform 41">
              <a:extLst>
                <a:ext uri="{FF2B5EF4-FFF2-40B4-BE49-F238E27FC236}">
                  <a16:creationId xmlns:a16="http://schemas.microsoft.com/office/drawing/2014/main" id="{004CA306-C68B-4618-AB04-651E9C3D479B}"/>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sp>
        <p:nvSpPr>
          <p:cNvPr id="201" name="Rectangle 200">
            <a:extLst>
              <a:ext uri="{FF2B5EF4-FFF2-40B4-BE49-F238E27FC236}">
                <a16:creationId xmlns:a16="http://schemas.microsoft.com/office/drawing/2014/main" id="{03DF735B-F345-4DD7-9735-4E18010E8F22}"/>
              </a:ext>
            </a:extLst>
          </p:cNvPr>
          <p:cNvSpPr/>
          <p:nvPr/>
        </p:nvSpPr>
        <p:spPr bwMode="auto">
          <a:xfrm>
            <a:off x="5250982" y="3379557"/>
            <a:ext cx="1696910" cy="825372"/>
          </a:xfrm>
          <a:prstGeom prst="rect">
            <a:avLst/>
          </a:prstGeom>
          <a:noFill/>
          <a:ln w="285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endParaRPr>
          </a:p>
        </p:txBody>
      </p:sp>
      <p:grpSp>
        <p:nvGrpSpPr>
          <p:cNvPr id="202" name="Group 201">
            <a:extLst>
              <a:ext uri="{FF2B5EF4-FFF2-40B4-BE49-F238E27FC236}">
                <a16:creationId xmlns:a16="http://schemas.microsoft.com/office/drawing/2014/main" id="{FA504BA7-D716-4A14-A74A-6384B9D5888D}"/>
              </a:ext>
            </a:extLst>
          </p:cNvPr>
          <p:cNvGrpSpPr/>
          <p:nvPr/>
        </p:nvGrpSpPr>
        <p:grpSpPr>
          <a:xfrm>
            <a:off x="5869888" y="3631907"/>
            <a:ext cx="422119" cy="323538"/>
            <a:chOff x="2101632" y="5151658"/>
            <a:chExt cx="1186803" cy="1094514"/>
          </a:xfrm>
        </p:grpSpPr>
        <p:sp>
          <p:nvSpPr>
            <p:cNvPr id="203" name="Freeform 31">
              <a:extLst>
                <a:ext uri="{FF2B5EF4-FFF2-40B4-BE49-F238E27FC236}">
                  <a16:creationId xmlns:a16="http://schemas.microsoft.com/office/drawing/2014/main" id="{D3177711-A853-4BB4-BFCC-2A6D2F2FC713}"/>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4" name="Freeform 32">
              <a:extLst>
                <a:ext uri="{FF2B5EF4-FFF2-40B4-BE49-F238E27FC236}">
                  <a16:creationId xmlns:a16="http://schemas.microsoft.com/office/drawing/2014/main" id="{7FC64236-1524-4F0D-89EF-236A6DCB2B0B}"/>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5" name="Freeform 33">
              <a:extLst>
                <a:ext uri="{FF2B5EF4-FFF2-40B4-BE49-F238E27FC236}">
                  <a16:creationId xmlns:a16="http://schemas.microsoft.com/office/drawing/2014/main" id="{BA60E149-1EF6-42C8-934B-AF2E67F8E9E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6" name="Freeform 34">
              <a:extLst>
                <a:ext uri="{FF2B5EF4-FFF2-40B4-BE49-F238E27FC236}">
                  <a16:creationId xmlns:a16="http://schemas.microsoft.com/office/drawing/2014/main" id="{B4048B63-5C1C-4254-A34C-72D62A54F8EB}"/>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7" name="Freeform 35">
              <a:extLst>
                <a:ext uri="{FF2B5EF4-FFF2-40B4-BE49-F238E27FC236}">
                  <a16:creationId xmlns:a16="http://schemas.microsoft.com/office/drawing/2014/main" id="{15EEDB2B-6548-4A1C-895A-FEE38AA50A1E}"/>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8" name="Freeform 36">
              <a:extLst>
                <a:ext uri="{FF2B5EF4-FFF2-40B4-BE49-F238E27FC236}">
                  <a16:creationId xmlns:a16="http://schemas.microsoft.com/office/drawing/2014/main" id="{070C05CE-2046-45C1-96FA-14C251FEA010}"/>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09" name="Rectangle 208">
              <a:extLst>
                <a:ext uri="{FF2B5EF4-FFF2-40B4-BE49-F238E27FC236}">
                  <a16:creationId xmlns:a16="http://schemas.microsoft.com/office/drawing/2014/main" id="{BF925863-1F06-461D-ADFB-530A1B81FB02}"/>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0" name="Oval 209">
              <a:extLst>
                <a:ext uri="{FF2B5EF4-FFF2-40B4-BE49-F238E27FC236}">
                  <a16:creationId xmlns:a16="http://schemas.microsoft.com/office/drawing/2014/main" id="{AB4DB8C8-DBA9-49C1-BE1C-6AA2BC7D6D23}"/>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1" name="Freeform 39">
              <a:extLst>
                <a:ext uri="{FF2B5EF4-FFF2-40B4-BE49-F238E27FC236}">
                  <a16:creationId xmlns:a16="http://schemas.microsoft.com/office/drawing/2014/main" id="{3B3811D7-C0E9-498A-88A7-18745FD8BD15}"/>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2" name="Freeform 40">
              <a:extLst>
                <a:ext uri="{FF2B5EF4-FFF2-40B4-BE49-F238E27FC236}">
                  <a16:creationId xmlns:a16="http://schemas.microsoft.com/office/drawing/2014/main" id="{FB48EC24-F4DC-4C38-8A41-0657254A5B8B}"/>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3" name="Freeform 41">
              <a:extLst>
                <a:ext uri="{FF2B5EF4-FFF2-40B4-BE49-F238E27FC236}">
                  <a16:creationId xmlns:a16="http://schemas.microsoft.com/office/drawing/2014/main" id="{C3112540-641C-46A8-9BFB-A1DB0034A718}"/>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grpSp>
        <p:nvGrpSpPr>
          <p:cNvPr id="214" name="Group 213">
            <a:extLst>
              <a:ext uri="{FF2B5EF4-FFF2-40B4-BE49-F238E27FC236}">
                <a16:creationId xmlns:a16="http://schemas.microsoft.com/office/drawing/2014/main" id="{F486EEB7-33C0-4A4F-AA1E-BB631417AC98}"/>
              </a:ext>
            </a:extLst>
          </p:cNvPr>
          <p:cNvGrpSpPr/>
          <p:nvPr/>
        </p:nvGrpSpPr>
        <p:grpSpPr>
          <a:xfrm>
            <a:off x="6420703" y="3630478"/>
            <a:ext cx="422119" cy="323538"/>
            <a:chOff x="2101632" y="5151658"/>
            <a:chExt cx="1186803" cy="1094514"/>
          </a:xfrm>
        </p:grpSpPr>
        <p:sp>
          <p:nvSpPr>
            <p:cNvPr id="215" name="Freeform 31">
              <a:extLst>
                <a:ext uri="{FF2B5EF4-FFF2-40B4-BE49-F238E27FC236}">
                  <a16:creationId xmlns:a16="http://schemas.microsoft.com/office/drawing/2014/main" id="{5005AF1C-82DB-4F51-8F59-B64990D7E752}"/>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6" name="Freeform 32">
              <a:extLst>
                <a:ext uri="{FF2B5EF4-FFF2-40B4-BE49-F238E27FC236}">
                  <a16:creationId xmlns:a16="http://schemas.microsoft.com/office/drawing/2014/main" id="{F3DEF316-74FC-4C84-96EB-DDBFB38D5386}"/>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7" name="Freeform 33">
              <a:extLst>
                <a:ext uri="{FF2B5EF4-FFF2-40B4-BE49-F238E27FC236}">
                  <a16:creationId xmlns:a16="http://schemas.microsoft.com/office/drawing/2014/main" id="{FDEC0E2B-32BB-4D29-85C0-DA88E2280F1D}"/>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8" name="Freeform 34">
              <a:extLst>
                <a:ext uri="{FF2B5EF4-FFF2-40B4-BE49-F238E27FC236}">
                  <a16:creationId xmlns:a16="http://schemas.microsoft.com/office/drawing/2014/main" id="{B86E8FFB-3B11-4122-AC53-017EEB2D3749}"/>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19" name="Freeform 35">
              <a:extLst>
                <a:ext uri="{FF2B5EF4-FFF2-40B4-BE49-F238E27FC236}">
                  <a16:creationId xmlns:a16="http://schemas.microsoft.com/office/drawing/2014/main" id="{6BB3163E-F29C-44E2-B45F-9E00E37E65A3}"/>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20" name="Freeform 36">
              <a:extLst>
                <a:ext uri="{FF2B5EF4-FFF2-40B4-BE49-F238E27FC236}">
                  <a16:creationId xmlns:a16="http://schemas.microsoft.com/office/drawing/2014/main" id="{388F035C-8A52-476F-9621-1F1188854ED5}"/>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21" name="Rectangle 220">
              <a:extLst>
                <a:ext uri="{FF2B5EF4-FFF2-40B4-BE49-F238E27FC236}">
                  <a16:creationId xmlns:a16="http://schemas.microsoft.com/office/drawing/2014/main" id="{AFB2BC74-B72D-46CC-8659-71B9F764B623}"/>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22" name="Oval 221">
              <a:extLst>
                <a:ext uri="{FF2B5EF4-FFF2-40B4-BE49-F238E27FC236}">
                  <a16:creationId xmlns:a16="http://schemas.microsoft.com/office/drawing/2014/main" id="{196D68CB-F8F1-428E-AA13-6734574FE901}"/>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23" name="Freeform 39">
              <a:extLst>
                <a:ext uri="{FF2B5EF4-FFF2-40B4-BE49-F238E27FC236}">
                  <a16:creationId xmlns:a16="http://schemas.microsoft.com/office/drawing/2014/main" id="{06830C48-2F37-4DF0-8578-C15BD347BF1A}"/>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24" name="Freeform 40">
              <a:extLst>
                <a:ext uri="{FF2B5EF4-FFF2-40B4-BE49-F238E27FC236}">
                  <a16:creationId xmlns:a16="http://schemas.microsoft.com/office/drawing/2014/main" id="{FBDC63AF-ABC6-4E89-AE1A-49380E9E05BC}"/>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sp>
          <p:nvSpPr>
            <p:cNvPr id="225" name="Freeform 41">
              <a:extLst>
                <a:ext uri="{FF2B5EF4-FFF2-40B4-BE49-F238E27FC236}">
                  <a16:creationId xmlns:a16="http://schemas.microsoft.com/office/drawing/2014/main" id="{04E0BE3B-7A27-4220-B866-E7B39AE766CA}"/>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srgbClr val="00B0F0"/>
                </a:solidFill>
              </a:endParaRPr>
            </a:p>
          </p:txBody>
        </p:sp>
      </p:grpSp>
      <p:pic>
        <p:nvPicPr>
          <p:cNvPr id="226" name="Picture 225">
            <a:extLst>
              <a:ext uri="{FF2B5EF4-FFF2-40B4-BE49-F238E27FC236}">
                <a16:creationId xmlns:a16="http://schemas.microsoft.com/office/drawing/2014/main" id="{370E3890-A372-4507-8776-05A0F4DE7939}"/>
              </a:ext>
            </a:extLst>
          </p:cNvPr>
          <p:cNvPicPr>
            <a:picLocks noChangeAspect="1"/>
          </p:cNvPicPr>
          <p:nvPr/>
        </p:nvPicPr>
        <p:blipFill>
          <a:blip r:embed="rId8"/>
          <a:stretch>
            <a:fillRect/>
          </a:stretch>
        </p:blipFill>
        <p:spPr>
          <a:xfrm>
            <a:off x="7046107" y="3195239"/>
            <a:ext cx="1171976" cy="1171976"/>
          </a:xfrm>
          <a:prstGeom prst="rect">
            <a:avLst/>
          </a:prstGeom>
        </p:spPr>
      </p:pic>
      <p:sp>
        <p:nvSpPr>
          <p:cNvPr id="227" name="Rectangle 226">
            <a:extLst>
              <a:ext uri="{FF2B5EF4-FFF2-40B4-BE49-F238E27FC236}">
                <a16:creationId xmlns:a16="http://schemas.microsoft.com/office/drawing/2014/main" id="{4B754FF9-8C21-4382-9B88-91DBBBA00F17}"/>
              </a:ext>
            </a:extLst>
          </p:cNvPr>
          <p:cNvSpPr/>
          <p:nvPr/>
        </p:nvSpPr>
        <p:spPr bwMode="auto">
          <a:xfrm>
            <a:off x="201931" y="4572615"/>
            <a:ext cx="4258016" cy="4626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zh-TW" altLang="en-US" sz="1471" dirty="0">
                <a:gradFill>
                  <a:gsLst>
                    <a:gs pos="5439">
                      <a:srgbClr val="F8F8F8"/>
                    </a:gs>
                    <a:gs pos="10000">
                      <a:srgbClr val="F8F8F8"/>
                    </a:gs>
                  </a:gsLst>
                  <a:lin ang="5400000" scaled="0"/>
                </a:gradFill>
              </a:rPr>
              <a:t>使用 </a:t>
            </a:r>
            <a:r>
              <a:rPr lang="en-US" altLang="zh-TW" sz="1471" dirty="0">
                <a:gradFill>
                  <a:gsLst>
                    <a:gs pos="5439">
                      <a:srgbClr val="F8F8F8"/>
                    </a:gs>
                    <a:gs pos="10000">
                      <a:srgbClr val="F8F8F8"/>
                    </a:gs>
                  </a:gsLst>
                  <a:lin ang="5400000" scaled="0"/>
                </a:gradFill>
              </a:rPr>
              <a:t>Azure </a:t>
            </a:r>
            <a:r>
              <a:rPr lang="zh-TW" altLang="en-US" sz="1471" dirty="0">
                <a:gradFill>
                  <a:gsLst>
                    <a:gs pos="5439">
                      <a:srgbClr val="F8F8F8"/>
                    </a:gs>
                    <a:gs pos="10000">
                      <a:srgbClr val="F8F8F8"/>
                    </a:gs>
                  </a:gsLst>
                  <a:lin ang="5400000" scaled="0"/>
                </a:gradFill>
              </a:rPr>
              <a:t>做為本地端的備援</a:t>
            </a:r>
            <a:endParaRPr lang="en-US" sz="1471" dirty="0">
              <a:gradFill>
                <a:gsLst>
                  <a:gs pos="5439">
                    <a:srgbClr val="F8F8F8"/>
                  </a:gs>
                  <a:gs pos="10000">
                    <a:srgbClr val="F8F8F8"/>
                  </a:gs>
                </a:gsLst>
                <a:lin ang="5400000" scaled="0"/>
              </a:gradFill>
            </a:endParaRPr>
          </a:p>
        </p:txBody>
      </p:sp>
      <p:sp>
        <p:nvSpPr>
          <p:cNvPr id="228" name="Rectangle 227">
            <a:extLst>
              <a:ext uri="{FF2B5EF4-FFF2-40B4-BE49-F238E27FC236}">
                <a16:creationId xmlns:a16="http://schemas.microsoft.com/office/drawing/2014/main" id="{B5235B98-B74F-4101-8347-D35F64E679A7}"/>
              </a:ext>
            </a:extLst>
          </p:cNvPr>
          <p:cNvSpPr/>
          <p:nvPr/>
        </p:nvSpPr>
        <p:spPr bwMode="auto">
          <a:xfrm>
            <a:off x="4713814" y="4568023"/>
            <a:ext cx="4258016" cy="46264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zh-TW" altLang="en-US" sz="1471" dirty="0">
                <a:gradFill>
                  <a:gsLst>
                    <a:gs pos="5439">
                      <a:srgbClr val="F8F8F8"/>
                    </a:gs>
                    <a:gs pos="10000">
                      <a:srgbClr val="F8F8F8"/>
                    </a:gs>
                  </a:gsLst>
                  <a:lin ang="5400000" scaled="0"/>
                </a:gradFill>
              </a:rPr>
              <a:t>使用 </a:t>
            </a:r>
            <a:r>
              <a:rPr lang="en-US" altLang="zh-TW" sz="1471" dirty="0">
                <a:gradFill>
                  <a:gsLst>
                    <a:gs pos="5439">
                      <a:srgbClr val="F8F8F8"/>
                    </a:gs>
                    <a:gs pos="10000">
                      <a:srgbClr val="F8F8F8"/>
                    </a:gs>
                  </a:gsLst>
                  <a:lin ang="5400000" scaled="0"/>
                </a:gradFill>
              </a:rPr>
              <a:t>Azure </a:t>
            </a:r>
            <a:r>
              <a:rPr lang="zh-TW" altLang="en-US" sz="1471" dirty="0">
                <a:gradFill>
                  <a:gsLst>
                    <a:gs pos="5439">
                      <a:srgbClr val="F8F8F8"/>
                    </a:gs>
                    <a:gs pos="10000">
                      <a:srgbClr val="F8F8F8"/>
                    </a:gs>
                  </a:gsLst>
                  <a:lin ang="5400000" scaled="0"/>
                </a:gradFill>
              </a:rPr>
              <a:t>做為 </a:t>
            </a:r>
            <a:r>
              <a:rPr lang="en-US" altLang="zh-TW" sz="1471" dirty="0">
                <a:gradFill>
                  <a:gsLst>
                    <a:gs pos="5439">
                      <a:srgbClr val="F8F8F8"/>
                    </a:gs>
                    <a:gs pos="10000">
                      <a:srgbClr val="F8F8F8"/>
                    </a:gs>
                  </a:gsLst>
                  <a:lin ang="5400000" scaled="0"/>
                </a:gradFill>
              </a:rPr>
              <a:t>Azure </a:t>
            </a:r>
            <a:r>
              <a:rPr lang="zh-TW" altLang="en-US" sz="1471" dirty="0">
                <a:gradFill>
                  <a:gsLst>
                    <a:gs pos="5439">
                      <a:srgbClr val="F8F8F8"/>
                    </a:gs>
                    <a:gs pos="10000">
                      <a:srgbClr val="F8F8F8"/>
                    </a:gs>
                  </a:gsLst>
                  <a:lin ang="5400000" scaled="0"/>
                </a:gradFill>
              </a:rPr>
              <a:t>的備援</a:t>
            </a:r>
            <a:endParaRPr lang="en-US" sz="1471" dirty="0">
              <a:gradFill>
                <a:gsLst>
                  <a:gs pos="5439">
                    <a:srgbClr val="F8F8F8"/>
                  </a:gs>
                  <a:gs pos="10000">
                    <a:srgbClr val="F8F8F8"/>
                  </a:gs>
                </a:gsLst>
                <a:lin ang="5400000" scaled="0"/>
              </a:gradFill>
            </a:endParaRPr>
          </a:p>
        </p:txBody>
      </p:sp>
      <p:grpSp>
        <p:nvGrpSpPr>
          <p:cNvPr id="133" name="Group 119">
            <a:extLst>
              <a:ext uri="{FF2B5EF4-FFF2-40B4-BE49-F238E27FC236}">
                <a16:creationId xmlns:a16="http://schemas.microsoft.com/office/drawing/2014/main" id="{E2C3D5CA-D6B9-42BB-A45D-5940B576158D}"/>
              </a:ext>
            </a:extLst>
          </p:cNvPr>
          <p:cNvGrpSpPr/>
          <p:nvPr/>
        </p:nvGrpSpPr>
        <p:grpSpPr>
          <a:xfrm>
            <a:off x="6776272" y="357176"/>
            <a:ext cx="638703" cy="473891"/>
            <a:chOff x="10332992" y="479425"/>
            <a:chExt cx="868680" cy="644525"/>
          </a:xfrm>
        </p:grpSpPr>
        <p:sp>
          <p:nvSpPr>
            <p:cNvPr id="134" name="TextBox 120">
              <a:extLst>
                <a:ext uri="{FF2B5EF4-FFF2-40B4-BE49-F238E27FC236}">
                  <a16:creationId xmlns:a16="http://schemas.microsoft.com/office/drawing/2014/main" id="{3A456456-8F74-4F1B-8545-8A71E7BD9051}"/>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35" name="Freeform 9">
              <a:extLst>
                <a:ext uri="{FF2B5EF4-FFF2-40B4-BE49-F238E27FC236}">
                  <a16:creationId xmlns:a16="http://schemas.microsoft.com/office/drawing/2014/main" id="{7380AEB7-82D9-46F6-BF08-689FEFA233E8}"/>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136" name="Group 122">
            <a:extLst>
              <a:ext uri="{FF2B5EF4-FFF2-40B4-BE49-F238E27FC236}">
                <a16:creationId xmlns:a16="http://schemas.microsoft.com/office/drawing/2014/main" id="{C2822F83-33E7-4ABF-AADD-3CAE89FEEC1B}"/>
              </a:ext>
            </a:extLst>
          </p:cNvPr>
          <p:cNvGrpSpPr/>
          <p:nvPr/>
        </p:nvGrpSpPr>
        <p:grpSpPr>
          <a:xfrm>
            <a:off x="7415057" y="357175"/>
            <a:ext cx="705837" cy="476226"/>
            <a:chOff x="11201784" y="479425"/>
            <a:chExt cx="959988" cy="647700"/>
          </a:xfrm>
        </p:grpSpPr>
        <p:sp>
          <p:nvSpPr>
            <p:cNvPr id="137" name="TextBox 123">
              <a:extLst>
                <a:ext uri="{FF2B5EF4-FFF2-40B4-BE49-F238E27FC236}">
                  <a16:creationId xmlns:a16="http://schemas.microsoft.com/office/drawing/2014/main" id="{70AE5346-4F97-406B-821D-B53730205D77}"/>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38" name="Freeform 13">
              <a:extLst>
                <a:ext uri="{FF2B5EF4-FFF2-40B4-BE49-F238E27FC236}">
                  <a16:creationId xmlns:a16="http://schemas.microsoft.com/office/drawing/2014/main" id="{853B8F7D-E548-454C-9A78-762E2FB8B0B8}"/>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139" name="TextBox 125">
            <a:extLst>
              <a:ext uri="{FF2B5EF4-FFF2-40B4-BE49-F238E27FC236}">
                <a16:creationId xmlns:a16="http://schemas.microsoft.com/office/drawing/2014/main" id="{B0ADCB7D-1BDF-4FB7-AC55-786D76245A06}"/>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40" name="Freeform 5">
            <a:extLst>
              <a:ext uri="{FF2B5EF4-FFF2-40B4-BE49-F238E27FC236}">
                <a16:creationId xmlns:a16="http://schemas.microsoft.com/office/drawing/2014/main" id="{77E4EDBD-75AE-4D04-A2D2-C3391CDCC2F7}"/>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141" name="Rectangle 127">
            <a:extLst>
              <a:ext uri="{FF2B5EF4-FFF2-40B4-BE49-F238E27FC236}">
                <a16:creationId xmlns:a16="http://schemas.microsoft.com/office/drawing/2014/main" id="{EEC3A10F-7A1F-4D60-B2CC-04F1B39E980E}"/>
              </a:ext>
            </a:extLst>
          </p:cNvPr>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142" name="Group 128">
            <a:extLst>
              <a:ext uri="{FF2B5EF4-FFF2-40B4-BE49-F238E27FC236}">
                <a16:creationId xmlns:a16="http://schemas.microsoft.com/office/drawing/2014/main" id="{47E532DF-EE0B-4EEE-A8D2-FED524937B7A}"/>
              </a:ext>
            </a:extLst>
          </p:cNvPr>
          <p:cNvGrpSpPr/>
          <p:nvPr/>
        </p:nvGrpSpPr>
        <p:grpSpPr>
          <a:xfrm>
            <a:off x="6189897" y="352866"/>
            <a:ext cx="638703" cy="473891"/>
            <a:chOff x="9418637" y="479425"/>
            <a:chExt cx="868680" cy="644525"/>
          </a:xfrm>
        </p:grpSpPr>
        <p:sp>
          <p:nvSpPr>
            <p:cNvPr id="143" name="TextBox 129">
              <a:extLst>
                <a:ext uri="{FF2B5EF4-FFF2-40B4-BE49-F238E27FC236}">
                  <a16:creationId xmlns:a16="http://schemas.microsoft.com/office/drawing/2014/main" id="{E4365C36-2F46-46E7-89AF-AA7F0BA59763}"/>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144" name="Freeform 5">
              <a:extLst>
                <a:ext uri="{FF2B5EF4-FFF2-40B4-BE49-F238E27FC236}">
                  <a16:creationId xmlns:a16="http://schemas.microsoft.com/office/drawing/2014/main" id="{67FADEF9-CA0D-4DA7-A0E6-EDE3E8CBC27E}"/>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35473022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6F95-F3E3-43BA-8976-8731F1BBE726}"/>
              </a:ext>
            </a:extLst>
          </p:cNvPr>
          <p:cNvSpPr>
            <a:spLocks noGrp="1"/>
          </p:cNvSpPr>
          <p:nvPr>
            <p:ph type="title"/>
          </p:nvPr>
        </p:nvSpPr>
        <p:spPr/>
        <p:txBody>
          <a:bodyPr>
            <a:normAutofit fontScale="90000"/>
          </a:bodyPr>
          <a:lstStyle/>
          <a:p>
            <a:r>
              <a:rPr lang="en-US" altLang="zh-TW" dirty="0"/>
              <a:t>Azure Migrate</a:t>
            </a:r>
            <a:endParaRPr lang="en-US" dirty="0"/>
          </a:p>
        </p:txBody>
      </p:sp>
      <p:sp>
        <p:nvSpPr>
          <p:cNvPr id="4" name="Rectangle 3">
            <a:extLst>
              <a:ext uri="{FF2B5EF4-FFF2-40B4-BE49-F238E27FC236}">
                <a16:creationId xmlns:a16="http://schemas.microsoft.com/office/drawing/2014/main" id="{263C0ABD-32ED-4981-A190-3ED921ADDFBB}"/>
              </a:ext>
            </a:extLst>
          </p:cNvPr>
          <p:cNvSpPr/>
          <p:nvPr/>
        </p:nvSpPr>
        <p:spPr bwMode="auto">
          <a:xfrm>
            <a:off x="226444" y="1310054"/>
            <a:ext cx="2016382" cy="16897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9" tIns="100819" rIns="134425" bIns="100819" numCol="1" spcCol="0" rtlCol="0" fromWordArt="0" anchor="ctr" anchorCtr="0" forceAA="0" compatLnSpc="1">
            <a:prstTxWarp prst="textNoShape">
              <a:avLst/>
            </a:prstTxWarp>
            <a:noAutofit/>
          </a:bodyPr>
          <a:lstStyle/>
          <a:p>
            <a:pPr defTabSz="685739" fontAlgn="base">
              <a:lnSpc>
                <a:spcPct val="90000"/>
              </a:lnSpc>
              <a:spcBef>
                <a:spcPct val="0"/>
              </a:spcBef>
              <a:spcAft>
                <a:spcPct val="0"/>
              </a:spcAft>
              <a:defRPr/>
            </a:pPr>
            <a:r>
              <a:rPr lang="en-US" b="1">
                <a:solidFill>
                  <a:srgbClr val="353535"/>
                </a:solidFill>
                <a:latin typeface="Arial Narrow" panose="020B0606020202030204" pitchFamily="34" charset="0"/>
                <a:ea typeface="微軟正黑體" panose="020B0604030504040204" pitchFamily="34" charset="-120"/>
                <a:cs typeface="Segoe UI" panose="020B0502040204020203" pitchFamily="34" charset="0"/>
              </a:rPr>
              <a:t>Microsoft</a:t>
            </a:r>
          </a:p>
        </p:txBody>
      </p:sp>
      <p:sp>
        <p:nvSpPr>
          <p:cNvPr id="5" name="Rectangle 4">
            <a:extLst>
              <a:ext uri="{FF2B5EF4-FFF2-40B4-BE49-F238E27FC236}">
                <a16:creationId xmlns:a16="http://schemas.microsoft.com/office/drawing/2014/main" id="{616F1405-9AB3-4ACA-95C5-68C933F5DF48}"/>
              </a:ext>
            </a:extLst>
          </p:cNvPr>
          <p:cNvSpPr/>
          <p:nvPr/>
        </p:nvSpPr>
        <p:spPr bwMode="auto">
          <a:xfrm>
            <a:off x="226444" y="3068116"/>
            <a:ext cx="2016382" cy="16897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9" tIns="100819" rIns="134425" bIns="100819" numCol="1" spcCol="0" rtlCol="0" fromWordArt="0" anchor="ctr" anchorCtr="0" forceAA="0" compatLnSpc="1">
            <a:prstTxWarp prst="textNoShape">
              <a:avLst/>
            </a:prstTxWarp>
            <a:noAutofit/>
          </a:bodyPr>
          <a:lstStyle/>
          <a:p>
            <a:pPr defTabSz="685739" fontAlgn="base">
              <a:lnSpc>
                <a:spcPct val="90000"/>
              </a:lnSpc>
              <a:spcBef>
                <a:spcPct val="0"/>
              </a:spcBef>
              <a:spcAft>
                <a:spcPct val="0"/>
              </a:spcAft>
              <a:defRPr/>
            </a:pPr>
            <a:r>
              <a:rPr lang="en-US" b="1">
                <a:solidFill>
                  <a:srgbClr val="353535"/>
                </a:solidFill>
                <a:latin typeface="Arial Narrow" panose="020B0606020202030204" pitchFamily="34" charset="0"/>
                <a:ea typeface="微軟正黑體" panose="020B0604030504040204" pitchFamily="34" charset="-120"/>
                <a:cs typeface="Segoe UI" panose="020B0502040204020203" pitchFamily="34" charset="0"/>
              </a:rPr>
              <a:t>Partners</a:t>
            </a:r>
          </a:p>
        </p:txBody>
      </p:sp>
      <p:sp>
        <p:nvSpPr>
          <p:cNvPr id="6" name="TextBox 5">
            <a:extLst>
              <a:ext uri="{FF2B5EF4-FFF2-40B4-BE49-F238E27FC236}">
                <a16:creationId xmlns:a16="http://schemas.microsoft.com/office/drawing/2014/main" id="{56F0C856-200B-46BF-B82F-260590B7CA12}"/>
              </a:ext>
            </a:extLst>
          </p:cNvPr>
          <p:cNvSpPr txBox="1"/>
          <p:nvPr/>
        </p:nvSpPr>
        <p:spPr>
          <a:xfrm>
            <a:off x="5102364" y="1914603"/>
            <a:ext cx="1637338" cy="1015663"/>
          </a:xfrm>
          <a:prstGeom prst="rect">
            <a:avLst/>
          </a:prstGeom>
          <a:noFill/>
        </p:spPr>
        <p:txBody>
          <a:bodyPr wrap="square" rtlCol="0">
            <a:spAutoFit/>
          </a:bodyPr>
          <a:lstStyle/>
          <a:p>
            <a:pPr algn="ctr" defTabSz="685739">
              <a:defRPr/>
            </a:pPr>
            <a:r>
              <a:rPr lang="en-US" sz="1200" b="1" dirty="0">
                <a:solidFill>
                  <a:srgbClr val="002050"/>
                </a:solidFill>
                <a:latin typeface="Arial Narrow" panose="020B0606020202030204" pitchFamily="34" charset="0"/>
                <a:ea typeface="微軟正黑體" panose="020B0604030504040204" pitchFamily="34" charset="-120"/>
                <a:cs typeface="Segoe UI" panose="020B0502040204020203" pitchFamily="34" charset="0"/>
              </a:rPr>
              <a:t>Azure Site</a:t>
            </a:r>
          </a:p>
          <a:p>
            <a:pPr algn="ctr" defTabSz="685739">
              <a:defRPr/>
            </a:pPr>
            <a:r>
              <a:rPr lang="en-US" sz="1200" b="1" dirty="0">
                <a:solidFill>
                  <a:srgbClr val="002050"/>
                </a:solidFill>
                <a:latin typeface="Arial Narrow" panose="020B0606020202030204" pitchFamily="34" charset="0"/>
                <a:ea typeface="微軟正黑體" panose="020B0604030504040204" pitchFamily="34" charset="-120"/>
                <a:cs typeface="Segoe UI" panose="020B0502040204020203" pitchFamily="34" charset="0"/>
              </a:rPr>
              <a:t>Recovery</a:t>
            </a:r>
          </a:p>
          <a:p>
            <a:pPr algn="ctr" defTabSz="685739">
              <a:defRPr/>
            </a:pPr>
            <a:endParaRPr lang="en-US" sz="1200" dirty="0">
              <a:solidFill>
                <a:srgbClr val="002050"/>
              </a:solidFill>
              <a:latin typeface="Arial Narrow" panose="020B0606020202030204" pitchFamily="34" charset="0"/>
              <a:ea typeface="微軟正黑體" panose="020B0604030504040204" pitchFamily="34" charset="-120"/>
              <a:cs typeface="Segoe UI" panose="020B0502040204020203" pitchFamily="34" charset="0"/>
            </a:endParaRPr>
          </a:p>
          <a:p>
            <a:pPr algn="ctr" defTabSz="685739">
              <a:defRPr/>
            </a:pPr>
            <a:r>
              <a:rPr lang="en-US" sz="1200" dirty="0">
                <a:solidFill>
                  <a:srgbClr val="002050"/>
                </a:solidFill>
                <a:latin typeface="Arial Narrow" panose="020B0606020202030204" pitchFamily="34" charset="0"/>
                <a:ea typeface="微軟正黑體" panose="020B0604030504040204" pitchFamily="34" charset="-120"/>
                <a:cs typeface="Segoe UI" panose="020B0502040204020203" pitchFamily="34" charset="0"/>
              </a:rPr>
              <a:t>Database Migration</a:t>
            </a:r>
          </a:p>
          <a:p>
            <a:pPr algn="ctr" defTabSz="685739">
              <a:defRPr/>
            </a:pPr>
            <a:r>
              <a:rPr lang="en-US" sz="1200" dirty="0">
                <a:solidFill>
                  <a:srgbClr val="002050"/>
                </a:solidFill>
                <a:latin typeface="Arial Narrow" panose="020B0606020202030204" pitchFamily="34" charset="0"/>
                <a:ea typeface="微軟正黑體" panose="020B0604030504040204" pitchFamily="34" charset="-120"/>
                <a:cs typeface="Segoe UI" panose="020B0502040204020203" pitchFamily="34" charset="0"/>
              </a:rPr>
              <a:t>Service</a:t>
            </a:r>
          </a:p>
        </p:txBody>
      </p:sp>
      <p:pic>
        <p:nvPicPr>
          <p:cNvPr id="7" name="Picture 6">
            <a:extLst>
              <a:ext uri="{FF2B5EF4-FFF2-40B4-BE49-F238E27FC236}">
                <a16:creationId xmlns:a16="http://schemas.microsoft.com/office/drawing/2014/main" id="{ED3CFAF3-675D-403F-AF68-06CEC075C962}"/>
              </a:ext>
            </a:extLst>
          </p:cNvPr>
          <p:cNvPicPr>
            <a:picLocks noGrp="1" noChangeAspect="1" noChangeArrowheads="1"/>
          </p:cNvPicPr>
          <p:nvPr/>
        </p:nvPicPr>
        <p:blipFill rotWithShape="1">
          <a:blip r:embed="rId2" cstate="print">
            <a:extLst>
              <a:ext uri="{28A0092B-C50C-407E-A947-70E740481C1C}">
                <a14:useLocalDpi xmlns:a14="http://schemas.microsoft.com/office/drawing/2010/main" val="0"/>
              </a:ext>
            </a:extLst>
          </a:blip>
          <a:srcRect l="-5831" t="17101" r="5831" b="17101"/>
          <a:stretch/>
        </p:blipFill>
        <p:spPr>
          <a:xfrm>
            <a:off x="6181156" y="4690077"/>
            <a:ext cx="742586" cy="234788"/>
          </a:xfrm>
          <a:prstGeom prst="rect">
            <a:avLst/>
          </a:prstGeom>
        </p:spPr>
      </p:pic>
      <p:pic>
        <p:nvPicPr>
          <p:cNvPr id="8" name="Picture 7">
            <a:extLst>
              <a:ext uri="{FF2B5EF4-FFF2-40B4-BE49-F238E27FC236}">
                <a16:creationId xmlns:a16="http://schemas.microsoft.com/office/drawing/2014/main" id="{4E9B9E3B-24EE-4F7F-9AA1-EB6629B29E0E}"/>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9236" y="4693978"/>
            <a:ext cx="880435" cy="226987"/>
          </a:xfrm>
          <a:prstGeom prst="rect">
            <a:avLst/>
          </a:prstGeom>
        </p:spPr>
      </p:pic>
      <p:sp>
        <p:nvSpPr>
          <p:cNvPr id="9" name="TextBox 8">
            <a:extLst>
              <a:ext uri="{FF2B5EF4-FFF2-40B4-BE49-F238E27FC236}">
                <a16:creationId xmlns:a16="http://schemas.microsoft.com/office/drawing/2014/main" id="{36F9CEB3-8F2A-48CA-AAD7-104AEACD4C9D}"/>
              </a:ext>
            </a:extLst>
          </p:cNvPr>
          <p:cNvSpPr txBox="1"/>
          <p:nvPr/>
        </p:nvSpPr>
        <p:spPr>
          <a:xfrm>
            <a:off x="7571358" y="1911248"/>
            <a:ext cx="1249060" cy="646331"/>
          </a:xfrm>
          <a:prstGeom prst="rect">
            <a:avLst/>
          </a:prstGeom>
          <a:noFill/>
        </p:spPr>
        <p:txBody>
          <a:bodyPr wrap="none" rtlCol="0">
            <a:spAutoFit/>
          </a:bodyPr>
          <a:lstStyle/>
          <a:p>
            <a:pPr algn="ctr" defTabSz="685739">
              <a:defRPr/>
            </a:pPr>
            <a:r>
              <a:rPr lang="en-US" sz="1200">
                <a:solidFill>
                  <a:srgbClr val="002050"/>
                </a:solidFill>
                <a:latin typeface="Arial Narrow" panose="020B0606020202030204" pitchFamily="34" charset="0"/>
                <a:ea typeface="微軟正黑體" panose="020B0604030504040204" pitchFamily="34" charset="-120"/>
                <a:cs typeface="Segoe UI" panose="020B0502040204020203" pitchFamily="34" charset="0"/>
              </a:rPr>
              <a:t>Operations </a:t>
            </a:r>
          </a:p>
          <a:p>
            <a:pPr algn="ctr" defTabSz="685739">
              <a:defRPr/>
            </a:pPr>
            <a:r>
              <a:rPr lang="en-US" sz="1200">
                <a:solidFill>
                  <a:srgbClr val="002050"/>
                </a:solidFill>
                <a:latin typeface="Arial Narrow" panose="020B0606020202030204" pitchFamily="34" charset="0"/>
                <a:ea typeface="微軟正黑體" panose="020B0604030504040204" pitchFamily="34" charset="-120"/>
                <a:cs typeface="Segoe UI" panose="020B0502040204020203" pitchFamily="34" charset="0"/>
              </a:rPr>
              <a:t>Management Suite</a:t>
            </a:r>
          </a:p>
          <a:p>
            <a:pPr algn="ctr" defTabSz="685739">
              <a:defRPr/>
            </a:pPr>
            <a:endParaRPr lang="en-US" sz="1200">
              <a:solidFill>
                <a:srgbClr val="002050"/>
              </a:solidFill>
              <a:latin typeface="Arial Narrow" panose="020B0606020202030204" pitchFamily="34" charset="0"/>
              <a:ea typeface="微軟正黑體" panose="020B0604030504040204" pitchFamily="34" charset="-120"/>
              <a:cs typeface="Segoe UI" panose="020B0502040204020203" pitchFamily="34" charset="0"/>
            </a:endParaRPr>
          </a:p>
        </p:txBody>
      </p:sp>
      <p:pic>
        <p:nvPicPr>
          <p:cNvPr id="10" name="Picture 9" descr="A picture containing object&#10;&#10;Description generated with high confidence">
            <a:extLst>
              <a:ext uri="{FF2B5EF4-FFF2-40B4-BE49-F238E27FC236}">
                <a16:creationId xmlns:a16="http://schemas.microsoft.com/office/drawing/2014/main" id="{7509C649-563A-44CA-8D88-F28E0E82E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7434" y="3843613"/>
            <a:ext cx="1152051" cy="290317"/>
          </a:xfrm>
          <a:prstGeom prst="rect">
            <a:avLst/>
          </a:prstGeom>
        </p:spPr>
      </p:pic>
      <p:pic>
        <p:nvPicPr>
          <p:cNvPr id="11" name="Picture 10">
            <a:extLst>
              <a:ext uri="{FF2B5EF4-FFF2-40B4-BE49-F238E27FC236}">
                <a16:creationId xmlns:a16="http://schemas.microsoft.com/office/drawing/2014/main" id="{2DD01D9C-85EB-4A0A-9D26-CFAD82BB6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6512" y="2550393"/>
            <a:ext cx="577941" cy="409734"/>
          </a:xfrm>
          <a:prstGeom prst="rect">
            <a:avLst/>
          </a:prstGeom>
        </p:spPr>
      </p:pic>
      <p:pic>
        <p:nvPicPr>
          <p:cNvPr id="12" name="Picture 11">
            <a:extLst>
              <a:ext uri="{FF2B5EF4-FFF2-40B4-BE49-F238E27FC236}">
                <a16:creationId xmlns:a16="http://schemas.microsoft.com/office/drawing/2014/main" id="{3CDBE05A-F758-442B-926C-338F2FE5A0EA}"/>
              </a:ext>
            </a:extLst>
          </p:cNvPr>
          <p:cNvPicPr>
            <a:picLocks noChangeAspect="1"/>
          </p:cNvPicPr>
          <p:nvPr/>
        </p:nvPicPr>
        <p:blipFill>
          <a:blip r:embed="rId6"/>
          <a:stretch>
            <a:fillRect/>
          </a:stretch>
        </p:blipFill>
        <p:spPr>
          <a:xfrm>
            <a:off x="7615127" y="3310518"/>
            <a:ext cx="1040199" cy="409961"/>
          </a:xfrm>
          <a:prstGeom prst="rect">
            <a:avLst/>
          </a:prstGeom>
        </p:spPr>
      </p:pic>
      <p:cxnSp>
        <p:nvCxnSpPr>
          <p:cNvPr id="13" name="Straight Connector 12">
            <a:extLst>
              <a:ext uri="{FF2B5EF4-FFF2-40B4-BE49-F238E27FC236}">
                <a16:creationId xmlns:a16="http://schemas.microsoft.com/office/drawing/2014/main" id="{462F964E-1CE1-4047-A99E-AD0E0FF39857}"/>
              </a:ext>
            </a:extLst>
          </p:cNvPr>
          <p:cNvCxnSpPr/>
          <p:nvPr/>
        </p:nvCxnSpPr>
        <p:spPr>
          <a:xfrm flipV="1">
            <a:off x="4776852" y="1779142"/>
            <a:ext cx="0" cy="136867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17E549-706D-4E70-A4D3-12CEA37F53E4}"/>
              </a:ext>
            </a:extLst>
          </p:cNvPr>
          <p:cNvCxnSpPr/>
          <p:nvPr/>
        </p:nvCxnSpPr>
        <p:spPr>
          <a:xfrm flipV="1">
            <a:off x="7099241" y="1779142"/>
            <a:ext cx="0" cy="136867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2DBFC5-279D-4625-A576-DA1DFBB3AD63}"/>
              </a:ext>
            </a:extLst>
          </p:cNvPr>
          <p:cNvCxnSpPr/>
          <p:nvPr/>
        </p:nvCxnSpPr>
        <p:spPr>
          <a:xfrm flipV="1">
            <a:off x="4776852" y="3227243"/>
            <a:ext cx="0" cy="136867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BEE167D-99BD-4C18-B62D-A471E844D2DB}"/>
              </a:ext>
            </a:extLst>
          </p:cNvPr>
          <p:cNvCxnSpPr/>
          <p:nvPr/>
        </p:nvCxnSpPr>
        <p:spPr>
          <a:xfrm flipV="1">
            <a:off x="7099241" y="3227243"/>
            <a:ext cx="0" cy="136867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DC553C-5E61-4ABD-BC04-F23C55F6902C}"/>
              </a:ext>
            </a:extLst>
          </p:cNvPr>
          <p:cNvSpPr txBox="1"/>
          <p:nvPr/>
        </p:nvSpPr>
        <p:spPr>
          <a:xfrm>
            <a:off x="2677786" y="1164312"/>
            <a:ext cx="1471973" cy="323165"/>
          </a:xfrm>
          <a:prstGeom prst="rect">
            <a:avLst/>
          </a:prstGeom>
          <a:noFill/>
        </p:spPr>
        <p:txBody>
          <a:bodyPr wrap="square" rtlCol="0">
            <a:spAutoFit/>
          </a:bodyPr>
          <a:lstStyle/>
          <a:p>
            <a:pPr algn="ctr" defTabSz="685739">
              <a:defRPr/>
            </a:pPr>
            <a:r>
              <a:rPr lang="zh-TW" altLang="en-US" sz="1500" b="1" dirty="0">
                <a:solidFill>
                  <a:srgbClr val="353535"/>
                </a:solidFill>
                <a:latin typeface="Arial Narrow" panose="020B0606020202030204" pitchFamily="34" charset="0"/>
                <a:ea typeface="微軟正黑體" panose="020B0604030504040204" pitchFamily="34" charset="-120"/>
                <a:cs typeface="Segoe UI" panose="020B0502040204020203" pitchFamily="34" charset="0"/>
              </a:rPr>
              <a:t>探索</a:t>
            </a:r>
            <a:endParaRPr lang="en-US" sz="1500" b="1" dirty="0">
              <a:solidFill>
                <a:srgbClr val="353535"/>
              </a:solidFill>
              <a:latin typeface="Arial Narrow" panose="020B0606020202030204" pitchFamily="34" charset="0"/>
              <a:ea typeface="微軟正黑體" panose="020B0604030504040204" pitchFamily="34" charset="-120"/>
              <a:cs typeface="Segoe UI" panose="020B0502040204020203" pitchFamily="34" charset="0"/>
            </a:endParaRPr>
          </a:p>
        </p:txBody>
      </p:sp>
      <p:sp>
        <p:nvSpPr>
          <p:cNvPr id="18" name="TextBox 17">
            <a:extLst>
              <a:ext uri="{FF2B5EF4-FFF2-40B4-BE49-F238E27FC236}">
                <a16:creationId xmlns:a16="http://schemas.microsoft.com/office/drawing/2014/main" id="{08E877D3-D727-45FB-BFAF-3670AC3E88F2}"/>
              </a:ext>
            </a:extLst>
          </p:cNvPr>
          <p:cNvSpPr txBox="1"/>
          <p:nvPr/>
        </p:nvSpPr>
        <p:spPr>
          <a:xfrm>
            <a:off x="5102364" y="1168465"/>
            <a:ext cx="1637337" cy="32316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lvl="0">
              <a:defRPr/>
            </a:pPr>
            <a:r>
              <a:rPr lang="zh-TW" altLang="en-US" sz="1500" dirty="0">
                <a:solidFill>
                  <a:srgbClr val="353535"/>
                </a:solidFill>
                <a:latin typeface="Arial Narrow" panose="020B0606020202030204" pitchFamily="34" charset="0"/>
                <a:ea typeface="微軟正黑體" panose="020B0604030504040204" pitchFamily="34" charset="-120"/>
              </a:rPr>
              <a:t>移轉</a:t>
            </a:r>
            <a:endParaRPr lang="en-US" altLang="zh-TW" sz="1500" dirty="0">
              <a:solidFill>
                <a:srgbClr val="353535"/>
              </a:solidFill>
              <a:latin typeface="Arial Narrow" panose="020B0606020202030204" pitchFamily="34" charset="0"/>
              <a:ea typeface="微軟正黑體" panose="020B0604030504040204" pitchFamily="34" charset="-120"/>
            </a:endParaRPr>
          </a:p>
        </p:txBody>
      </p:sp>
      <p:sp>
        <p:nvSpPr>
          <p:cNvPr id="19" name="TextBox 18">
            <a:extLst>
              <a:ext uri="{FF2B5EF4-FFF2-40B4-BE49-F238E27FC236}">
                <a16:creationId xmlns:a16="http://schemas.microsoft.com/office/drawing/2014/main" id="{7754839E-0ECE-49BF-86D2-A246EE74749C}"/>
              </a:ext>
            </a:extLst>
          </p:cNvPr>
          <p:cNvSpPr txBox="1"/>
          <p:nvPr/>
        </p:nvSpPr>
        <p:spPr>
          <a:xfrm>
            <a:off x="7485939" y="1162878"/>
            <a:ext cx="1439088" cy="32316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effectLst/>
                <a:uLnTx/>
                <a:uFillTx/>
                <a:latin typeface="Segoe UI" panose="020B0502040204020203" pitchFamily="34" charset="0"/>
                <a:ea typeface="Segoe UI" panose="020B0502040204020203" pitchFamily="34" charset="0"/>
                <a:cs typeface="Segoe UI" panose="020B0502040204020203" pitchFamily="34" charset="0"/>
              </a:defRPr>
            </a:lvl1pPr>
          </a:lstStyle>
          <a:p>
            <a:pPr defTabSz="685845">
              <a:defRPr/>
            </a:pPr>
            <a:r>
              <a:rPr lang="zh-TW" altLang="en-US" sz="1500" dirty="0">
                <a:solidFill>
                  <a:srgbClr val="353535"/>
                </a:solidFill>
                <a:latin typeface="Arial Narrow" panose="020B0606020202030204" pitchFamily="34" charset="0"/>
                <a:ea typeface="微軟正黑體" panose="020B0604030504040204" pitchFamily="34" charset="-120"/>
              </a:rPr>
              <a:t>最佳化</a:t>
            </a:r>
            <a:endParaRPr lang="en-US" sz="1500" dirty="0">
              <a:solidFill>
                <a:srgbClr val="353535"/>
              </a:solidFill>
              <a:latin typeface="Arial Narrow" panose="020B0606020202030204" pitchFamily="34" charset="0"/>
              <a:ea typeface="微軟正黑體" panose="020B0604030504040204" pitchFamily="34" charset="-120"/>
            </a:endParaRPr>
          </a:p>
        </p:txBody>
      </p:sp>
      <p:pic>
        <p:nvPicPr>
          <p:cNvPr id="20" name="Picture 19" descr="A picture containing thing, object&#10;&#10;Description generated with high confidence">
            <a:extLst>
              <a:ext uri="{FF2B5EF4-FFF2-40B4-BE49-F238E27FC236}">
                <a16:creationId xmlns:a16="http://schemas.microsoft.com/office/drawing/2014/main" id="{D76C8221-9BFD-458D-B3DD-F0A6CCEE15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3437" y="3432453"/>
            <a:ext cx="1323192" cy="166091"/>
          </a:xfrm>
          <a:prstGeom prst="rect">
            <a:avLst/>
          </a:prstGeom>
        </p:spPr>
      </p:pic>
      <p:pic>
        <p:nvPicPr>
          <p:cNvPr id="21" name="Picture 20">
            <a:extLst>
              <a:ext uri="{FF2B5EF4-FFF2-40B4-BE49-F238E27FC236}">
                <a16:creationId xmlns:a16="http://schemas.microsoft.com/office/drawing/2014/main" id="{70FB0794-FDF1-4C1F-B293-7CCB7C82C5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4517" y="4313252"/>
            <a:ext cx="709871" cy="193162"/>
          </a:xfrm>
          <a:prstGeom prst="rect">
            <a:avLst/>
          </a:prstGeom>
        </p:spPr>
      </p:pic>
      <p:pic>
        <p:nvPicPr>
          <p:cNvPr id="22" name="Graphic 21">
            <a:extLst>
              <a:ext uri="{FF2B5EF4-FFF2-40B4-BE49-F238E27FC236}">
                <a16:creationId xmlns:a16="http://schemas.microsoft.com/office/drawing/2014/main" id="{DF947DAF-80BD-471F-9E67-3BD236A284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8661" y="4338421"/>
            <a:ext cx="815080" cy="142824"/>
          </a:xfrm>
          <a:prstGeom prst="rect">
            <a:avLst/>
          </a:prstGeom>
        </p:spPr>
      </p:pic>
      <p:pic>
        <p:nvPicPr>
          <p:cNvPr id="23" name="Picture 22">
            <a:extLst>
              <a:ext uri="{FF2B5EF4-FFF2-40B4-BE49-F238E27FC236}">
                <a16:creationId xmlns:a16="http://schemas.microsoft.com/office/drawing/2014/main" id="{A79521F1-E1AD-4241-86E2-70ADCD0314E0}"/>
              </a:ext>
            </a:extLst>
          </p:cNvPr>
          <p:cNvPicPr>
            <a:picLocks noChangeAspect="1"/>
          </p:cNvPicPr>
          <p:nvPr/>
        </p:nvPicPr>
        <p:blipFill>
          <a:blip r:embed="rId11"/>
          <a:stretch>
            <a:fillRect/>
          </a:stretch>
        </p:blipFill>
        <p:spPr>
          <a:xfrm>
            <a:off x="3623321" y="4286987"/>
            <a:ext cx="858243" cy="245693"/>
          </a:xfrm>
          <a:prstGeom prst="rect">
            <a:avLst/>
          </a:prstGeom>
        </p:spPr>
      </p:pic>
      <p:pic>
        <p:nvPicPr>
          <p:cNvPr id="24" name="Picture 23" descr="A picture containing object, building, thing, light&#10;&#10;Description generated with very high confidence">
            <a:extLst>
              <a:ext uri="{FF2B5EF4-FFF2-40B4-BE49-F238E27FC236}">
                <a16:creationId xmlns:a16="http://schemas.microsoft.com/office/drawing/2014/main" id="{305CB6ED-7DB8-406E-9F2B-E3FB450E341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3934" y="3428950"/>
            <a:ext cx="1242584" cy="173096"/>
          </a:xfrm>
          <a:prstGeom prst="rect">
            <a:avLst/>
          </a:prstGeom>
        </p:spPr>
      </p:pic>
      <p:pic>
        <p:nvPicPr>
          <p:cNvPr id="25" name="Picture 24">
            <a:extLst>
              <a:ext uri="{FF2B5EF4-FFF2-40B4-BE49-F238E27FC236}">
                <a16:creationId xmlns:a16="http://schemas.microsoft.com/office/drawing/2014/main" id="{F105FE5D-4F70-42A3-856B-FA6C72DA26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28916" y="3788369"/>
            <a:ext cx="1346969" cy="400805"/>
          </a:xfrm>
          <a:prstGeom prst="rect">
            <a:avLst/>
          </a:prstGeom>
        </p:spPr>
      </p:pic>
      <p:pic>
        <p:nvPicPr>
          <p:cNvPr id="26" name="Picture 25" descr="A picture containing indoor, computer, thing&#10;&#10;Description generated with high confidence">
            <a:extLst>
              <a:ext uri="{FF2B5EF4-FFF2-40B4-BE49-F238E27FC236}">
                <a16:creationId xmlns:a16="http://schemas.microsoft.com/office/drawing/2014/main" id="{CD730BA7-02FD-4590-9E30-756A5D46439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01540" y="3856150"/>
            <a:ext cx="1228493" cy="265243"/>
          </a:xfrm>
          <a:prstGeom prst="rect">
            <a:avLst/>
          </a:prstGeom>
        </p:spPr>
      </p:pic>
      <p:pic>
        <p:nvPicPr>
          <p:cNvPr id="27" name="Picture 26" descr="A close up of a traffic light&#10;&#10;Description generated with high confidence">
            <a:extLst>
              <a:ext uri="{FF2B5EF4-FFF2-40B4-BE49-F238E27FC236}">
                <a16:creationId xmlns:a16="http://schemas.microsoft.com/office/drawing/2014/main" id="{27ED15E8-E423-4EE9-88DF-2825F14A14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8760" y="4290866"/>
            <a:ext cx="1160656" cy="237933"/>
          </a:xfrm>
          <a:prstGeom prst="rect">
            <a:avLst/>
          </a:prstGeom>
        </p:spPr>
      </p:pic>
      <p:pic>
        <p:nvPicPr>
          <p:cNvPr id="29" name="Picture 28">
            <a:extLst>
              <a:ext uri="{FF2B5EF4-FFF2-40B4-BE49-F238E27FC236}">
                <a16:creationId xmlns:a16="http://schemas.microsoft.com/office/drawing/2014/main" id="{A6AC9A65-5DAF-4C72-AFB2-F1A9981729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088520" y="3748308"/>
            <a:ext cx="1442781" cy="480927"/>
          </a:xfrm>
          <a:prstGeom prst="rect">
            <a:avLst/>
          </a:prstGeom>
        </p:spPr>
      </p:pic>
      <p:sp>
        <p:nvSpPr>
          <p:cNvPr id="30" name="TextBox 29">
            <a:extLst>
              <a:ext uri="{FF2B5EF4-FFF2-40B4-BE49-F238E27FC236}">
                <a16:creationId xmlns:a16="http://schemas.microsoft.com/office/drawing/2014/main" id="{8B2A8574-FFF2-470F-A416-06F861292A41}"/>
              </a:ext>
            </a:extLst>
          </p:cNvPr>
          <p:cNvSpPr txBox="1"/>
          <p:nvPr/>
        </p:nvSpPr>
        <p:spPr>
          <a:xfrm>
            <a:off x="2499018" y="2128695"/>
            <a:ext cx="1951460" cy="461665"/>
          </a:xfrm>
          <a:prstGeom prst="rect">
            <a:avLst/>
          </a:prstGeom>
          <a:noFill/>
        </p:spPr>
        <p:txBody>
          <a:bodyPr wrap="square" rtlCol="0">
            <a:spAutoFit/>
          </a:bodyPr>
          <a:lstStyle/>
          <a:p>
            <a:pPr algn="ctr" defTabSz="685739">
              <a:defRPr/>
            </a:pPr>
            <a:r>
              <a:rPr lang="en-US" sz="1200">
                <a:solidFill>
                  <a:srgbClr val="002050"/>
                </a:solidFill>
                <a:latin typeface="Arial Narrow" panose="020B0606020202030204" pitchFamily="34" charset="0"/>
                <a:ea typeface="微軟正黑體" panose="020B0604030504040204" pitchFamily="34" charset="-120"/>
                <a:cs typeface="Segoe UI" panose="020B0502040204020203" pitchFamily="34" charset="0"/>
              </a:rPr>
              <a:t>Database Migration</a:t>
            </a:r>
          </a:p>
          <a:p>
            <a:pPr algn="ctr" defTabSz="685739">
              <a:defRPr/>
            </a:pPr>
            <a:r>
              <a:rPr lang="en-US" sz="1200">
                <a:solidFill>
                  <a:srgbClr val="002050"/>
                </a:solidFill>
                <a:latin typeface="Arial Narrow" panose="020B0606020202030204" pitchFamily="34" charset="0"/>
                <a:ea typeface="微軟正黑體" panose="020B0604030504040204" pitchFamily="34" charset="-120"/>
                <a:cs typeface="Segoe UI" panose="020B0502040204020203" pitchFamily="34" charset="0"/>
              </a:rPr>
              <a:t>Assistant</a:t>
            </a:r>
          </a:p>
        </p:txBody>
      </p:sp>
      <p:pic>
        <p:nvPicPr>
          <p:cNvPr id="33" name="Picture 32">
            <a:extLst>
              <a:ext uri="{FF2B5EF4-FFF2-40B4-BE49-F238E27FC236}">
                <a16:creationId xmlns:a16="http://schemas.microsoft.com/office/drawing/2014/main" id="{6CE58330-6A93-4CFC-A180-A39E88087305}"/>
              </a:ext>
            </a:extLst>
          </p:cNvPr>
          <p:cNvPicPr>
            <a:picLocks noChangeAspect="1"/>
          </p:cNvPicPr>
          <p:nvPr/>
        </p:nvPicPr>
        <p:blipFill>
          <a:blip r:embed="rId17"/>
          <a:stretch>
            <a:fillRect/>
          </a:stretch>
        </p:blipFill>
        <p:spPr>
          <a:xfrm>
            <a:off x="3573803" y="3408128"/>
            <a:ext cx="1027025" cy="214741"/>
          </a:xfrm>
          <a:prstGeom prst="rect">
            <a:avLst/>
          </a:prstGeom>
        </p:spPr>
      </p:pic>
      <p:sp>
        <p:nvSpPr>
          <p:cNvPr id="31" name="TextBox 30">
            <a:extLst>
              <a:ext uri="{FF2B5EF4-FFF2-40B4-BE49-F238E27FC236}">
                <a16:creationId xmlns:a16="http://schemas.microsoft.com/office/drawing/2014/main" id="{76193266-DDDB-4F96-9A0E-7F262A875086}"/>
              </a:ext>
            </a:extLst>
          </p:cNvPr>
          <p:cNvSpPr txBox="1"/>
          <p:nvPr/>
        </p:nvSpPr>
        <p:spPr>
          <a:xfrm>
            <a:off x="2779150" y="1559463"/>
            <a:ext cx="6050868" cy="276999"/>
          </a:xfrm>
          <a:prstGeom prst="rect">
            <a:avLst/>
          </a:prstGeom>
          <a:solidFill>
            <a:schemeClr val="tx2">
              <a:lumMod val="60000"/>
              <a:lumOff val="40000"/>
            </a:schemeClr>
          </a:solidFill>
          <a:ln>
            <a:noFill/>
          </a:ln>
        </p:spPr>
        <p:txBody>
          <a:bodyPr wrap="square" rtlCol="0">
            <a:spAutoFit/>
          </a:bodyPr>
          <a:lstStyle/>
          <a:p>
            <a:pPr algn="ctr" defTabSz="685739">
              <a:defRPr/>
            </a:pPr>
            <a:r>
              <a:rPr lang="en-US" sz="1200" b="1" dirty="0">
                <a:solidFill>
                  <a:srgbClr val="002050"/>
                </a:solidFill>
                <a:latin typeface="Arial Narrow" panose="020B0606020202030204" pitchFamily="34" charset="0"/>
                <a:ea typeface="微軟正黑體" panose="020B0604030504040204" pitchFamily="34" charset="-120"/>
                <a:cs typeface="Segoe UI" panose="020B0502040204020203" pitchFamily="34" charset="0"/>
              </a:rPr>
              <a:t>Azure Migrate</a:t>
            </a:r>
          </a:p>
        </p:txBody>
      </p:sp>
      <p:grpSp>
        <p:nvGrpSpPr>
          <p:cNvPr id="32" name="Group 119">
            <a:extLst>
              <a:ext uri="{FF2B5EF4-FFF2-40B4-BE49-F238E27FC236}">
                <a16:creationId xmlns:a16="http://schemas.microsoft.com/office/drawing/2014/main" id="{FC8462F7-0EA7-4F28-95BF-C504D2C204ED}"/>
              </a:ext>
            </a:extLst>
          </p:cNvPr>
          <p:cNvGrpSpPr/>
          <p:nvPr/>
        </p:nvGrpSpPr>
        <p:grpSpPr>
          <a:xfrm>
            <a:off x="6776272" y="357176"/>
            <a:ext cx="638703" cy="473891"/>
            <a:chOff x="10332992" y="479425"/>
            <a:chExt cx="868680" cy="644525"/>
          </a:xfrm>
        </p:grpSpPr>
        <p:sp>
          <p:nvSpPr>
            <p:cNvPr id="34" name="TextBox 120">
              <a:extLst>
                <a:ext uri="{FF2B5EF4-FFF2-40B4-BE49-F238E27FC236}">
                  <a16:creationId xmlns:a16="http://schemas.microsoft.com/office/drawing/2014/main" id="{21162EC3-D655-4168-B657-3045471289D6}"/>
                </a:ext>
              </a:extLst>
            </p:cNvPr>
            <p:cNvSpPr txBox="1"/>
            <p:nvPr/>
          </p:nvSpPr>
          <p:spPr>
            <a:xfrm>
              <a:off x="10332992" y="479425"/>
              <a:ext cx="868680"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儲存</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5" name="Freeform 9">
              <a:extLst>
                <a:ext uri="{FF2B5EF4-FFF2-40B4-BE49-F238E27FC236}">
                  <a16:creationId xmlns:a16="http://schemas.microsoft.com/office/drawing/2014/main" id="{AEF29BD6-A6DA-4320-8470-08B02DBD6B6A}"/>
                </a:ext>
              </a:extLst>
            </p:cNvPr>
            <p:cNvSpPr>
              <a:spLocks noEditPoints="1"/>
            </p:cNvSpPr>
            <p:nvPr/>
          </p:nvSpPr>
          <p:spPr bwMode="auto">
            <a:xfrm>
              <a:off x="10555288" y="739775"/>
              <a:ext cx="423862" cy="384175"/>
            </a:xfrm>
            <a:custGeom>
              <a:avLst/>
              <a:gdLst>
                <a:gd name="T0" fmla="*/ 187 w 267"/>
                <a:gd name="T1" fmla="*/ 0 h 242"/>
                <a:gd name="T2" fmla="*/ 0 w 267"/>
                <a:gd name="T3" fmla="*/ 0 h 242"/>
                <a:gd name="T4" fmla="*/ 0 w 267"/>
                <a:gd name="T5" fmla="*/ 189 h 242"/>
                <a:gd name="T6" fmla="*/ 80 w 267"/>
                <a:gd name="T7" fmla="*/ 242 h 242"/>
                <a:gd name="T8" fmla="*/ 267 w 267"/>
                <a:gd name="T9" fmla="*/ 242 h 242"/>
                <a:gd name="T10" fmla="*/ 267 w 267"/>
                <a:gd name="T11" fmla="*/ 53 h 242"/>
                <a:gd name="T12" fmla="*/ 187 w 267"/>
                <a:gd name="T13" fmla="*/ 0 h 242"/>
                <a:gd name="T14" fmla="*/ 86 w 267"/>
                <a:gd name="T15" fmla="*/ 51 h 242"/>
                <a:gd name="T16" fmla="*/ 35 w 267"/>
                <a:gd name="T17" fmla="*/ 16 h 242"/>
                <a:gd name="T18" fmla="*/ 103 w 267"/>
                <a:gd name="T19" fmla="*/ 16 h 242"/>
                <a:gd name="T20" fmla="*/ 152 w 267"/>
                <a:gd name="T21" fmla="*/ 51 h 242"/>
                <a:gd name="T22" fmla="*/ 86 w 267"/>
                <a:gd name="T23" fmla="*/ 51 h 242"/>
                <a:gd name="T24" fmla="*/ 174 w 267"/>
                <a:gd name="T25" fmla="*/ 51 h 242"/>
                <a:gd name="T26" fmla="*/ 158 w 267"/>
                <a:gd name="T27" fmla="*/ 39 h 242"/>
                <a:gd name="T28" fmla="*/ 216 w 267"/>
                <a:gd name="T29" fmla="*/ 39 h 242"/>
                <a:gd name="T30" fmla="*/ 232 w 267"/>
                <a:gd name="T31" fmla="*/ 51 h 242"/>
                <a:gd name="T32" fmla="*/ 174 w 267"/>
                <a:gd name="T33" fmla="*/ 51 h 242"/>
                <a:gd name="T34" fmla="*/ 197 w 267"/>
                <a:gd name="T35" fmla="*/ 27 h 242"/>
                <a:gd name="T36" fmla="*/ 142 w 267"/>
                <a:gd name="T37" fmla="*/ 27 h 242"/>
                <a:gd name="T38" fmla="*/ 125 w 267"/>
                <a:gd name="T39" fmla="*/ 16 h 242"/>
                <a:gd name="T40" fmla="*/ 181 w 267"/>
                <a:gd name="T41" fmla="*/ 16 h 242"/>
                <a:gd name="T42" fmla="*/ 197 w 267"/>
                <a:gd name="T43" fmla="*/ 27 h 242"/>
                <a:gd name="T44" fmla="*/ 16 w 267"/>
                <a:gd name="T45" fmla="*/ 25 h 242"/>
                <a:gd name="T46" fmla="*/ 74 w 267"/>
                <a:gd name="T47" fmla="*/ 64 h 242"/>
                <a:gd name="T48" fmla="*/ 74 w 267"/>
                <a:gd name="T49" fmla="*/ 217 h 242"/>
                <a:gd name="T50" fmla="*/ 16 w 267"/>
                <a:gd name="T51" fmla="*/ 178 h 242"/>
                <a:gd name="T52" fmla="*/ 16 w 267"/>
                <a:gd name="T53" fmla="*/ 25 h 242"/>
                <a:gd name="T54" fmla="*/ 90 w 267"/>
                <a:gd name="T55" fmla="*/ 226 h 242"/>
                <a:gd name="T56" fmla="*/ 90 w 267"/>
                <a:gd name="T57" fmla="*/ 68 h 242"/>
                <a:gd name="T58" fmla="*/ 250 w 267"/>
                <a:gd name="T59" fmla="*/ 68 h 242"/>
                <a:gd name="T60" fmla="*/ 250 w 267"/>
                <a:gd name="T61" fmla="*/ 226 h 242"/>
                <a:gd name="T62" fmla="*/ 90 w 267"/>
                <a:gd name="T63" fmla="*/ 2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7" h="242">
                  <a:moveTo>
                    <a:pt x="187" y="0"/>
                  </a:moveTo>
                  <a:lnTo>
                    <a:pt x="0" y="0"/>
                  </a:lnTo>
                  <a:lnTo>
                    <a:pt x="0" y="189"/>
                  </a:lnTo>
                  <a:lnTo>
                    <a:pt x="80" y="242"/>
                  </a:lnTo>
                  <a:lnTo>
                    <a:pt x="267" y="242"/>
                  </a:lnTo>
                  <a:lnTo>
                    <a:pt x="267" y="53"/>
                  </a:lnTo>
                  <a:lnTo>
                    <a:pt x="187" y="0"/>
                  </a:lnTo>
                  <a:close/>
                  <a:moveTo>
                    <a:pt x="86" y="51"/>
                  </a:moveTo>
                  <a:lnTo>
                    <a:pt x="35" y="16"/>
                  </a:lnTo>
                  <a:lnTo>
                    <a:pt x="103" y="16"/>
                  </a:lnTo>
                  <a:lnTo>
                    <a:pt x="152" y="51"/>
                  </a:lnTo>
                  <a:lnTo>
                    <a:pt x="86" y="51"/>
                  </a:lnTo>
                  <a:close/>
                  <a:moveTo>
                    <a:pt x="174" y="51"/>
                  </a:moveTo>
                  <a:lnTo>
                    <a:pt x="158" y="39"/>
                  </a:lnTo>
                  <a:lnTo>
                    <a:pt x="216" y="39"/>
                  </a:lnTo>
                  <a:lnTo>
                    <a:pt x="232" y="51"/>
                  </a:lnTo>
                  <a:lnTo>
                    <a:pt x="174" y="51"/>
                  </a:lnTo>
                  <a:close/>
                  <a:moveTo>
                    <a:pt x="197" y="27"/>
                  </a:moveTo>
                  <a:lnTo>
                    <a:pt x="142" y="27"/>
                  </a:lnTo>
                  <a:lnTo>
                    <a:pt x="125" y="16"/>
                  </a:lnTo>
                  <a:lnTo>
                    <a:pt x="181" y="16"/>
                  </a:lnTo>
                  <a:lnTo>
                    <a:pt x="197" y="27"/>
                  </a:lnTo>
                  <a:close/>
                  <a:moveTo>
                    <a:pt x="16" y="25"/>
                  </a:moveTo>
                  <a:lnTo>
                    <a:pt x="74" y="64"/>
                  </a:lnTo>
                  <a:lnTo>
                    <a:pt x="74" y="217"/>
                  </a:lnTo>
                  <a:lnTo>
                    <a:pt x="16" y="178"/>
                  </a:lnTo>
                  <a:lnTo>
                    <a:pt x="16" y="25"/>
                  </a:lnTo>
                  <a:close/>
                  <a:moveTo>
                    <a:pt x="90" y="226"/>
                  </a:moveTo>
                  <a:lnTo>
                    <a:pt x="90" y="68"/>
                  </a:lnTo>
                  <a:lnTo>
                    <a:pt x="250" y="68"/>
                  </a:lnTo>
                  <a:lnTo>
                    <a:pt x="250" y="226"/>
                  </a:lnTo>
                  <a:lnTo>
                    <a:pt x="90" y="226"/>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defRPr/>
              </a:pPr>
              <a:endParaRPr lang="en-US" sz="1324" kern="0">
                <a:solidFill>
                  <a:srgbClr val="505050"/>
                </a:solidFill>
                <a:latin typeface="Arial Narrow" panose="020B0606020202030204" pitchFamily="34" charset="0"/>
                <a:ea typeface="微軟正黑體" panose="020B0604030504040204" pitchFamily="34" charset="-120"/>
              </a:endParaRPr>
            </a:p>
          </p:txBody>
        </p:sp>
      </p:grpSp>
      <p:grpSp>
        <p:nvGrpSpPr>
          <p:cNvPr id="36" name="Group 122">
            <a:extLst>
              <a:ext uri="{FF2B5EF4-FFF2-40B4-BE49-F238E27FC236}">
                <a16:creationId xmlns:a16="http://schemas.microsoft.com/office/drawing/2014/main" id="{E78238E9-C828-4A90-9B1D-97A38BAAD9DC}"/>
              </a:ext>
            </a:extLst>
          </p:cNvPr>
          <p:cNvGrpSpPr/>
          <p:nvPr/>
        </p:nvGrpSpPr>
        <p:grpSpPr>
          <a:xfrm>
            <a:off x="7415057" y="357175"/>
            <a:ext cx="705837" cy="476226"/>
            <a:chOff x="11201784" y="479425"/>
            <a:chExt cx="959988" cy="647700"/>
          </a:xfrm>
        </p:grpSpPr>
        <p:sp>
          <p:nvSpPr>
            <p:cNvPr id="37" name="TextBox 123">
              <a:extLst>
                <a:ext uri="{FF2B5EF4-FFF2-40B4-BE49-F238E27FC236}">
                  <a16:creationId xmlns:a16="http://schemas.microsoft.com/office/drawing/2014/main" id="{6AE24001-B0C3-47F5-B151-8FFBBDE37DCF}"/>
                </a:ext>
              </a:extLst>
            </p:cNvPr>
            <p:cNvSpPr txBox="1"/>
            <p:nvPr/>
          </p:nvSpPr>
          <p:spPr>
            <a:xfrm>
              <a:off x="11201784" y="479425"/>
              <a:ext cx="959988" cy="258465"/>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網路</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38" name="Freeform 13">
              <a:extLst>
                <a:ext uri="{FF2B5EF4-FFF2-40B4-BE49-F238E27FC236}">
                  <a16:creationId xmlns:a16="http://schemas.microsoft.com/office/drawing/2014/main" id="{C518F130-7A84-419F-B0D4-467DD538F09A}"/>
                </a:ext>
              </a:extLst>
            </p:cNvPr>
            <p:cNvSpPr>
              <a:spLocks noEditPoints="1"/>
            </p:cNvSpPr>
            <p:nvPr/>
          </p:nvSpPr>
          <p:spPr bwMode="auto">
            <a:xfrm>
              <a:off x="11485563" y="736600"/>
              <a:ext cx="392112" cy="390525"/>
            </a:xfrm>
            <a:custGeom>
              <a:avLst/>
              <a:gdLst>
                <a:gd name="T0" fmla="*/ 0 w 120"/>
                <a:gd name="T1" fmla="*/ 92 h 120"/>
                <a:gd name="T2" fmla="*/ 20 w 120"/>
                <a:gd name="T3" fmla="*/ 112 h 120"/>
                <a:gd name="T4" fmla="*/ 29 w 120"/>
                <a:gd name="T5" fmla="*/ 110 h 120"/>
                <a:gd name="T6" fmla="*/ 60 w 120"/>
                <a:gd name="T7" fmla="*/ 120 h 120"/>
                <a:gd name="T8" fmla="*/ 91 w 120"/>
                <a:gd name="T9" fmla="*/ 110 h 120"/>
                <a:gd name="T10" fmla="*/ 100 w 120"/>
                <a:gd name="T11" fmla="*/ 112 h 120"/>
                <a:gd name="T12" fmla="*/ 120 w 120"/>
                <a:gd name="T13" fmla="*/ 92 h 120"/>
                <a:gd name="T14" fmla="*/ 111 w 120"/>
                <a:gd name="T15" fmla="*/ 76 h 120"/>
                <a:gd name="T16" fmla="*/ 112 w 120"/>
                <a:gd name="T17" fmla="*/ 68 h 120"/>
                <a:gd name="T18" fmla="*/ 80 w 120"/>
                <a:gd name="T19" fmla="*/ 20 h 120"/>
                <a:gd name="T20" fmla="*/ 80 w 120"/>
                <a:gd name="T21" fmla="*/ 20 h 120"/>
                <a:gd name="T22" fmla="*/ 60 w 120"/>
                <a:gd name="T23" fmla="*/ 0 h 120"/>
                <a:gd name="T24" fmla="*/ 40 w 120"/>
                <a:gd name="T25" fmla="*/ 20 h 120"/>
                <a:gd name="T26" fmla="*/ 40 w 120"/>
                <a:gd name="T27" fmla="*/ 20 h 120"/>
                <a:gd name="T28" fmla="*/ 8 w 120"/>
                <a:gd name="T29" fmla="*/ 68 h 120"/>
                <a:gd name="T30" fmla="*/ 9 w 120"/>
                <a:gd name="T31" fmla="*/ 76 h 120"/>
                <a:gd name="T32" fmla="*/ 0 w 120"/>
                <a:gd name="T33" fmla="*/ 92 h 120"/>
                <a:gd name="T34" fmla="*/ 100 w 120"/>
                <a:gd name="T35" fmla="*/ 104 h 120"/>
                <a:gd name="T36" fmla="*/ 88 w 120"/>
                <a:gd name="T37" fmla="*/ 92 h 120"/>
                <a:gd name="T38" fmla="*/ 100 w 120"/>
                <a:gd name="T39" fmla="*/ 80 h 120"/>
                <a:gd name="T40" fmla="*/ 112 w 120"/>
                <a:gd name="T41" fmla="*/ 92 h 120"/>
                <a:gd name="T42" fmla="*/ 100 w 120"/>
                <a:gd name="T43" fmla="*/ 104 h 120"/>
                <a:gd name="T44" fmla="*/ 60 w 120"/>
                <a:gd name="T45" fmla="*/ 8 h 120"/>
                <a:gd name="T46" fmla="*/ 72 w 120"/>
                <a:gd name="T47" fmla="*/ 20 h 120"/>
                <a:gd name="T48" fmla="*/ 60 w 120"/>
                <a:gd name="T49" fmla="*/ 32 h 120"/>
                <a:gd name="T50" fmla="*/ 48 w 120"/>
                <a:gd name="T51" fmla="*/ 20 h 120"/>
                <a:gd name="T52" fmla="*/ 60 w 120"/>
                <a:gd name="T53" fmla="*/ 8 h 120"/>
                <a:gd name="T54" fmla="*/ 16 w 120"/>
                <a:gd name="T55" fmla="*/ 68 h 120"/>
                <a:gd name="T56" fmla="*/ 42 w 120"/>
                <a:gd name="T57" fmla="*/ 28 h 120"/>
                <a:gd name="T58" fmla="*/ 60 w 120"/>
                <a:gd name="T59" fmla="*/ 40 h 120"/>
                <a:gd name="T60" fmla="*/ 78 w 120"/>
                <a:gd name="T61" fmla="*/ 28 h 120"/>
                <a:gd name="T62" fmla="*/ 104 w 120"/>
                <a:gd name="T63" fmla="*/ 68 h 120"/>
                <a:gd name="T64" fmla="*/ 104 w 120"/>
                <a:gd name="T65" fmla="*/ 72 h 120"/>
                <a:gd name="T66" fmla="*/ 100 w 120"/>
                <a:gd name="T67" fmla="*/ 72 h 120"/>
                <a:gd name="T68" fmla="*/ 80 w 120"/>
                <a:gd name="T69" fmla="*/ 92 h 120"/>
                <a:gd name="T70" fmla="*/ 85 w 120"/>
                <a:gd name="T71" fmla="*/ 104 h 120"/>
                <a:gd name="T72" fmla="*/ 60 w 120"/>
                <a:gd name="T73" fmla="*/ 112 h 120"/>
                <a:gd name="T74" fmla="*/ 35 w 120"/>
                <a:gd name="T75" fmla="*/ 104 h 120"/>
                <a:gd name="T76" fmla="*/ 40 w 120"/>
                <a:gd name="T77" fmla="*/ 92 h 120"/>
                <a:gd name="T78" fmla="*/ 20 w 120"/>
                <a:gd name="T79" fmla="*/ 72 h 120"/>
                <a:gd name="T80" fmla="*/ 16 w 120"/>
                <a:gd name="T81" fmla="*/ 72 h 120"/>
                <a:gd name="T82" fmla="*/ 16 w 120"/>
                <a:gd name="T83" fmla="*/ 68 h 120"/>
                <a:gd name="T84" fmla="*/ 20 w 120"/>
                <a:gd name="T85" fmla="*/ 80 h 120"/>
                <a:gd name="T86" fmla="*/ 32 w 120"/>
                <a:gd name="T87" fmla="*/ 92 h 120"/>
                <a:gd name="T88" fmla="*/ 20 w 120"/>
                <a:gd name="T89" fmla="*/ 104 h 120"/>
                <a:gd name="T90" fmla="*/ 8 w 120"/>
                <a:gd name="T91" fmla="*/ 92 h 120"/>
                <a:gd name="T92" fmla="*/ 20 w 120"/>
                <a:gd name="T93"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20">
                  <a:moveTo>
                    <a:pt x="0" y="92"/>
                  </a:moveTo>
                  <a:cubicBezTo>
                    <a:pt x="0" y="103"/>
                    <a:pt x="9" y="112"/>
                    <a:pt x="20" y="112"/>
                  </a:cubicBezTo>
                  <a:cubicBezTo>
                    <a:pt x="23" y="112"/>
                    <a:pt x="26" y="111"/>
                    <a:pt x="29" y="110"/>
                  </a:cubicBezTo>
                  <a:cubicBezTo>
                    <a:pt x="38" y="116"/>
                    <a:pt x="48" y="120"/>
                    <a:pt x="60" y="120"/>
                  </a:cubicBezTo>
                  <a:cubicBezTo>
                    <a:pt x="72" y="120"/>
                    <a:pt x="82" y="116"/>
                    <a:pt x="91" y="110"/>
                  </a:cubicBezTo>
                  <a:cubicBezTo>
                    <a:pt x="94" y="111"/>
                    <a:pt x="97" y="112"/>
                    <a:pt x="100" y="112"/>
                  </a:cubicBezTo>
                  <a:cubicBezTo>
                    <a:pt x="111" y="112"/>
                    <a:pt x="120" y="103"/>
                    <a:pt x="120" y="92"/>
                  </a:cubicBezTo>
                  <a:cubicBezTo>
                    <a:pt x="120" y="85"/>
                    <a:pt x="117" y="79"/>
                    <a:pt x="111" y="76"/>
                  </a:cubicBezTo>
                  <a:cubicBezTo>
                    <a:pt x="112" y="73"/>
                    <a:pt x="112" y="71"/>
                    <a:pt x="112" y="68"/>
                  </a:cubicBezTo>
                  <a:cubicBezTo>
                    <a:pt x="112" y="46"/>
                    <a:pt x="99" y="28"/>
                    <a:pt x="80" y="20"/>
                  </a:cubicBezTo>
                  <a:cubicBezTo>
                    <a:pt x="80" y="20"/>
                    <a:pt x="80" y="20"/>
                    <a:pt x="80" y="20"/>
                  </a:cubicBezTo>
                  <a:cubicBezTo>
                    <a:pt x="80" y="9"/>
                    <a:pt x="71" y="0"/>
                    <a:pt x="60" y="0"/>
                  </a:cubicBezTo>
                  <a:cubicBezTo>
                    <a:pt x="49" y="0"/>
                    <a:pt x="40" y="9"/>
                    <a:pt x="40" y="20"/>
                  </a:cubicBezTo>
                  <a:cubicBezTo>
                    <a:pt x="40" y="20"/>
                    <a:pt x="40" y="20"/>
                    <a:pt x="40" y="20"/>
                  </a:cubicBezTo>
                  <a:cubicBezTo>
                    <a:pt x="21" y="28"/>
                    <a:pt x="8" y="46"/>
                    <a:pt x="8" y="68"/>
                  </a:cubicBezTo>
                  <a:cubicBezTo>
                    <a:pt x="8" y="71"/>
                    <a:pt x="8" y="73"/>
                    <a:pt x="9" y="76"/>
                  </a:cubicBezTo>
                  <a:cubicBezTo>
                    <a:pt x="3" y="79"/>
                    <a:pt x="0" y="85"/>
                    <a:pt x="0" y="92"/>
                  </a:cubicBezTo>
                  <a:moveTo>
                    <a:pt x="100" y="104"/>
                  </a:moveTo>
                  <a:cubicBezTo>
                    <a:pt x="93" y="104"/>
                    <a:pt x="88" y="99"/>
                    <a:pt x="88" y="92"/>
                  </a:cubicBezTo>
                  <a:cubicBezTo>
                    <a:pt x="88" y="85"/>
                    <a:pt x="93" y="80"/>
                    <a:pt x="100" y="80"/>
                  </a:cubicBezTo>
                  <a:cubicBezTo>
                    <a:pt x="107" y="80"/>
                    <a:pt x="112" y="85"/>
                    <a:pt x="112" y="92"/>
                  </a:cubicBezTo>
                  <a:cubicBezTo>
                    <a:pt x="112" y="99"/>
                    <a:pt x="107" y="104"/>
                    <a:pt x="100" y="104"/>
                  </a:cubicBezTo>
                  <a:moveTo>
                    <a:pt x="60" y="8"/>
                  </a:moveTo>
                  <a:cubicBezTo>
                    <a:pt x="67" y="8"/>
                    <a:pt x="72" y="13"/>
                    <a:pt x="72" y="20"/>
                  </a:cubicBezTo>
                  <a:cubicBezTo>
                    <a:pt x="72" y="27"/>
                    <a:pt x="67" y="32"/>
                    <a:pt x="60" y="32"/>
                  </a:cubicBezTo>
                  <a:cubicBezTo>
                    <a:pt x="53" y="32"/>
                    <a:pt x="48" y="27"/>
                    <a:pt x="48" y="20"/>
                  </a:cubicBezTo>
                  <a:cubicBezTo>
                    <a:pt x="48" y="13"/>
                    <a:pt x="53" y="8"/>
                    <a:pt x="60" y="8"/>
                  </a:cubicBezTo>
                  <a:moveTo>
                    <a:pt x="16" y="68"/>
                  </a:moveTo>
                  <a:cubicBezTo>
                    <a:pt x="16" y="50"/>
                    <a:pt x="27" y="35"/>
                    <a:pt x="42" y="28"/>
                  </a:cubicBezTo>
                  <a:cubicBezTo>
                    <a:pt x="45" y="35"/>
                    <a:pt x="52" y="40"/>
                    <a:pt x="60" y="40"/>
                  </a:cubicBezTo>
                  <a:cubicBezTo>
                    <a:pt x="68" y="40"/>
                    <a:pt x="75" y="35"/>
                    <a:pt x="78" y="28"/>
                  </a:cubicBezTo>
                  <a:cubicBezTo>
                    <a:pt x="93" y="35"/>
                    <a:pt x="104" y="50"/>
                    <a:pt x="104" y="68"/>
                  </a:cubicBezTo>
                  <a:cubicBezTo>
                    <a:pt x="104" y="69"/>
                    <a:pt x="104" y="71"/>
                    <a:pt x="104" y="72"/>
                  </a:cubicBezTo>
                  <a:cubicBezTo>
                    <a:pt x="103" y="72"/>
                    <a:pt x="101" y="72"/>
                    <a:pt x="100" y="72"/>
                  </a:cubicBezTo>
                  <a:cubicBezTo>
                    <a:pt x="89" y="72"/>
                    <a:pt x="80" y="81"/>
                    <a:pt x="80" y="92"/>
                  </a:cubicBezTo>
                  <a:cubicBezTo>
                    <a:pt x="80" y="97"/>
                    <a:pt x="82" y="101"/>
                    <a:pt x="85" y="104"/>
                  </a:cubicBezTo>
                  <a:cubicBezTo>
                    <a:pt x="78" y="109"/>
                    <a:pt x="69" y="112"/>
                    <a:pt x="60" y="112"/>
                  </a:cubicBezTo>
                  <a:cubicBezTo>
                    <a:pt x="51" y="112"/>
                    <a:pt x="43" y="109"/>
                    <a:pt x="35" y="104"/>
                  </a:cubicBezTo>
                  <a:cubicBezTo>
                    <a:pt x="38" y="101"/>
                    <a:pt x="40" y="97"/>
                    <a:pt x="40" y="92"/>
                  </a:cubicBezTo>
                  <a:cubicBezTo>
                    <a:pt x="40" y="81"/>
                    <a:pt x="31" y="72"/>
                    <a:pt x="20" y="72"/>
                  </a:cubicBezTo>
                  <a:cubicBezTo>
                    <a:pt x="19" y="72"/>
                    <a:pt x="17" y="72"/>
                    <a:pt x="16" y="72"/>
                  </a:cubicBezTo>
                  <a:cubicBezTo>
                    <a:pt x="16" y="71"/>
                    <a:pt x="16" y="69"/>
                    <a:pt x="16" y="68"/>
                  </a:cubicBezTo>
                  <a:moveTo>
                    <a:pt x="20" y="80"/>
                  </a:moveTo>
                  <a:cubicBezTo>
                    <a:pt x="27" y="80"/>
                    <a:pt x="32" y="85"/>
                    <a:pt x="32" y="92"/>
                  </a:cubicBezTo>
                  <a:cubicBezTo>
                    <a:pt x="32" y="99"/>
                    <a:pt x="27" y="104"/>
                    <a:pt x="20" y="104"/>
                  </a:cubicBezTo>
                  <a:cubicBezTo>
                    <a:pt x="13" y="104"/>
                    <a:pt x="8" y="99"/>
                    <a:pt x="8" y="92"/>
                  </a:cubicBezTo>
                  <a:cubicBezTo>
                    <a:pt x="8" y="85"/>
                    <a:pt x="13" y="80"/>
                    <a:pt x="20" y="80"/>
                  </a:cubicBezTo>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
        <p:nvSpPr>
          <p:cNvPr id="39" name="TextBox 125">
            <a:extLst>
              <a:ext uri="{FF2B5EF4-FFF2-40B4-BE49-F238E27FC236}">
                <a16:creationId xmlns:a16="http://schemas.microsoft.com/office/drawing/2014/main" id="{79ACF51D-D070-4433-B470-AB2F950F9848}"/>
              </a:ext>
            </a:extLst>
          </p:cNvPr>
          <p:cNvSpPr txBox="1"/>
          <p:nvPr/>
        </p:nvSpPr>
        <p:spPr>
          <a:xfrm>
            <a:off x="8122254" y="356178"/>
            <a:ext cx="773183" cy="190038"/>
          </a:xfrm>
          <a:prstGeom prst="rect">
            <a:avLst/>
          </a:prstGeom>
          <a:noFill/>
        </p:spPr>
        <p:txBody>
          <a:bodyPr wrap="square" lIns="33616" tIns="33616" rIns="33616" bIns="33616" rtlCol="0">
            <a:spAutoFit/>
          </a:bodyPr>
          <a:lstStyle/>
          <a:p>
            <a:pPr algn="ctr" defTabSz="672358">
              <a:lnSpc>
                <a:spcPct val="90000"/>
              </a:lnSpc>
              <a:spcAft>
                <a:spcPts val="441"/>
              </a:spcAft>
              <a:defRPr/>
            </a:pPr>
            <a:r>
              <a:rPr lang="zh-TW" alt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rPr>
              <a:t>管理</a:t>
            </a:r>
            <a:endParaRPr lang="en-US" sz="882" dirty="0">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0" name="Freeform 5">
            <a:extLst>
              <a:ext uri="{FF2B5EF4-FFF2-40B4-BE49-F238E27FC236}">
                <a16:creationId xmlns:a16="http://schemas.microsoft.com/office/drawing/2014/main" id="{44307EF4-ED44-433F-B615-7D62CA0909A4}"/>
              </a:ext>
            </a:extLst>
          </p:cNvPr>
          <p:cNvSpPr>
            <a:spLocks noEditPoints="1"/>
          </p:cNvSpPr>
          <p:nvPr/>
        </p:nvSpPr>
        <p:spPr bwMode="auto">
          <a:xfrm>
            <a:off x="8352550" y="549912"/>
            <a:ext cx="302515" cy="301193"/>
          </a:xfrm>
          <a:custGeom>
            <a:avLst/>
            <a:gdLst>
              <a:gd name="T0" fmla="*/ 87 w 95"/>
              <a:gd name="T1" fmla="*/ 53 h 95"/>
              <a:gd name="T2" fmla="*/ 84 w 95"/>
              <a:gd name="T3" fmla="*/ 44 h 95"/>
              <a:gd name="T4" fmla="*/ 71 w 95"/>
              <a:gd name="T5" fmla="*/ 43 h 95"/>
              <a:gd name="T6" fmla="*/ 63 w 95"/>
              <a:gd name="T7" fmla="*/ 39 h 95"/>
              <a:gd name="T8" fmla="*/ 53 w 95"/>
              <a:gd name="T9" fmla="*/ 47 h 95"/>
              <a:gd name="T10" fmla="*/ 44 w 95"/>
              <a:gd name="T11" fmla="*/ 50 h 95"/>
              <a:gd name="T12" fmla="*/ 43 w 95"/>
              <a:gd name="T13" fmla="*/ 63 h 95"/>
              <a:gd name="T14" fmla="*/ 39 w 95"/>
              <a:gd name="T15" fmla="*/ 71 h 95"/>
              <a:gd name="T16" fmla="*/ 47 w 95"/>
              <a:gd name="T17" fmla="*/ 81 h 95"/>
              <a:gd name="T18" fmla="*/ 50 w 95"/>
              <a:gd name="T19" fmla="*/ 90 h 95"/>
              <a:gd name="T20" fmla="*/ 63 w 95"/>
              <a:gd name="T21" fmla="*/ 91 h 95"/>
              <a:gd name="T22" fmla="*/ 71 w 95"/>
              <a:gd name="T23" fmla="*/ 95 h 95"/>
              <a:gd name="T24" fmla="*/ 81 w 95"/>
              <a:gd name="T25" fmla="*/ 87 h 95"/>
              <a:gd name="T26" fmla="*/ 90 w 95"/>
              <a:gd name="T27" fmla="*/ 84 h 95"/>
              <a:gd name="T28" fmla="*/ 91 w 95"/>
              <a:gd name="T29" fmla="*/ 71 h 95"/>
              <a:gd name="T30" fmla="*/ 95 w 95"/>
              <a:gd name="T31" fmla="*/ 63 h 95"/>
              <a:gd name="T32" fmla="*/ 67 w 95"/>
              <a:gd name="T33" fmla="*/ 83 h 95"/>
              <a:gd name="T34" fmla="*/ 67 w 95"/>
              <a:gd name="T35" fmla="*/ 51 h 95"/>
              <a:gd name="T36" fmla="*/ 67 w 95"/>
              <a:gd name="T37" fmla="*/ 83 h 95"/>
              <a:gd name="T38" fmla="*/ 40 w 95"/>
              <a:gd name="T39" fmla="*/ 7 h 95"/>
              <a:gd name="T40" fmla="*/ 34 w 95"/>
              <a:gd name="T41" fmla="*/ 0 h 95"/>
              <a:gd name="T42" fmla="*/ 22 w 95"/>
              <a:gd name="T43" fmla="*/ 4 h 95"/>
              <a:gd name="T44" fmla="*/ 13 w 95"/>
              <a:gd name="T45" fmla="*/ 3 h 95"/>
              <a:gd name="T46" fmla="*/ 7 w 95"/>
              <a:gd name="T47" fmla="*/ 14 h 95"/>
              <a:gd name="T48" fmla="*/ 0 w 95"/>
              <a:gd name="T49" fmla="*/ 20 h 95"/>
              <a:gd name="T50" fmla="*/ 4 w 95"/>
              <a:gd name="T51" fmla="*/ 32 h 95"/>
              <a:gd name="T52" fmla="*/ 3 w 95"/>
              <a:gd name="T53" fmla="*/ 41 h 95"/>
              <a:gd name="T54" fmla="*/ 14 w 95"/>
              <a:gd name="T55" fmla="*/ 47 h 95"/>
              <a:gd name="T56" fmla="*/ 20 w 95"/>
              <a:gd name="T57" fmla="*/ 54 h 95"/>
              <a:gd name="T58" fmla="*/ 32 w 95"/>
              <a:gd name="T59" fmla="*/ 50 h 95"/>
              <a:gd name="T60" fmla="*/ 41 w 95"/>
              <a:gd name="T61" fmla="*/ 51 h 95"/>
              <a:gd name="T62" fmla="*/ 47 w 95"/>
              <a:gd name="T63" fmla="*/ 40 h 95"/>
              <a:gd name="T64" fmla="*/ 54 w 95"/>
              <a:gd name="T65" fmla="*/ 34 h 95"/>
              <a:gd name="T66" fmla="*/ 50 w 95"/>
              <a:gd name="T67" fmla="*/ 22 h 95"/>
              <a:gd name="T68" fmla="*/ 51 w 95"/>
              <a:gd name="T69" fmla="*/ 13 h 95"/>
              <a:gd name="T70" fmla="*/ 33 w 95"/>
              <a:gd name="T71" fmla="*/ 42 h 95"/>
              <a:gd name="T72" fmla="*/ 21 w 95"/>
              <a:gd name="T73" fmla="*/ 12 h 95"/>
              <a:gd name="T74" fmla="*/ 33 w 95"/>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5">
                <a:moveTo>
                  <a:pt x="91" y="63"/>
                </a:moveTo>
                <a:cubicBezTo>
                  <a:pt x="90" y="59"/>
                  <a:pt x="89" y="56"/>
                  <a:pt x="87" y="53"/>
                </a:cubicBezTo>
                <a:cubicBezTo>
                  <a:pt x="90" y="50"/>
                  <a:pt x="90" y="50"/>
                  <a:pt x="90" y="50"/>
                </a:cubicBezTo>
                <a:cubicBezTo>
                  <a:pt x="84" y="44"/>
                  <a:pt x="84" y="44"/>
                  <a:pt x="84" y="44"/>
                </a:cubicBezTo>
                <a:cubicBezTo>
                  <a:pt x="81" y="47"/>
                  <a:pt x="81" y="47"/>
                  <a:pt x="81" y="47"/>
                </a:cubicBezTo>
                <a:cubicBezTo>
                  <a:pt x="78" y="45"/>
                  <a:pt x="75" y="44"/>
                  <a:pt x="71" y="43"/>
                </a:cubicBezTo>
                <a:cubicBezTo>
                  <a:pt x="71" y="39"/>
                  <a:pt x="71" y="39"/>
                  <a:pt x="71" y="39"/>
                </a:cubicBezTo>
                <a:cubicBezTo>
                  <a:pt x="63" y="39"/>
                  <a:pt x="63" y="39"/>
                  <a:pt x="63" y="39"/>
                </a:cubicBezTo>
                <a:cubicBezTo>
                  <a:pt x="63" y="43"/>
                  <a:pt x="63" y="43"/>
                  <a:pt x="63" y="43"/>
                </a:cubicBezTo>
                <a:cubicBezTo>
                  <a:pt x="59" y="44"/>
                  <a:pt x="56" y="45"/>
                  <a:pt x="53" y="47"/>
                </a:cubicBezTo>
                <a:cubicBezTo>
                  <a:pt x="50" y="44"/>
                  <a:pt x="50" y="44"/>
                  <a:pt x="50" y="44"/>
                </a:cubicBezTo>
                <a:cubicBezTo>
                  <a:pt x="44" y="50"/>
                  <a:pt x="44" y="50"/>
                  <a:pt x="44" y="50"/>
                </a:cubicBezTo>
                <a:cubicBezTo>
                  <a:pt x="47" y="53"/>
                  <a:pt x="47" y="53"/>
                  <a:pt x="47" y="53"/>
                </a:cubicBezTo>
                <a:cubicBezTo>
                  <a:pt x="45" y="56"/>
                  <a:pt x="44" y="59"/>
                  <a:pt x="43" y="63"/>
                </a:cubicBezTo>
                <a:cubicBezTo>
                  <a:pt x="39" y="63"/>
                  <a:pt x="39" y="63"/>
                  <a:pt x="39" y="63"/>
                </a:cubicBezTo>
                <a:cubicBezTo>
                  <a:pt x="39" y="71"/>
                  <a:pt x="39" y="71"/>
                  <a:pt x="39" y="71"/>
                </a:cubicBezTo>
                <a:cubicBezTo>
                  <a:pt x="43" y="71"/>
                  <a:pt x="43" y="71"/>
                  <a:pt x="43" y="71"/>
                </a:cubicBezTo>
                <a:cubicBezTo>
                  <a:pt x="44" y="75"/>
                  <a:pt x="45" y="78"/>
                  <a:pt x="47" y="81"/>
                </a:cubicBezTo>
                <a:cubicBezTo>
                  <a:pt x="44" y="84"/>
                  <a:pt x="44" y="84"/>
                  <a:pt x="44" y="84"/>
                </a:cubicBezTo>
                <a:cubicBezTo>
                  <a:pt x="50" y="90"/>
                  <a:pt x="50" y="90"/>
                  <a:pt x="50" y="90"/>
                </a:cubicBezTo>
                <a:cubicBezTo>
                  <a:pt x="53" y="87"/>
                  <a:pt x="53" y="87"/>
                  <a:pt x="53" y="87"/>
                </a:cubicBezTo>
                <a:cubicBezTo>
                  <a:pt x="56" y="89"/>
                  <a:pt x="59" y="90"/>
                  <a:pt x="63" y="91"/>
                </a:cubicBezTo>
                <a:cubicBezTo>
                  <a:pt x="63" y="95"/>
                  <a:pt x="63" y="95"/>
                  <a:pt x="63" y="95"/>
                </a:cubicBezTo>
                <a:cubicBezTo>
                  <a:pt x="71" y="95"/>
                  <a:pt x="71" y="95"/>
                  <a:pt x="71" y="95"/>
                </a:cubicBezTo>
                <a:cubicBezTo>
                  <a:pt x="71" y="91"/>
                  <a:pt x="71" y="91"/>
                  <a:pt x="71" y="91"/>
                </a:cubicBezTo>
                <a:cubicBezTo>
                  <a:pt x="75" y="90"/>
                  <a:pt x="78" y="89"/>
                  <a:pt x="81" y="87"/>
                </a:cubicBezTo>
                <a:cubicBezTo>
                  <a:pt x="84" y="90"/>
                  <a:pt x="84" y="90"/>
                  <a:pt x="84" y="90"/>
                </a:cubicBezTo>
                <a:cubicBezTo>
                  <a:pt x="90" y="84"/>
                  <a:pt x="90" y="84"/>
                  <a:pt x="90" y="84"/>
                </a:cubicBezTo>
                <a:cubicBezTo>
                  <a:pt x="87" y="81"/>
                  <a:pt x="87" y="81"/>
                  <a:pt x="87" y="81"/>
                </a:cubicBezTo>
                <a:cubicBezTo>
                  <a:pt x="89" y="78"/>
                  <a:pt x="90" y="75"/>
                  <a:pt x="91" y="71"/>
                </a:cubicBezTo>
                <a:cubicBezTo>
                  <a:pt x="95" y="71"/>
                  <a:pt x="95" y="71"/>
                  <a:pt x="95" y="71"/>
                </a:cubicBezTo>
                <a:cubicBezTo>
                  <a:pt x="95" y="63"/>
                  <a:pt x="95" y="63"/>
                  <a:pt x="95" y="63"/>
                </a:cubicBezTo>
                <a:lnTo>
                  <a:pt x="91" y="63"/>
                </a:lnTo>
                <a:close/>
                <a:moveTo>
                  <a:pt x="67" y="83"/>
                </a:moveTo>
                <a:cubicBezTo>
                  <a:pt x="58" y="83"/>
                  <a:pt x="51" y="76"/>
                  <a:pt x="51" y="67"/>
                </a:cubicBezTo>
                <a:cubicBezTo>
                  <a:pt x="51" y="58"/>
                  <a:pt x="58" y="51"/>
                  <a:pt x="67" y="51"/>
                </a:cubicBezTo>
                <a:cubicBezTo>
                  <a:pt x="76" y="51"/>
                  <a:pt x="83" y="58"/>
                  <a:pt x="83" y="67"/>
                </a:cubicBezTo>
                <a:cubicBezTo>
                  <a:pt x="83" y="76"/>
                  <a:pt x="76" y="83"/>
                  <a:pt x="67" y="83"/>
                </a:cubicBezTo>
                <a:close/>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gradFill>
                <a:gsLst>
                  <a:gs pos="4717">
                    <a:schemeClr val="tx1"/>
                  </a:gs>
                  <a:gs pos="32075">
                    <a:schemeClr val="tx1"/>
                  </a:gs>
                </a:gsLst>
                <a:lin ang="5400000" scaled="1"/>
              </a:gradFill>
              <a:latin typeface="Arial Narrow" panose="020B0606020202030204" pitchFamily="34" charset="0"/>
              <a:ea typeface="微軟正黑體" panose="020B0604030504040204" pitchFamily="34" charset="-120"/>
            </a:endParaRPr>
          </a:p>
        </p:txBody>
      </p:sp>
      <p:sp>
        <p:nvSpPr>
          <p:cNvPr id="41" name="Rectangle 127">
            <a:extLst>
              <a:ext uri="{FF2B5EF4-FFF2-40B4-BE49-F238E27FC236}">
                <a16:creationId xmlns:a16="http://schemas.microsoft.com/office/drawing/2014/main" id="{DB84D407-6448-4660-A66A-F02D0FC61FF2}"/>
              </a:ext>
            </a:extLst>
          </p:cNvPr>
          <p:cNvSpPr/>
          <p:nvPr/>
        </p:nvSpPr>
        <p:spPr bwMode="auto">
          <a:xfrm>
            <a:off x="8189494" y="366"/>
            <a:ext cx="638703" cy="35250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endParaRPr lang="en-US" sz="1471" dirty="0">
              <a:gradFill>
                <a:gsLst>
                  <a:gs pos="5439">
                    <a:srgbClr val="F8F8F8"/>
                  </a:gs>
                  <a:gs pos="10000">
                    <a:srgbClr val="F8F8F8"/>
                  </a:gs>
                </a:gsLst>
                <a:lin ang="5400000" scaled="0"/>
              </a:gradFill>
              <a:latin typeface="Arial Narrow" panose="020B0606020202030204" pitchFamily="34" charset="0"/>
              <a:ea typeface="微軟正黑體" panose="020B0604030504040204" pitchFamily="34" charset="-120"/>
            </a:endParaRPr>
          </a:p>
        </p:txBody>
      </p:sp>
      <p:grpSp>
        <p:nvGrpSpPr>
          <p:cNvPr id="42" name="Group 128">
            <a:extLst>
              <a:ext uri="{FF2B5EF4-FFF2-40B4-BE49-F238E27FC236}">
                <a16:creationId xmlns:a16="http://schemas.microsoft.com/office/drawing/2014/main" id="{E721F81C-592D-4605-B75D-63ACF6DF9D88}"/>
              </a:ext>
            </a:extLst>
          </p:cNvPr>
          <p:cNvGrpSpPr/>
          <p:nvPr/>
        </p:nvGrpSpPr>
        <p:grpSpPr>
          <a:xfrm>
            <a:off x="6189897" y="352866"/>
            <a:ext cx="638703" cy="473891"/>
            <a:chOff x="9418637" y="479425"/>
            <a:chExt cx="868680" cy="644525"/>
          </a:xfrm>
        </p:grpSpPr>
        <p:sp>
          <p:nvSpPr>
            <p:cNvPr id="43" name="TextBox 129">
              <a:extLst>
                <a:ext uri="{FF2B5EF4-FFF2-40B4-BE49-F238E27FC236}">
                  <a16:creationId xmlns:a16="http://schemas.microsoft.com/office/drawing/2014/main" id="{F176BF76-BB5B-4ACA-924E-2C3FFB1E3477}"/>
                </a:ext>
              </a:extLst>
            </p:cNvPr>
            <p:cNvSpPr txBox="1"/>
            <p:nvPr/>
          </p:nvSpPr>
          <p:spPr>
            <a:xfrm>
              <a:off x="9418637" y="479425"/>
              <a:ext cx="868680" cy="258465"/>
            </a:xfrm>
            <a:prstGeom prst="rect">
              <a:avLst/>
            </a:prstGeom>
            <a:noFill/>
          </p:spPr>
          <p:txBody>
            <a:bodyPr wrap="square" lIns="33616" tIns="33616" rIns="33616" bIns="33616" rtlCol="0">
              <a:spAutoFit/>
            </a:bodyPr>
            <a:lstStyle/>
            <a:p>
              <a:pPr algn="ctr">
                <a:lnSpc>
                  <a:spcPct val="90000"/>
                </a:lnSpc>
                <a:spcAft>
                  <a:spcPts val="441"/>
                </a:spcAft>
              </a:pPr>
              <a:r>
                <a:rPr lang="zh-TW" alt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rPr>
                <a:t>計算</a:t>
              </a:r>
              <a:endParaRPr lang="en-US" sz="882" kern="0" dirty="0">
                <a:gradFill>
                  <a:gsLst>
                    <a:gs pos="87736">
                      <a:srgbClr val="DCDCDC"/>
                    </a:gs>
                    <a:gs pos="48000">
                      <a:srgbClr val="DCDCDC"/>
                    </a:gs>
                  </a:gsLst>
                  <a:lin ang="5400000" scaled="0"/>
                </a:gradFill>
                <a:latin typeface="Arial Narrow" panose="020B0606020202030204" pitchFamily="34" charset="0"/>
                <a:ea typeface="微軟正黑體" panose="020B0604030504040204" pitchFamily="34" charset="-120"/>
                <a:cs typeface="Segoe UI Semibold" panose="020B0702040204020203" pitchFamily="34" charset="0"/>
              </a:endParaRPr>
            </a:p>
          </p:txBody>
        </p:sp>
        <p:sp>
          <p:nvSpPr>
            <p:cNvPr id="44" name="Freeform 5">
              <a:extLst>
                <a:ext uri="{FF2B5EF4-FFF2-40B4-BE49-F238E27FC236}">
                  <a16:creationId xmlns:a16="http://schemas.microsoft.com/office/drawing/2014/main" id="{43213B2B-7168-45E7-9105-BCCF82B6DA1A}"/>
                </a:ext>
              </a:extLst>
            </p:cNvPr>
            <p:cNvSpPr>
              <a:spLocks noEditPoints="1"/>
            </p:cNvSpPr>
            <p:nvPr/>
          </p:nvSpPr>
          <p:spPr bwMode="auto">
            <a:xfrm>
              <a:off x="9631363" y="739775"/>
              <a:ext cx="444500" cy="384175"/>
            </a:xfrm>
            <a:custGeom>
              <a:avLst/>
              <a:gdLst>
                <a:gd name="T0" fmla="*/ 130 w 280"/>
                <a:gd name="T1" fmla="*/ 0 h 242"/>
                <a:gd name="T2" fmla="*/ 130 w 280"/>
                <a:gd name="T3" fmla="*/ 61 h 242"/>
                <a:gd name="T4" fmla="*/ 0 w 280"/>
                <a:gd name="T5" fmla="*/ 61 h 242"/>
                <a:gd name="T6" fmla="*/ 0 w 280"/>
                <a:gd name="T7" fmla="*/ 202 h 242"/>
                <a:gd name="T8" fmla="*/ 100 w 280"/>
                <a:gd name="T9" fmla="*/ 202 h 242"/>
                <a:gd name="T10" fmla="*/ 100 w 280"/>
                <a:gd name="T11" fmla="*/ 222 h 242"/>
                <a:gd name="T12" fmla="*/ 60 w 280"/>
                <a:gd name="T13" fmla="*/ 222 h 242"/>
                <a:gd name="T14" fmla="*/ 60 w 280"/>
                <a:gd name="T15" fmla="*/ 242 h 242"/>
                <a:gd name="T16" fmla="*/ 280 w 280"/>
                <a:gd name="T17" fmla="*/ 242 h 242"/>
                <a:gd name="T18" fmla="*/ 280 w 280"/>
                <a:gd name="T19" fmla="*/ 0 h 242"/>
                <a:gd name="T20" fmla="*/ 130 w 280"/>
                <a:gd name="T21" fmla="*/ 0 h 242"/>
                <a:gd name="T22" fmla="*/ 150 w 280"/>
                <a:gd name="T23" fmla="*/ 20 h 242"/>
                <a:gd name="T24" fmla="*/ 260 w 280"/>
                <a:gd name="T25" fmla="*/ 20 h 242"/>
                <a:gd name="T26" fmla="*/ 260 w 280"/>
                <a:gd name="T27" fmla="*/ 81 h 242"/>
                <a:gd name="T28" fmla="*/ 210 w 280"/>
                <a:gd name="T29" fmla="*/ 81 h 242"/>
                <a:gd name="T30" fmla="*/ 210 w 280"/>
                <a:gd name="T31" fmla="*/ 61 h 242"/>
                <a:gd name="T32" fmla="*/ 150 w 280"/>
                <a:gd name="T33" fmla="*/ 61 h 242"/>
                <a:gd name="T34" fmla="*/ 150 w 280"/>
                <a:gd name="T35" fmla="*/ 20 h 242"/>
                <a:gd name="T36" fmla="*/ 210 w 280"/>
                <a:gd name="T37" fmla="*/ 101 h 242"/>
                <a:gd name="T38" fmla="*/ 260 w 280"/>
                <a:gd name="T39" fmla="*/ 101 h 242"/>
                <a:gd name="T40" fmla="*/ 260 w 280"/>
                <a:gd name="T41" fmla="*/ 141 h 242"/>
                <a:gd name="T42" fmla="*/ 210 w 280"/>
                <a:gd name="T43" fmla="*/ 141 h 242"/>
                <a:gd name="T44" fmla="*/ 210 w 280"/>
                <a:gd name="T45" fmla="*/ 101 h 242"/>
                <a:gd name="T46" fmla="*/ 20 w 280"/>
                <a:gd name="T47" fmla="*/ 81 h 242"/>
                <a:gd name="T48" fmla="*/ 190 w 280"/>
                <a:gd name="T49" fmla="*/ 81 h 242"/>
                <a:gd name="T50" fmla="*/ 190 w 280"/>
                <a:gd name="T51" fmla="*/ 182 h 242"/>
                <a:gd name="T52" fmla="*/ 20 w 280"/>
                <a:gd name="T53" fmla="*/ 182 h 242"/>
                <a:gd name="T54" fmla="*/ 20 w 280"/>
                <a:gd name="T55" fmla="*/ 81 h 242"/>
                <a:gd name="T56" fmla="*/ 120 w 280"/>
                <a:gd name="T57" fmla="*/ 222 h 242"/>
                <a:gd name="T58" fmla="*/ 120 w 280"/>
                <a:gd name="T59" fmla="*/ 202 h 242"/>
                <a:gd name="T60" fmla="*/ 210 w 280"/>
                <a:gd name="T61" fmla="*/ 202 h 242"/>
                <a:gd name="T62" fmla="*/ 210 w 280"/>
                <a:gd name="T63" fmla="*/ 161 h 242"/>
                <a:gd name="T64" fmla="*/ 260 w 280"/>
                <a:gd name="T65" fmla="*/ 161 h 242"/>
                <a:gd name="T66" fmla="*/ 260 w 280"/>
                <a:gd name="T67" fmla="*/ 222 h 242"/>
                <a:gd name="T68" fmla="*/ 120 w 280"/>
                <a:gd name="T69" fmla="*/ 222 h 242"/>
                <a:gd name="T70" fmla="*/ 240 w 280"/>
                <a:gd name="T71" fmla="*/ 61 h 242"/>
                <a:gd name="T72" fmla="*/ 220 w 280"/>
                <a:gd name="T73" fmla="*/ 61 h 242"/>
                <a:gd name="T74" fmla="*/ 220 w 280"/>
                <a:gd name="T75" fmla="*/ 40 h 242"/>
                <a:gd name="T76" fmla="*/ 240 w 280"/>
                <a:gd name="T77" fmla="*/ 40 h 242"/>
                <a:gd name="T78" fmla="*/ 240 w 280"/>
                <a:gd name="T7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242">
                  <a:moveTo>
                    <a:pt x="130" y="0"/>
                  </a:moveTo>
                  <a:lnTo>
                    <a:pt x="130" y="61"/>
                  </a:lnTo>
                  <a:lnTo>
                    <a:pt x="0" y="61"/>
                  </a:lnTo>
                  <a:lnTo>
                    <a:pt x="0" y="202"/>
                  </a:lnTo>
                  <a:lnTo>
                    <a:pt x="100" y="202"/>
                  </a:lnTo>
                  <a:lnTo>
                    <a:pt x="100" y="222"/>
                  </a:lnTo>
                  <a:lnTo>
                    <a:pt x="60" y="222"/>
                  </a:lnTo>
                  <a:lnTo>
                    <a:pt x="60" y="242"/>
                  </a:lnTo>
                  <a:lnTo>
                    <a:pt x="280" y="242"/>
                  </a:lnTo>
                  <a:lnTo>
                    <a:pt x="280" y="0"/>
                  </a:lnTo>
                  <a:lnTo>
                    <a:pt x="130" y="0"/>
                  </a:lnTo>
                  <a:close/>
                  <a:moveTo>
                    <a:pt x="150" y="20"/>
                  </a:moveTo>
                  <a:lnTo>
                    <a:pt x="260" y="20"/>
                  </a:lnTo>
                  <a:lnTo>
                    <a:pt x="260" y="81"/>
                  </a:lnTo>
                  <a:lnTo>
                    <a:pt x="210" y="81"/>
                  </a:lnTo>
                  <a:lnTo>
                    <a:pt x="210" y="61"/>
                  </a:lnTo>
                  <a:lnTo>
                    <a:pt x="150" y="61"/>
                  </a:lnTo>
                  <a:lnTo>
                    <a:pt x="150" y="20"/>
                  </a:lnTo>
                  <a:close/>
                  <a:moveTo>
                    <a:pt x="210" y="101"/>
                  </a:moveTo>
                  <a:lnTo>
                    <a:pt x="260" y="101"/>
                  </a:lnTo>
                  <a:lnTo>
                    <a:pt x="260" y="141"/>
                  </a:lnTo>
                  <a:lnTo>
                    <a:pt x="210" y="141"/>
                  </a:lnTo>
                  <a:lnTo>
                    <a:pt x="210" y="101"/>
                  </a:lnTo>
                  <a:close/>
                  <a:moveTo>
                    <a:pt x="20" y="81"/>
                  </a:moveTo>
                  <a:lnTo>
                    <a:pt x="190" y="81"/>
                  </a:lnTo>
                  <a:lnTo>
                    <a:pt x="190" y="182"/>
                  </a:lnTo>
                  <a:lnTo>
                    <a:pt x="20" y="182"/>
                  </a:lnTo>
                  <a:lnTo>
                    <a:pt x="20" y="81"/>
                  </a:lnTo>
                  <a:close/>
                  <a:moveTo>
                    <a:pt x="120" y="222"/>
                  </a:moveTo>
                  <a:lnTo>
                    <a:pt x="120" y="202"/>
                  </a:lnTo>
                  <a:lnTo>
                    <a:pt x="210" y="202"/>
                  </a:lnTo>
                  <a:lnTo>
                    <a:pt x="210" y="161"/>
                  </a:lnTo>
                  <a:lnTo>
                    <a:pt x="260" y="161"/>
                  </a:lnTo>
                  <a:lnTo>
                    <a:pt x="260" y="222"/>
                  </a:lnTo>
                  <a:lnTo>
                    <a:pt x="120" y="222"/>
                  </a:lnTo>
                  <a:close/>
                  <a:moveTo>
                    <a:pt x="240" y="61"/>
                  </a:moveTo>
                  <a:lnTo>
                    <a:pt x="220" y="61"/>
                  </a:lnTo>
                  <a:lnTo>
                    <a:pt x="220" y="40"/>
                  </a:lnTo>
                  <a:lnTo>
                    <a:pt x="240" y="40"/>
                  </a:lnTo>
                  <a:lnTo>
                    <a:pt x="240" y="61"/>
                  </a:lnTo>
                  <a:close/>
                </a:path>
              </a:pathLst>
            </a:custGeom>
            <a:solidFill>
              <a:srgbClr val="DCDCDC"/>
            </a:solidFill>
            <a:ln>
              <a:noFill/>
            </a:ln>
          </p:spPr>
          <p:txBody>
            <a:bodyPr vert="horz" wrap="square" lIns="67232" tIns="33616" rIns="67232" bIns="33616" numCol="1" anchor="t" anchorCtr="0" compatLnSpc="1">
              <a:prstTxWarp prst="textNoShape">
                <a:avLst/>
              </a:prstTxWarp>
            </a:bodyPr>
            <a:lstStyle/>
            <a:p>
              <a:pPr defTabSz="672358"/>
              <a:endParaRPr lang="en-US" sz="1324" kern="0">
                <a:solidFill>
                  <a:srgbClr val="505050"/>
                </a:solidFill>
                <a:latin typeface="Arial Narrow" panose="020B0606020202030204" pitchFamily="34" charset="0"/>
                <a:ea typeface="微軟正黑體" panose="020B0604030504040204" pitchFamily="34" charset="-120"/>
              </a:endParaRPr>
            </a:p>
          </p:txBody>
        </p:sp>
      </p:grpSp>
    </p:spTree>
    <p:extLst>
      <p:ext uri="{BB962C8B-B14F-4D97-AF65-F5344CB8AC3E}">
        <p14:creationId xmlns:p14="http://schemas.microsoft.com/office/powerpoint/2010/main" val="297712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A14664-D6C7-4D2C-82C8-B39F8B480A37}"/>
              </a:ext>
            </a:extLst>
          </p:cNvPr>
          <p:cNvSpPr>
            <a:spLocks noGrp="1"/>
          </p:cNvSpPr>
          <p:nvPr>
            <p:ph type="title"/>
          </p:nvPr>
        </p:nvSpPr>
        <p:spPr/>
        <p:txBody>
          <a:bodyPr>
            <a:normAutofit/>
          </a:bodyPr>
          <a:lstStyle/>
          <a:p>
            <a:r>
              <a:rPr lang="zh-TW" altLang="en-US" sz="3200" dirty="0"/>
              <a:t>結論</a:t>
            </a:r>
          </a:p>
        </p:txBody>
      </p:sp>
      <p:sp>
        <p:nvSpPr>
          <p:cNvPr id="3" name="內容版面配置區 2">
            <a:extLst>
              <a:ext uri="{FF2B5EF4-FFF2-40B4-BE49-F238E27FC236}">
                <a16:creationId xmlns:a16="http://schemas.microsoft.com/office/drawing/2014/main" id="{4338FDA3-CBC1-468B-B02B-839781ACF09E}"/>
              </a:ext>
            </a:extLst>
          </p:cNvPr>
          <p:cNvSpPr>
            <a:spLocks noGrp="1"/>
          </p:cNvSpPr>
          <p:nvPr>
            <p:ph idx="1"/>
          </p:nvPr>
        </p:nvSpPr>
        <p:spPr/>
        <p:txBody>
          <a:bodyPr>
            <a:normAutofit/>
          </a:bodyPr>
          <a:lstStyle/>
          <a:p>
            <a:r>
              <a:rPr lang="zh-TW" altLang="en-US" sz="2800" dirty="0"/>
              <a:t>將 </a:t>
            </a:r>
            <a:r>
              <a:rPr lang="en-US" altLang="zh-TW" sz="2800" dirty="0"/>
              <a:t>Azure </a:t>
            </a:r>
            <a:r>
              <a:rPr lang="zh-TW" altLang="en-US" sz="2800" dirty="0"/>
              <a:t>當成你的另一個遠端機房</a:t>
            </a:r>
          </a:p>
          <a:p>
            <a:r>
              <a:rPr lang="zh-TW" altLang="en-US" sz="2800" dirty="0"/>
              <a:t>選擇適合的 </a:t>
            </a:r>
            <a:r>
              <a:rPr lang="en-US" altLang="zh-TW" sz="2800" dirty="0"/>
              <a:t>Azure IaaS </a:t>
            </a:r>
            <a:r>
              <a:rPr lang="zh-TW" altLang="en-US" sz="2800" dirty="0"/>
              <a:t>服務</a:t>
            </a:r>
            <a:endParaRPr lang="en-US" altLang="zh-TW" sz="2800" dirty="0"/>
          </a:p>
          <a:p>
            <a:r>
              <a:rPr lang="zh-TW" altLang="en-US" sz="2800" dirty="0"/>
              <a:t>將你地端的資源部份或全部移轉到 </a:t>
            </a:r>
            <a:r>
              <a:rPr lang="en-US" altLang="zh-TW" sz="2800" dirty="0"/>
              <a:t>Azure </a:t>
            </a:r>
            <a:r>
              <a:rPr lang="zh-TW" altLang="en-US" sz="2800" dirty="0"/>
              <a:t>上</a:t>
            </a:r>
            <a:endParaRPr lang="en-US" altLang="zh-TW" sz="2800" dirty="0"/>
          </a:p>
          <a:p>
            <a:r>
              <a:rPr lang="zh-TW" altLang="en-US" sz="2800" dirty="0"/>
              <a:t>整合 </a:t>
            </a:r>
            <a:r>
              <a:rPr lang="en-US" altLang="zh-TW" sz="2800" dirty="0"/>
              <a:t>Azure </a:t>
            </a:r>
            <a:r>
              <a:rPr lang="zh-TW" altLang="en-US" sz="2800" dirty="0"/>
              <a:t>與地端的資源</a:t>
            </a:r>
            <a:endParaRPr lang="en-US" altLang="zh-TW" sz="2800" dirty="0"/>
          </a:p>
          <a:p>
            <a:r>
              <a:rPr lang="zh-TW" altLang="en-US" sz="2800" dirty="0"/>
              <a:t>善用 </a:t>
            </a:r>
            <a:r>
              <a:rPr lang="en-US" altLang="zh-TW" sz="2800" dirty="0"/>
              <a:t>Azure </a:t>
            </a:r>
            <a:r>
              <a:rPr lang="zh-TW" altLang="en-US" sz="2800" dirty="0"/>
              <a:t>的管理與監控服務來改善 </a:t>
            </a:r>
            <a:r>
              <a:rPr lang="en-US" altLang="zh-TW" sz="2800" dirty="0"/>
              <a:t>IT </a:t>
            </a:r>
            <a:r>
              <a:rPr lang="zh-TW" altLang="en-US" sz="2800" dirty="0"/>
              <a:t>資料中心的環境</a:t>
            </a:r>
            <a:endParaRPr lang="en-US" altLang="zh-TW" sz="2800" dirty="0"/>
          </a:p>
        </p:txBody>
      </p:sp>
    </p:spTree>
    <p:extLst>
      <p:ext uri="{BB962C8B-B14F-4D97-AF65-F5344CB8AC3E}">
        <p14:creationId xmlns:p14="http://schemas.microsoft.com/office/powerpoint/2010/main" val="2717981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7639DE-6314-4A90-AB67-2C8244B58967}"/>
              </a:ext>
            </a:extLst>
          </p:cNvPr>
          <p:cNvSpPr>
            <a:spLocks noGrp="1"/>
          </p:cNvSpPr>
          <p:nvPr>
            <p:ph type="title"/>
          </p:nvPr>
        </p:nvSpPr>
        <p:spPr/>
        <p:txBody>
          <a:bodyPr>
            <a:normAutofit fontScale="90000"/>
          </a:bodyPr>
          <a:lstStyle/>
          <a:p>
            <a:r>
              <a:rPr lang="zh-TW" altLang="en-US" dirty="0"/>
              <a:t>課程資料</a:t>
            </a:r>
          </a:p>
        </p:txBody>
      </p:sp>
      <p:pic>
        <p:nvPicPr>
          <p:cNvPr id="5" name="內容版面配置區 4">
            <a:extLst>
              <a:ext uri="{FF2B5EF4-FFF2-40B4-BE49-F238E27FC236}">
                <a16:creationId xmlns:a16="http://schemas.microsoft.com/office/drawing/2014/main" id="{21160F45-AC67-468F-84CC-3A9DDBA7A7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347614"/>
            <a:ext cx="2857500" cy="2857500"/>
          </a:xfrm>
        </p:spPr>
      </p:pic>
      <p:pic>
        <p:nvPicPr>
          <p:cNvPr id="7" name="圖片 6">
            <a:extLst>
              <a:ext uri="{FF2B5EF4-FFF2-40B4-BE49-F238E27FC236}">
                <a16:creationId xmlns:a16="http://schemas.microsoft.com/office/drawing/2014/main" id="{30E1D3C1-D4BB-4FDB-9BD5-196FA5E10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336938"/>
            <a:ext cx="2857500" cy="2857500"/>
          </a:xfrm>
          <a:prstGeom prst="rect">
            <a:avLst/>
          </a:prstGeom>
        </p:spPr>
      </p:pic>
      <p:sp>
        <p:nvSpPr>
          <p:cNvPr id="8" name="文字方塊 7">
            <a:extLst>
              <a:ext uri="{FF2B5EF4-FFF2-40B4-BE49-F238E27FC236}">
                <a16:creationId xmlns:a16="http://schemas.microsoft.com/office/drawing/2014/main" id="{183173A7-7F57-4048-8EAF-099FEE0D4961}"/>
              </a:ext>
            </a:extLst>
          </p:cNvPr>
          <p:cNvSpPr txBox="1"/>
          <p:nvPr/>
        </p:nvSpPr>
        <p:spPr>
          <a:xfrm>
            <a:off x="1043608" y="4240316"/>
            <a:ext cx="2031325" cy="369332"/>
          </a:xfrm>
          <a:prstGeom prst="rect">
            <a:avLst/>
          </a:prstGeom>
          <a:noFill/>
        </p:spPr>
        <p:txBody>
          <a:bodyPr wrap="none" rtlCol="0">
            <a:spAutoFit/>
          </a:bodyPr>
          <a:lstStyle/>
          <a:p>
            <a:r>
              <a:rPr lang="zh-TW" altLang="en-US" dirty="0">
                <a:latin typeface="Arial Narrow" panose="020B0606020202030204" pitchFamily="34" charset="0"/>
                <a:ea typeface="微軟正黑體" panose="020B0604030504040204" pitchFamily="34" charset="-120"/>
              </a:rPr>
              <a:t>今天課程的簡報檔</a:t>
            </a:r>
          </a:p>
        </p:txBody>
      </p:sp>
      <p:sp>
        <p:nvSpPr>
          <p:cNvPr id="9" name="文字方塊 8">
            <a:extLst>
              <a:ext uri="{FF2B5EF4-FFF2-40B4-BE49-F238E27FC236}">
                <a16:creationId xmlns:a16="http://schemas.microsoft.com/office/drawing/2014/main" id="{C384F05E-8E9F-4DA6-A50E-69DFC1BCF124}"/>
              </a:ext>
            </a:extLst>
          </p:cNvPr>
          <p:cNvSpPr txBox="1"/>
          <p:nvPr/>
        </p:nvSpPr>
        <p:spPr>
          <a:xfrm>
            <a:off x="5777175" y="4240316"/>
            <a:ext cx="1992853" cy="369332"/>
          </a:xfrm>
          <a:prstGeom prst="rect">
            <a:avLst/>
          </a:prstGeom>
          <a:noFill/>
        </p:spPr>
        <p:txBody>
          <a:bodyPr wrap="none" rtlCol="0">
            <a:spAutoFit/>
          </a:bodyPr>
          <a:lstStyle/>
          <a:p>
            <a:r>
              <a:rPr lang="en-US" altLang="zh-TW" dirty="0">
                <a:latin typeface="Arial Narrow" panose="020B0606020202030204" pitchFamily="34" charset="0"/>
                <a:ea typeface="微軟正黑體" panose="020B0604030504040204" pitchFamily="34" charset="-120"/>
              </a:rPr>
              <a:t>4/20</a:t>
            </a:r>
            <a:r>
              <a:rPr lang="zh-TW" altLang="en-US" dirty="0">
                <a:latin typeface="Arial Narrow" panose="020B0606020202030204" pitchFamily="34" charset="0"/>
                <a:ea typeface="微軟正黑體" panose="020B0604030504040204" pitchFamily="34" charset="-120"/>
              </a:rPr>
              <a:t> 身份驗證課程</a:t>
            </a:r>
          </a:p>
        </p:txBody>
      </p:sp>
    </p:spTree>
    <p:extLst>
      <p:ext uri="{BB962C8B-B14F-4D97-AF65-F5344CB8AC3E}">
        <p14:creationId xmlns:p14="http://schemas.microsoft.com/office/powerpoint/2010/main" val="170382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649" y="-19098"/>
            <a:ext cx="9142703" cy="51622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sp>
        <p:nvSpPr>
          <p:cNvPr id="39" name="Rectangle 38"/>
          <p:cNvSpPr/>
          <p:nvPr/>
        </p:nvSpPr>
        <p:spPr bwMode="auto">
          <a:xfrm>
            <a:off x="649" y="-25039"/>
            <a:ext cx="9142703" cy="51681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Arial Narrow" panose="020B0606020202030204" pitchFamily="34" charset="0"/>
              <a:ea typeface="微軟正黑體" panose="020B0604030504040204" pitchFamily="34" charset="-120"/>
              <a:cs typeface="Segoe UI" pitchFamily="34" charset="0"/>
            </a:endParaRP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504" t="18112" r="51" b="323"/>
          <a:stretch/>
        </p:blipFill>
        <p:spPr>
          <a:xfrm>
            <a:off x="1298" y="-36402"/>
            <a:ext cx="9142703" cy="5162234"/>
          </a:xfrm>
          <a:prstGeom prst="rect">
            <a:avLst/>
          </a:prstGeom>
        </p:spPr>
      </p:pic>
      <p:grpSp>
        <p:nvGrpSpPr>
          <p:cNvPr id="3" name="Group 2">
            <a:extLst>
              <a:ext uri="{FF2B5EF4-FFF2-40B4-BE49-F238E27FC236}">
                <a16:creationId xmlns:a16="http://schemas.microsoft.com/office/drawing/2014/main" id="{58786886-CCBC-40F2-B0C2-A0093E9A6089}"/>
              </a:ext>
            </a:extLst>
          </p:cNvPr>
          <p:cNvGrpSpPr/>
          <p:nvPr/>
        </p:nvGrpSpPr>
        <p:grpSpPr>
          <a:xfrm>
            <a:off x="5573788" y="1542488"/>
            <a:ext cx="2857354" cy="1037902"/>
            <a:chOff x="4330679" y="1784184"/>
            <a:chExt cx="3886200" cy="1411618"/>
          </a:xfrm>
        </p:grpSpPr>
        <p:sp>
          <p:nvSpPr>
            <p:cNvPr id="31" name="Freeform 5"/>
            <p:cNvSpPr>
              <a:spLocks/>
            </p:cNvSpPr>
            <p:nvPr/>
          </p:nvSpPr>
          <p:spPr bwMode="auto">
            <a:xfrm>
              <a:off x="4926637" y="1784184"/>
              <a:ext cx="732014" cy="75544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chemeClr val="tx2"/>
            </a:solidFill>
            <a:ln>
              <a:noFill/>
            </a:ln>
          </p:spPr>
          <p:txBody>
            <a:bodyPr vert="horz" wrap="square" lIns="68570" tIns="34285" rIns="68570" bIns="34285" numCol="1" anchor="t" anchorCtr="0" compatLnSpc="1">
              <a:prstTxWarp prst="textNoShape">
                <a:avLst/>
              </a:prstTxWarp>
            </a:bodyPr>
            <a:lstStyle/>
            <a:p>
              <a:pPr defTabSz="685739">
                <a:defRPr/>
              </a:pPr>
              <a:endParaRPr lang="en-US" sz="1200" dirty="0">
                <a:solidFill>
                  <a:srgbClr val="505050"/>
                </a:solidFill>
                <a:latin typeface="Arial Narrow" panose="020B0606020202030204" pitchFamily="34" charset="0"/>
                <a:ea typeface="微軟正黑體" panose="020B0604030504040204" pitchFamily="34" charset="-120"/>
              </a:endParaRPr>
            </a:p>
          </p:txBody>
        </p:sp>
        <p:sp>
          <p:nvSpPr>
            <p:cNvPr id="35" name="Rectangle 34"/>
            <p:cNvSpPr/>
            <p:nvPr/>
          </p:nvSpPr>
          <p:spPr>
            <a:xfrm>
              <a:off x="4330679" y="2530965"/>
              <a:ext cx="3886200" cy="664837"/>
            </a:xfrm>
            <a:prstGeom prst="rect">
              <a:avLst/>
            </a:prstGeom>
          </p:spPr>
          <p:txBody>
            <a:bodyPr wrap="square" lIns="134445" tIns="107556" rIns="134445" bIns="107556">
              <a:spAutoFit/>
            </a:bodyPr>
            <a:lstStyle/>
            <a:p>
              <a:pPr defTabSz="685542">
                <a:defRPr/>
              </a:pPr>
              <a:r>
                <a:rPr lang="zh-TW" altLang="en-US" sz="1765" b="1" kern="0" dirty="0">
                  <a:ln w="3175">
                    <a:noFill/>
                  </a:ln>
                  <a:solidFill>
                    <a:srgbClr val="FF0000"/>
                  </a:solidFill>
                  <a:latin typeface="Arial Narrow" panose="020B0606020202030204" pitchFamily="34" charset="0"/>
                  <a:ea typeface="微軟正黑體" panose="020B0604030504040204" pitchFamily="34" charset="-120"/>
                  <a:cs typeface="Segoe UI" pitchFamily="34" charset="0"/>
                </a:rPr>
                <a:t>混合</a:t>
              </a:r>
              <a:r>
                <a:rPr lang="zh-TW" altLang="en-US" sz="1765" kern="0" dirty="0">
                  <a:ln w="3175">
                    <a:noFill/>
                  </a:ln>
                  <a:solidFill>
                    <a:srgbClr val="FFFFFF">
                      <a:lumMod val="50000"/>
                    </a:srgbClr>
                  </a:solidFill>
                  <a:latin typeface="Arial Narrow" panose="020B0606020202030204" pitchFamily="34" charset="0"/>
                  <a:ea typeface="微軟正黑體" panose="020B0604030504040204" pitchFamily="34" charset="-120"/>
                  <a:cs typeface="Segoe UI" pitchFamily="34" charset="0"/>
                </a:rPr>
                <a:t>與開放</a:t>
              </a:r>
              <a:endParaRPr lang="en-US" sz="1765" kern="0" dirty="0">
                <a:ln w="3175">
                  <a:noFill/>
                </a:ln>
                <a:solidFill>
                  <a:srgbClr val="FFFFFF">
                    <a:lumMod val="50000"/>
                  </a:srgbClr>
                </a:solidFill>
                <a:latin typeface="Arial Narrow" panose="020B0606020202030204" pitchFamily="34" charset="0"/>
                <a:ea typeface="微軟正黑體" panose="020B0604030504040204" pitchFamily="34" charset="-120"/>
                <a:cs typeface="Segoe UI" pitchFamily="34" charset="0"/>
              </a:endParaRPr>
            </a:p>
          </p:txBody>
        </p:sp>
      </p:grpSp>
      <p:grpSp>
        <p:nvGrpSpPr>
          <p:cNvPr id="4" name="Group 3">
            <a:extLst>
              <a:ext uri="{FF2B5EF4-FFF2-40B4-BE49-F238E27FC236}">
                <a16:creationId xmlns:a16="http://schemas.microsoft.com/office/drawing/2014/main" id="{AA9AF0AB-C51D-4B82-B71D-069C69D3F5E7}"/>
              </a:ext>
            </a:extLst>
          </p:cNvPr>
          <p:cNvGrpSpPr/>
          <p:nvPr/>
        </p:nvGrpSpPr>
        <p:grpSpPr>
          <a:xfrm>
            <a:off x="3764171" y="1542488"/>
            <a:ext cx="1510298" cy="1002288"/>
            <a:chOff x="9235724" y="1610211"/>
            <a:chExt cx="2054110" cy="1363181"/>
          </a:xfrm>
        </p:grpSpPr>
        <p:sp>
          <p:nvSpPr>
            <p:cNvPr id="33" name="Freeform 7"/>
            <p:cNvSpPr>
              <a:spLocks noEditPoints="1"/>
            </p:cNvSpPr>
            <p:nvPr/>
          </p:nvSpPr>
          <p:spPr bwMode="auto">
            <a:xfrm>
              <a:off x="9967236" y="1610211"/>
              <a:ext cx="585590" cy="6449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chemeClr val="tx2"/>
            </a:solidFill>
            <a:ln>
              <a:noFill/>
            </a:ln>
          </p:spPr>
          <p:txBody>
            <a:bodyPr vert="horz" wrap="square" lIns="68570" tIns="34285" rIns="68570" bIns="34285" numCol="1" anchor="t" anchorCtr="0" compatLnSpc="1">
              <a:prstTxWarp prst="textNoShape">
                <a:avLst/>
              </a:prstTxWarp>
            </a:bodyPr>
            <a:lstStyle/>
            <a:p>
              <a:pPr defTabSz="685739">
                <a:defRPr/>
              </a:pPr>
              <a:endParaRPr lang="en-US" sz="1200">
                <a:solidFill>
                  <a:srgbClr val="505050"/>
                </a:solidFill>
                <a:latin typeface="Arial Narrow" panose="020B0606020202030204" pitchFamily="34" charset="0"/>
                <a:ea typeface="微軟正黑體" panose="020B0604030504040204" pitchFamily="34" charset="-120"/>
              </a:endParaRPr>
            </a:p>
          </p:txBody>
        </p:sp>
        <p:sp>
          <p:nvSpPr>
            <p:cNvPr id="37" name="Rectangle 36"/>
            <p:cNvSpPr/>
            <p:nvPr/>
          </p:nvSpPr>
          <p:spPr>
            <a:xfrm>
              <a:off x="9235724" y="2308555"/>
              <a:ext cx="2054110" cy="664837"/>
            </a:xfrm>
            <a:prstGeom prst="rect">
              <a:avLst/>
            </a:prstGeom>
          </p:spPr>
          <p:txBody>
            <a:bodyPr wrap="square" lIns="134445" tIns="107556" rIns="134445" bIns="107556">
              <a:spAutoFit/>
            </a:bodyPr>
            <a:lstStyle/>
            <a:p>
              <a:pPr algn="ctr" defTabSz="685542">
                <a:defRPr/>
              </a:pPr>
              <a:r>
                <a:rPr lang="zh-TW" altLang="en-US" sz="1765" kern="0" dirty="0">
                  <a:ln w="3175">
                    <a:noFill/>
                  </a:ln>
                  <a:solidFill>
                    <a:srgbClr val="FFFFFF">
                      <a:lumMod val="50000"/>
                    </a:srgbClr>
                  </a:solidFill>
                  <a:latin typeface="Arial Narrow" panose="020B0606020202030204" pitchFamily="34" charset="0"/>
                  <a:ea typeface="微軟正黑體" panose="020B0604030504040204" pitchFamily="34" charset="-120"/>
                  <a:cs typeface="Segoe UI" pitchFamily="34" charset="0"/>
                </a:rPr>
                <a:t>值得信任</a:t>
              </a:r>
              <a:endParaRPr lang="en-US" sz="1765" kern="0" dirty="0">
                <a:ln w="3175">
                  <a:noFill/>
                </a:ln>
                <a:solidFill>
                  <a:srgbClr val="FFFFFF">
                    <a:lumMod val="50000"/>
                  </a:srgbClr>
                </a:solidFill>
                <a:latin typeface="Arial Narrow" panose="020B0606020202030204" pitchFamily="34" charset="0"/>
                <a:ea typeface="微軟正黑體" panose="020B0604030504040204" pitchFamily="34" charset="-120"/>
                <a:cs typeface="Segoe UI" pitchFamily="34" charset="0"/>
              </a:endParaRPr>
            </a:p>
          </p:txBody>
        </p:sp>
      </p:grpSp>
      <p:grpSp>
        <p:nvGrpSpPr>
          <p:cNvPr id="2" name="Group 1">
            <a:extLst>
              <a:ext uri="{FF2B5EF4-FFF2-40B4-BE49-F238E27FC236}">
                <a16:creationId xmlns:a16="http://schemas.microsoft.com/office/drawing/2014/main" id="{78079815-D23C-43BE-A869-764450C9E12C}"/>
              </a:ext>
            </a:extLst>
          </p:cNvPr>
          <p:cNvGrpSpPr/>
          <p:nvPr/>
        </p:nvGrpSpPr>
        <p:grpSpPr>
          <a:xfrm>
            <a:off x="1898860" y="1542488"/>
            <a:ext cx="1671354" cy="1041876"/>
            <a:chOff x="694979" y="1558456"/>
            <a:chExt cx="2273157" cy="1417023"/>
          </a:xfrm>
        </p:grpSpPr>
        <p:sp>
          <p:nvSpPr>
            <p:cNvPr id="38" name="Rectangle 37"/>
            <p:cNvSpPr/>
            <p:nvPr/>
          </p:nvSpPr>
          <p:spPr>
            <a:xfrm>
              <a:off x="694979" y="2310642"/>
              <a:ext cx="2273157" cy="664837"/>
            </a:xfrm>
            <a:prstGeom prst="rect">
              <a:avLst/>
            </a:prstGeom>
          </p:spPr>
          <p:txBody>
            <a:bodyPr wrap="square" lIns="134445" tIns="107556" rIns="134445" bIns="107556">
              <a:spAutoFit/>
            </a:bodyPr>
            <a:lstStyle/>
            <a:p>
              <a:pPr algn="ctr" defTabSz="685542">
                <a:defRPr/>
              </a:pPr>
              <a:r>
                <a:rPr lang="zh-TW" altLang="en-US" sz="1765" kern="0" dirty="0">
                  <a:ln w="3175">
                    <a:noFill/>
                  </a:ln>
                  <a:solidFill>
                    <a:srgbClr val="FFFFFF">
                      <a:lumMod val="50000"/>
                    </a:srgbClr>
                  </a:solidFill>
                  <a:latin typeface="Arial Narrow" panose="020B0606020202030204" pitchFamily="34" charset="0"/>
                  <a:ea typeface="微軟正黑體" panose="020B0604030504040204" pitchFamily="34" charset="-120"/>
                  <a:cs typeface="Segoe UI" pitchFamily="34" charset="0"/>
                </a:rPr>
                <a:t>全球化</a:t>
              </a:r>
              <a:endParaRPr lang="en-US" sz="1765" kern="0" dirty="0">
                <a:ln w="3175">
                  <a:noFill/>
                </a:ln>
                <a:solidFill>
                  <a:srgbClr val="FFFFFF">
                    <a:lumMod val="50000"/>
                  </a:srgbClr>
                </a:solidFill>
                <a:latin typeface="Arial Narrow" panose="020B0606020202030204" pitchFamily="34" charset="0"/>
                <a:ea typeface="微軟正黑體" panose="020B0604030504040204" pitchFamily="34" charset="-120"/>
                <a:cs typeface="Segoe UI" pitchFamily="34" charset="0"/>
              </a:endParaRPr>
            </a:p>
          </p:txBody>
        </p:sp>
        <p:sp>
          <p:nvSpPr>
            <p:cNvPr id="13" name="Freeform 62">
              <a:extLst>
                <a:ext uri="{FF2B5EF4-FFF2-40B4-BE49-F238E27FC236}">
                  <a16:creationId xmlns:a16="http://schemas.microsoft.com/office/drawing/2014/main" id="{D85F3425-0A13-40F6-B579-0280F1242539}"/>
                </a:ext>
              </a:extLst>
            </p:cNvPr>
            <p:cNvSpPr>
              <a:spLocks noEditPoints="1"/>
            </p:cNvSpPr>
            <p:nvPr/>
          </p:nvSpPr>
          <p:spPr bwMode="black">
            <a:xfrm>
              <a:off x="1461457" y="1558456"/>
              <a:ext cx="733463" cy="75197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2"/>
            </a:solidFill>
            <a:ln>
              <a:noFill/>
            </a:ln>
          </p:spPr>
          <p:txBody>
            <a:bodyPr vert="horz" wrap="square" lIns="68570" tIns="34285" rIns="68570" bIns="34285" numCol="1" anchor="t" anchorCtr="0" compatLnSpc="1">
              <a:prstTxWarp prst="textNoShape">
                <a:avLst/>
              </a:prstTxWarp>
            </a:bodyPr>
            <a:lstStyle/>
            <a:p>
              <a:pPr defTabSz="685739"/>
              <a:endParaRPr lang="en-US" sz="1200">
                <a:solidFill>
                  <a:srgbClr val="505050"/>
                </a:solidFill>
                <a:latin typeface="Arial Narrow" panose="020B0606020202030204" pitchFamily="34" charset="0"/>
                <a:ea typeface="微軟正黑體" panose="020B0604030504040204" pitchFamily="34" charset="-120"/>
              </a:endParaRPr>
            </a:p>
          </p:txBody>
        </p:sp>
      </p:grpSp>
      <p:sp>
        <p:nvSpPr>
          <p:cNvPr id="17" name="Title 1">
            <a:extLst>
              <a:ext uri="{FF2B5EF4-FFF2-40B4-BE49-F238E27FC236}">
                <a16:creationId xmlns:a16="http://schemas.microsoft.com/office/drawing/2014/main" id="{7109A676-EB56-430A-A37A-F52FD4076ED0}"/>
              </a:ext>
            </a:extLst>
          </p:cNvPr>
          <p:cNvSpPr txBox="1">
            <a:spLocks/>
          </p:cNvSpPr>
          <p:nvPr/>
        </p:nvSpPr>
        <p:spPr>
          <a:xfrm>
            <a:off x="202551" y="191422"/>
            <a:ext cx="8740640" cy="592577"/>
          </a:xfrm>
          <a:prstGeom prst="rect">
            <a:avLst/>
          </a:prstGeom>
        </p:spPr>
        <p:txBody>
          <a:bodyPr vert="horz" wrap="square" lIns="107556" tIns="67222" rIns="107556" bIns="6722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359">
              <a:defRPr/>
            </a:pPr>
            <a:r>
              <a:rPr lang="en-US" sz="2941" spc="-76" dirty="0">
                <a:solidFill>
                  <a:srgbClr val="282828"/>
                </a:solidFill>
                <a:latin typeface="Arial Narrow" panose="020B0606020202030204" pitchFamily="34" charset="0"/>
                <a:ea typeface="微軟正黑體" panose="020B0604030504040204" pitchFamily="34" charset="-120"/>
              </a:rPr>
              <a:t>Azure IaaS </a:t>
            </a:r>
            <a:r>
              <a:rPr lang="zh-TW" altLang="en-US" sz="2941" spc="-76" dirty="0">
                <a:solidFill>
                  <a:srgbClr val="282828"/>
                </a:solidFill>
                <a:latin typeface="Arial Narrow" panose="020B0606020202030204" pitchFamily="34" charset="0"/>
                <a:ea typeface="微軟正黑體" panose="020B0604030504040204" pitchFamily="34" charset="-120"/>
              </a:rPr>
              <a:t>的特點</a:t>
            </a:r>
            <a:endParaRPr lang="en-US" sz="2941" spc="-76" dirty="0">
              <a:solidFill>
                <a:srgbClr val="282828"/>
              </a:soli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95316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49" y="1917"/>
            <a:ext cx="9142703" cy="5142770"/>
          </a:xfrm>
          <a:prstGeom prst="rect">
            <a:avLst/>
          </a:prstGeom>
        </p:spPr>
      </p:pic>
      <p:sp>
        <p:nvSpPr>
          <p:cNvPr id="5" name="Rectangle 4">
            <a:extLst/>
          </p:cNvPr>
          <p:cNvSpPr/>
          <p:nvPr/>
        </p:nvSpPr>
        <p:spPr bwMode="auto">
          <a:xfrm>
            <a:off x="649" y="364"/>
            <a:ext cx="9142703" cy="1780734"/>
          </a:xfrm>
          <a:prstGeom prst="rect">
            <a:avLst/>
          </a:prstGeom>
          <a:gradFill>
            <a:gsLst>
              <a:gs pos="0">
                <a:srgbClr val="0072C6"/>
              </a:gs>
              <a:gs pos="100000">
                <a:srgbClr val="0072C6">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457200" y="134144"/>
            <a:ext cx="8229600" cy="857250"/>
          </a:xfrm>
        </p:spPr>
        <p:txBody>
          <a:bodyPr/>
          <a:lstStyle/>
          <a:p>
            <a:pPr algn="l"/>
            <a:r>
              <a:rPr lang="zh-TW" altLang="en-US" sz="2941" dirty="0">
                <a:effectLst>
                  <a:outerShdw blurRad="38100" dist="38100" dir="2700000" algn="tl">
                    <a:srgbClr val="000000">
                      <a:alpha val="43137"/>
                    </a:srgbClr>
                  </a:outerShdw>
                </a:effectLst>
              </a:rPr>
              <a:t>全球 </a:t>
            </a:r>
            <a:r>
              <a:rPr lang="en-US" altLang="zh-TW" sz="2941" dirty="0">
                <a:effectLst>
                  <a:outerShdw blurRad="38100" dist="38100" dir="2700000" algn="tl">
                    <a:srgbClr val="000000">
                      <a:alpha val="43137"/>
                    </a:srgbClr>
                  </a:outerShdw>
                </a:effectLst>
              </a:rPr>
              <a:t>42 </a:t>
            </a:r>
            <a:r>
              <a:rPr lang="zh-TW" altLang="en-US" sz="2941" dirty="0">
                <a:effectLst>
                  <a:outerShdw blurRad="38100" dist="38100" dir="2700000" algn="tl">
                    <a:srgbClr val="000000">
                      <a:alpha val="43137"/>
                    </a:srgbClr>
                  </a:outerShdw>
                </a:effectLst>
              </a:rPr>
              <a:t>個地區都有 </a:t>
            </a:r>
            <a:r>
              <a:rPr lang="en-US" altLang="zh-TW" sz="2941" dirty="0">
                <a:effectLst>
                  <a:outerShdw blurRad="38100" dist="38100" dir="2700000" algn="tl">
                    <a:srgbClr val="000000">
                      <a:alpha val="43137"/>
                    </a:srgbClr>
                  </a:outerShdw>
                </a:effectLst>
              </a:rPr>
              <a:t>Azure </a:t>
            </a:r>
            <a:r>
              <a:rPr lang="zh-TW" altLang="en-US" sz="2941" dirty="0">
                <a:effectLst>
                  <a:outerShdw blurRad="38100" dist="38100" dir="2700000" algn="tl">
                    <a:srgbClr val="000000">
                      <a:alpha val="43137"/>
                    </a:srgbClr>
                  </a:outerShdw>
                </a:effectLst>
              </a:rPr>
              <a:t>雲端資料中心</a:t>
            </a:r>
            <a:endParaRPr lang="en-US" sz="2941" dirty="0"/>
          </a:p>
        </p:txBody>
      </p:sp>
      <p:grpSp>
        <p:nvGrpSpPr>
          <p:cNvPr id="8" name="Group 7"/>
          <p:cNvGrpSpPr/>
          <p:nvPr/>
        </p:nvGrpSpPr>
        <p:grpSpPr>
          <a:xfrm>
            <a:off x="406203" y="989771"/>
            <a:ext cx="8246646" cy="3995386"/>
            <a:chOff x="540815" y="1319395"/>
            <a:chExt cx="10997088" cy="5327937"/>
          </a:xfrm>
        </p:grpSpPr>
        <p:sp>
          <p:nvSpPr>
            <p:cNvPr id="45" name="TextBox 44">
              <a:extLst>
                <a:ext uri="{FF2B5EF4-FFF2-40B4-BE49-F238E27FC236}">
                  <a16:creationId xmlns:a16="http://schemas.microsoft.com/office/drawing/2014/main" id="{C5296EF3-AA6C-47CA-B971-1B89CB54040C}"/>
                </a:ext>
              </a:extLst>
            </p:cNvPr>
            <p:cNvSpPr txBox="1"/>
            <p:nvPr/>
          </p:nvSpPr>
          <p:spPr>
            <a:xfrm>
              <a:off x="956377" y="2428404"/>
              <a:ext cx="594264"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West US 2</a:t>
              </a:r>
            </a:p>
          </p:txBody>
        </p:sp>
        <p:sp>
          <p:nvSpPr>
            <p:cNvPr id="46" name="Freeform: Shape 45">
              <a:extLst>
                <a:ext uri="{FF2B5EF4-FFF2-40B4-BE49-F238E27FC236}">
                  <a16:creationId xmlns:a16="http://schemas.microsoft.com/office/drawing/2014/main" id="{D336A21F-E70F-4D14-99C0-4C89E2F0202F}"/>
                </a:ext>
              </a:extLst>
            </p:cNvPr>
            <p:cNvSpPr/>
            <p:nvPr/>
          </p:nvSpPr>
          <p:spPr bwMode="auto">
            <a:xfrm>
              <a:off x="1582271" y="2506321"/>
              <a:ext cx="414804" cy="105834"/>
            </a:xfrm>
            <a:custGeom>
              <a:avLst/>
              <a:gdLst>
                <a:gd name="connsiteX0" fmla="*/ 491067 w 491067"/>
                <a:gd name="connsiteY0" fmla="*/ 105834 h 105834"/>
                <a:gd name="connsiteX1" fmla="*/ 491067 w 491067"/>
                <a:gd name="connsiteY1" fmla="*/ 0 h 105834"/>
                <a:gd name="connsiteX2" fmla="*/ 0 w 491067"/>
                <a:gd name="connsiteY2" fmla="*/ 0 h 105834"/>
                <a:gd name="connsiteX3" fmla="*/ 0 w 491067"/>
                <a:gd name="connsiteY3" fmla="*/ 6350 h 105834"/>
                <a:gd name="connsiteX0" fmla="*/ 491067 w 491067"/>
                <a:gd name="connsiteY0" fmla="*/ 105834 h 105834"/>
                <a:gd name="connsiteX1" fmla="*/ 491067 w 491067"/>
                <a:gd name="connsiteY1" fmla="*/ 0 h 105834"/>
                <a:gd name="connsiteX2" fmla="*/ 0 w 491067"/>
                <a:gd name="connsiteY2" fmla="*/ 0 h 105834"/>
              </a:gdLst>
              <a:ahLst/>
              <a:cxnLst>
                <a:cxn ang="0">
                  <a:pos x="connsiteX0" y="connsiteY0"/>
                </a:cxn>
                <a:cxn ang="0">
                  <a:pos x="connsiteX1" y="connsiteY1"/>
                </a:cxn>
                <a:cxn ang="0">
                  <a:pos x="connsiteX2" y="connsiteY2"/>
                </a:cxn>
              </a:cxnLst>
              <a:rect l="l" t="t" r="r" b="b"/>
              <a:pathLst>
                <a:path w="491067" h="105834">
                  <a:moveTo>
                    <a:pt x="491067" y="105834"/>
                  </a:moveTo>
                  <a:lnTo>
                    <a:pt x="491067" y="0"/>
                  </a:lnTo>
                  <a:lnTo>
                    <a:pt x="0" y="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50" name="TextBox 49">
              <a:extLst>
                <a:ext uri="{FF2B5EF4-FFF2-40B4-BE49-F238E27FC236}">
                  <a16:creationId xmlns:a16="http://schemas.microsoft.com/office/drawing/2014/main" id="{5829F456-DD18-41B4-8A75-DC2FE7BD1989}"/>
                </a:ext>
              </a:extLst>
            </p:cNvPr>
            <p:cNvSpPr txBox="1"/>
            <p:nvPr/>
          </p:nvSpPr>
          <p:spPr>
            <a:xfrm>
              <a:off x="951765" y="2875402"/>
              <a:ext cx="48952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West US</a:t>
              </a:r>
            </a:p>
          </p:txBody>
        </p:sp>
        <p:sp>
          <p:nvSpPr>
            <p:cNvPr id="51" name="Freeform: Shape 50">
              <a:extLst>
                <a:ext uri="{FF2B5EF4-FFF2-40B4-BE49-F238E27FC236}">
                  <a16:creationId xmlns:a16="http://schemas.microsoft.com/office/drawing/2014/main" id="{A41B22E3-D94F-44D0-870B-3F0BEF71CE18}"/>
                </a:ext>
              </a:extLst>
            </p:cNvPr>
            <p:cNvSpPr/>
            <p:nvPr/>
          </p:nvSpPr>
          <p:spPr bwMode="auto">
            <a:xfrm>
              <a:off x="1517501" y="2960939"/>
              <a:ext cx="414804" cy="105834"/>
            </a:xfrm>
            <a:custGeom>
              <a:avLst/>
              <a:gdLst>
                <a:gd name="connsiteX0" fmla="*/ 491067 w 491067"/>
                <a:gd name="connsiteY0" fmla="*/ 105834 h 105834"/>
                <a:gd name="connsiteX1" fmla="*/ 491067 w 491067"/>
                <a:gd name="connsiteY1" fmla="*/ 0 h 105834"/>
                <a:gd name="connsiteX2" fmla="*/ 0 w 491067"/>
                <a:gd name="connsiteY2" fmla="*/ 0 h 105834"/>
                <a:gd name="connsiteX3" fmla="*/ 0 w 491067"/>
                <a:gd name="connsiteY3" fmla="*/ 6350 h 105834"/>
                <a:gd name="connsiteX0" fmla="*/ 491067 w 491067"/>
                <a:gd name="connsiteY0" fmla="*/ 105834 h 105834"/>
                <a:gd name="connsiteX1" fmla="*/ 491067 w 491067"/>
                <a:gd name="connsiteY1" fmla="*/ 0 h 105834"/>
                <a:gd name="connsiteX2" fmla="*/ 0 w 491067"/>
                <a:gd name="connsiteY2" fmla="*/ 0 h 105834"/>
              </a:gdLst>
              <a:ahLst/>
              <a:cxnLst>
                <a:cxn ang="0">
                  <a:pos x="connsiteX0" y="connsiteY0"/>
                </a:cxn>
                <a:cxn ang="0">
                  <a:pos x="connsiteX1" y="connsiteY1"/>
                </a:cxn>
                <a:cxn ang="0">
                  <a:pos x="connsiteX2" y="connsiteY2"/>
                </a:cxn>
              </a:cxnLst>
              <a:rect l="l" t="t" r="r" b="b"/>
              <a:pathLst>
                <a:path w="491067" h="105834">
                  <a:moveTo>
                    <a:pt x="491067" y="105834"/>
                  </a:moveTo>
                  <a:lnTo>
                    <a:pt x="491067" y="0"/>
                  </a:lnTo>
                  <a:lnTo>
                    <a:pt x="0" y="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52" name="TextBox 51">
              <a:extLst>
                <a:ext uri="{FF2B5EF4-FFF2-40B4-BE49-F238E27FC236}">
                  <a16:creationId xmlns:a16="http://schemas.microsoft.com/office/drawing/2014/main" id="{3EB595FD-EDA9-47E3-AE07-FC7800ED6CB7}"/>
                </a:ext>
              </a:extLst>
            </p:cNvPr>
            <p:cNvSpPr txBox="1"/>
            <p:nvPr/>
          </p:nvSpPr>
          <p:spPr>
            <a:xfrm>
              <a:off x="792040" y="3249417"/>
              <a:ext cx="904223"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US </a:t>
              </a:r>
              <a:r>
                <a:rPr lang="en-US" sz="750" kern="0" dirty="0" err="1">
                  <a:solidFill>
                    <a:srgbClr val="FFFFFF"/>
                  </a:solidFill>
                  <a:latin typeface="Segoe UI Semibold" panose="020B0702040204020203" pitchFamily="34" charset="0"/>
                  <a:cs typeface="Segoe UI Semibold" panose="020B0702040204020203" pitchFamily="34" charset="0"/>
                </a:rPr>
                <a:t>Gov</a:t>
              </a:r>
              <a:r>
                <a:rPr lang="en-US" sz="750" kern="0" dirty="0">
                  <a:solidFill>
                    <a:srgbClr val="FFFFFF"/>
                  </a:solidFill>
                  <a:latin typeface="Segoe UI Semibold" panose="020B0702040204020203" pitchFamily="34" charset="0"/>
                  <a:cs typeface="Segoe UI Semibold" panose="020B0702040204020203" pitchFamily="34" charset="0"/>
                </a:rPr>
                <a:t> Arizona</a:t>
              </a:r>
            </a:p>
          </p:txBody>
        </p:sp>
        <p:sp>
          <p:nvSpPr>
            <p:cNvPr id="53" name="Freeform: Shape 52">
              <a:extLst>
                <a:ext uri="{FF2B5EF4-FFF2-40B4-BE49-F238E27FC236}">
                  <a16:creationId xmlns:a16="http://schemas.microsoft.com/office/drawing/2014/main" id="{475DA77A-668F-48A0-BD2B-13CED38C7E9C}"/>
                </a:ext>
              </a:extLst>
            </p:cNvPr>
            <p:cNvSpPr/>
            <p:nvPr/>
          </p:nvSpPr>
          <p:spPr bwMode="auto">
            <a:xfrm>
              <a:off x="1762496" y="3326361"/>
              <a:ext cx="414804" cy="0"/>
            </a:xfrm>
            <a:custGeom>
              <a:avLst/>
              <a:gdLst>
                <a:gd name="connsiteX0" fmla="*/ 491067 w 491067"/>
                <a:gd name="connsiteY0" fmla="*/ 105834 h 105834"/>
                <a:gd name="connsiteX1" fmla="*/ 491067 w 491067"/>
                <a:gd name="connsiteY1" fmla="*/ 0 h 105834"/>
                <a:gd name="connsiteX2" fmla="*/ 0 w 491067"/>
                <a:gd name="connsiteY2" fmla="*/ 0 h 105834"/>
                <a:gd name="connsiteX3" fmla="*/ 0 w 491067"/>
                <a:gd name="connsiteY3" fmla="*/ 6350 h 105834"/>
              </a:gdLst>
              <a:ahLst/>
              <a:cxnLst>
                <a:cxn ang="0">
                  <a:pos x="connsiteX0" y="connsiteY0"/>
                </a:cxn>
                <a:cxn ang="0">
                  <a:pos x="connsiteX1" y="connsiteY1"/>
                </a:cxn>
                <a:cxn ang="0">
                  <a:pos x="connsiteX2" y="connsiteY2"/>
                </a:cxn>
                <a:cxn ang="0">
                  <a:pos x="connsiteX3" y="connsiteY3"/>
                </a:cxn>
              </a:cxnLst>
              <a:rect l="l" t="t" r="r" b="b"/>
              <a:pathLst>
                <a:path w="491067" h="105834">
                  <a:moveTo>
                    <a:pt x="491067" y="105834"/>
                  </a:moveTo>
                  <a:lnTo>
                    <a:pt x="491067" y="0"/>
                  </a:lnTo>
                  <a:lnTo>
                    <a:pt x="0" y="0"/>
                  </a:lnTo>
                  <a:lnTo>
                    <a:pt x="0" y="635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55" name="Freeform: Shape 54">
              <a:extLst>
                <a:ext uri="{FF2B5EF4-FFF2-40B4-BE49-F238E27FC236}">
                  <a16:creationId xmlns:a16="http://schemas.microsoft.com/office/drawing/2014/main" id="{5A127D3B-3532-49A8-96B7-0DDB6DEC7934}"/>
                </a:ext>
              </a:extLst>
            </p:cNvPr>
            <p:cNvSpPr/>
            <p:nvPr/>
          </p:nvSpPr>
          <p:spPr bwMode="auto">
            <a:xfrm>
              <a:off x="1541566" y="3044825"/>
              <a:ext cx="970493" cy="67945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56" name="Freeform: Shape 55">
              <a:extLst>
                <a:ext uri="{FF2B5EF4-FFF2-40B4-BE49-F238E27FC236}">
                  <a16:creationId xmlns:a16="http://schemas.microsoft.com/office/drawing/2014/main" id="{D7FB3214-C1D2-40DF-B8CB-330711BDF23A}"/>
                </a:ext>
              </a:extLst>
            </p:cNvPr>
            <p:cNvSpPr/>
            <p:nvPr/>
          </p:nvSpPr>
          <p:spPr bwMode="auto">
            <a:xfrm>
              <a:off x="1541567" y="3509809"/>
              <a:ext cx="1205974" cy="467385"/>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57" name="Freeform: Shape 56">
              <a:extLst>
                <a:ext uri="{FF2B5EF4-FFF2-40B4-BE49-F238E27FC236}">
                  <a16:creationId xmlns:a16="http://schemas.microsoft.com/office/drawing/2014/main" id="{72227602-1C29-40AF-B0A8-1EBFB2B8B69D}"/>
                </a:ext>
              </a:extLst>
            </p:cNvPr>
            <p:cNvSpPr/>
            <p:nvPr/>
          </p:nvSpPr>
          <p:spPr bwMode="auto">
            <a:xfrm flipH="1">
              <a:off x="3409474" y="3268028"/>
              <a:ext cx="739532" cy="721518"/>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58" name="Freeform: Shape 57">
              <a:extLst>
                <a:ext uri="{FF2B5EF4-FFF2-40B4-BE49-F238E27FC236}">
                  <a16:creationId xmlns:a16="http://schemas.microsoft.com/office/drawing/2014/main" id="{DA5B0CD0-48CD-42E8-B2DE-34D49F13A14D}"/>
                </a:ext>
              </a:extLst>
            </p:cNvPr>
            <p:cNvSpPr/>
            <p:nvPr/>
          </p:nvSpPr>
          <p:spPr bwMode="auto">
            <a:xfrm flipH="1" flipV="1">
              <a:off x="3533791" y="3116199"/>
              <a:ext cx="182880"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60" name="Freeform: Shape 59">
              <a:extLst>
                <a:ext uri="{FF2B5EF4-FFF2-40B4-BE49-F238E27FC236}">
                  <a16:creationId xmlns:a16="http://schemas.microsoft.com/office/drawing/2014/main" id="{BC8109AE-9687-4E25-AF94-9F35C26AACF5}"/>
                </a:ext>
              </a:extLst>
            </p:cNvPr>
            <p:cNvSpPr/>
            <p:nvPr/>
          </p:nvSpPr>
          <p:spPr bwMode="auto">
            <a:xfrm flipH="1" flipV="1">
              <a:off x="3096585" y="2630805"/>
              <a:ext cx="793501" cy="228534"/>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61" name="Freeform: Shape 60">
              <a:extLst>
                <a:ext uri="{FF2B5EF4-FFF2-40B4-BE49-F238E27FC236}">
                  <a16:creationId xmlns:a16="http://schemas.microsoft.com/office/drawing/2014/main" id="{11E17434-3440-493D-B829-2FC9B826412F}"/>
                </a:ext>
              </a:extLst>
            </p:cNvPr>
            <p:cNvSpPr/>
            <p:nvPr/>
          </p:nvSpPr>
          <p:spPr bwMode="auto">
            <a:xfrm flipH="1" flipV="1">
              <a:off x="2894357" y="2437259"/>
              <a:ext cx="974451" cy="44367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62" name="Freeform: Shape 61">
              <a:extLst>
                <a:ext uri="{FF2B5EF4-FFF2-40B4-BE49-F238E27FC236}">
                  <a16:creationId xmlns:a16="http://schemas.microsoft.com/office/drawing/2014/main" id="{1A03E1AF-4F18-4FE3-A896-D9D4A595C587}"/>
                </a:ext>
              </a:extLst>
            </p:cNvPr>
            <p:cNvSpPr/>
            <p:nvPr/>
          </p:nvSpPr>
          <p:spPr bwMode="auto">
            <a:xfrm flipV="1">
              <a:off x="5276850" y="1991303"/>
              <a:ext cx="567455" cy="310572"/>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63" name="Freeform: Shape 62">
              <a:extLst>
                <a:ext uri="{FF2B5EF4-FFF2-40B4-BE49-F238E27FC236}">
                  <a16:creationId xmlns:a16="http://schemas.microsoft.com/office/drawing/2014/main" id="{B6B34E47-D72E-4DD5-AE69-580266298413}"/>
                </a:ext>
              </a:extLst>
            </p:cNvPr>
            <p:cNvSpPr/>
            <p:nvPr/>
          </p:nvSpPr>
          <p:spPr bwMode="auto">
            <a:xfrm flipV="1">
              <a:off x="5276850" y="1816098"/>
              <a:ext cx="744855" cy="485775"/>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68" name="Freeform: Shape 67">
              <a:extLst>
                <a:ext uri="{FF2B5EF4-FFF2-40B4-BE49-F238E27FC236}">
                  <a16:creationId xmlns:a16="http://schemas.microsoft.com/office/drawing/2014/main" id="{42996768-F1CA-497A-8425-642FBEAAD2C8}"/>
                </a:ext>
              </a:extLst>
            </p:cNvPr>
            <p:cNvSpPr/>
            <p:nvPr/>
          </p:nvSpPr>
          <p:spPr bwMode="auto">
            <a:xfrm flipV="1">
              <a:off x="5276850" y="1410280"/>
              <a:ext cx="958215" cy="928058"/>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64" name="Freeform: Shape 63">
              <a:extLst>
                <a:ext uri="{FF2B5EF4-FFF2-40B4-BE49-F238E27FC236}">
                  <a16:creationId xmlns:a16="http://schemas.microsoft.com/office/drawing/2014/main" id="{22215EB6-5D74-487A-B07B-2AFDB336C126}"/>
                </a:ext>
              </a:extLst>
            </p:cNvPr>
            <p:cNvSpPr/>
            <p:nvPr/>
          </p:nvSpPr>
          <p:spPr bwMode="auto">
            <a:xfrm>
              <a:off x="5711381" y="2547049"/>
              <a:ext cx="229880" cy="158751"/>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65" name="Freeform: Shape 64">
              <a:extLst>
                <a:ext uri="{FF2B5EF4-FFF2-40B4-BE49-F238E27FC236}">
                  <a16:creationId xmlns:a16="http://schemas.microsoft.com/office/drawing/2014/main" id="{54ACC14E-8317-408B-82BB-042CD21841EE}"/>
                </a:ext>
              </a:extLst>
            </p:cNvPr>
            <p:cNvSpPr/>
            <p:nvPr/>
          </p:nvSpPr>
          <p:spPr bwMode="auto">
            <a:xfrm>
              <a:off x="5777826" y="2693065"/>
              <a:ext cx="343464" cy="286161"/>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66" name="Freeform: Shape 65">
              <a:extLst>
                <a:ext uri="{FF2B5EF4-FFF2-40B4-BE49-F238E27FC236}">
                  <a16:creationId xmlns:a16="http://schemas.microsoft.com/office/drawing/2014/main" id="{C58472D8-41B0-4421-85A2-D5804F840011}"/>
                </a:ext>
              </a:extLst>
            </p:cNvPr>
            <p:cNvSpPr/>
            <p:nvPr/>
          </p:nvSpPr>
          <p:spPr bwMode="auto">
            <a:xfrm>
              <a:off x="5699945" y="2968432"/>
              <a:ext cx="543773" cy="286161"/>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69" name="Freeform: Shape 68">
              <a:extLst>
                <a:ext uri="{FF2B5EF4-FFF2-40B4-BE49-F238E27FC236}">
                  <a16:creationId xmlns:a16="http://schemas.microsoft.com/office/drawing/2014/main" id="{61B397EB-1303-4FDC-8573-A002E48F45D8}"/>
                </a:ext>
              </a:extLst>
            </p:cNvPr>
            <p:cNvSpPr/>
            <p:nvPr/>
          </p:nvSpPr>
          <p:spPr bwMode="auto">
            <a:xfrm>
              <a:off x="5679626" y="2634622"/>
              <a:ext cx="689222" cy="796447"/>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0" name="Freeform: Shape 69">
              <a:extLst>
                <a:ext uri="{FF2B5EF4-FFF2-40B4-BE49-F238E27FC236}">
                  <a16:creationId xmlns:a16="http://schemas.microsoft.com/office/drawing/2014/main" id="{0D5C8A3C-565E-4586-9E04-335783665FBD}"/>
                </a:ext>
              </a:extLst>
            </p:cNvPr>
            <p:cNvSpPr/>
            <p:nvPr/>
          </p:nvSpPr>
          <p:spPr bwMode="auto">
            <a:xfrm>
              <a:off x="5634687" y="2506347"/>
              <a:ext cx="851001" cy="1204593"/>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1" name="Freeform: Shape 70">
              <a:extLst>
                <a:ext uri="{FF2B5EF4-FFF2-40B4-BE49-F238E27FC236}">
                  <a16:creationId xmlns:a16="http://schemas.microsoft.com/office/drawing/2014/main" id="{53E38206-AB25-4C3D-A116-F27E6A87D6C5}"/>
                </a:ext>
              </a:extLst>
            </p:cNvPr>
            <p:cNvSpPr/>
            <p:nvPr/>
          </p:nvSpPr>
          <p:spPr bwMode="auto">
            <a:xfrm flipH="1">
              <a:off x="4566482" y="5339787"/>
              <a:ext cx="274320"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2" name="Freeform: Shape 71">
              <a:extLst>
                <a:ext uri="{FF2B5EF4-FFF2-40B4-BE49-F238E27FC236}">
                  <a16:creationId xmlns:a16="http://schemas.microsoft.com/office/drawing/2014/main" id="{8C149FB4-EB5A-4DD4-92DC-64D3419BE044}"/>
                </a:ext>
              </a:extLst>
            </p:cNvPr>
            <p:cNvSpPr/>
            <p:nvPr/>
          </p:nvSpPr>
          <p:spPr bwMode="auto">
            <a:xfrm>
              <a:off x="5884437" y="5837536"/>
              <a:ext cx="808463" cy="227238"/>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3" name="Freeform: Shape 72">
              <a:extLst>
                <a:ext uri="{FF2B5EF4-FFF2-40B4-BE49-F238E27FC236}">
                  <a16:creationId xmlns:a16="http://schemas.microsoft.com/office/drawing/2014/main" id="{FE6C8127-F36F-40FE-BDE5-8A7C48FF140D}"/>
                </a:ext>
              </a:extLst>
            </p:cNvPr>
            <p:cNvSpPr/>
            <p:nvPr/>
          </p:nvSpPr>
          <p:spPr bwMode="auto">
            <a:xfrm flipH="1">
              <a:off x="7019324" y="5519021"/>
              <a:ext cx="740375" cy="280558"/>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4" name="Freeform: Shape 73">
              <a:extLst>
                <a:ext uri="{FF2B5EF4-FFF2-40B4-BE49-F238E27FC236}">
                  <a16:creationId xmlns:a16="http://schemas.microsoft.com/office/drawing/2014/main" id="{4FDF5C96-ADD9-4417-832A-1F8B40BA4B1F}"/>
                </a:ext>
              </a:extLst>
            </p:cNvPr>
            <p:cNvSpPr/>
            <p:nvPr/>
          </p:nvSpPr>
          <p:spPr bwMode="auto">
            <a:xfrm>
              <a:off x="8794447" y="4155173"/>
              <a:ext cx="0" cy="18288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5" name="Freeform: Shape 74">
              <a:extLst>
                <a:ext uri="{FF2B5EF4-FFF2-40B4-BE49-F238E27FC236}">
                  <a16:creationId xmlns:a16="http://schemas.microsoft.com/office/drawing/2014/main" id="{12029B08-0DF4-4368-88BC-BAF98827AD06}"/>
                </a:ext>
              </a:extLst>
            </p:cNvPr>
            <p:cNvSpPr/>
            <p:nvPr/>
          </p:nvSpPr>
          <p:spPr bwMode="auto">
            <a:xfrm flipH="1" flipV="1">
              <a:off x="8109903" y="3851807"/>
              <a:ext cx="365760"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6" name="Freeform: Shape 75">
              <a:extLst>
                <a:ext uri="{FF2B5EF4-FFF2-40B4-BE49-F238E27FC236}">
                  <a16:creationId xmlns:a16="http://schemas.microsoft.com/office/drawing/2014/main" id="{C1567DEC-1D04-4EB9-91D4-71AA781D02AC}"/>
                </a:ext>
              </a:extLst>
            </p:cNvPr>
            <p:cNvSpPr/>
            <p:nvPr/>
          </p:nvSpPr>
          <p:spPr bwMode="auto">
            <a:xfrm>
              <a:off x="8090853" y="3961827"/>
              <a:ext cx="490993" cy="128843"/>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7" name="Freeform: Shape 76">
              <a:extLst>
                <a:ext uri="{FF2B5EF4-FFF2-40B4-BE49-F238E27FC236}">
                  <a16:creationId xmlns:a16="http://schemas.microsoft.com/office/drawing/2014/main" id="{A8AC15DB-FAFB-4DBB-BCE3-1DB3274A5898}"/>
                </a:ext>
              </a:extLst>
            </p:cNvPr>
            <p:cNvSpPr/>
            <p:nvPr/>
          </p:nvSpPr>
          <p:spPr bwMode="auto">
            <a:xfrm>
              <a:off x="9104746" y="4556634"/>
              <a:ext cx="490993" cy="128843"/>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8" name="Freeform: Shape 77">
              <a:extLst>
                <a:ext uri="{FF2B5EF4-FFF2-40B4-BE49-F238E27FC236}">
                  <a16:creationId xmlns:a16="http://schemas.microsoft.com/office/drawing/2014/main" id="{AE2F308B-720E-4C58-90EE-B9FAB6E00BD8}"/>
                </a:ext>
              </a:extLst>
            </p:cNvPr>
            <p:cNvSpPr/>
            <p:nvPr/>
          </p:nvSpPr>
          <p:spPr bwMode="auto">
            <a:xfrm flipH="1">
              <a:off x="9945127" y="3823400"/>
              <a:ext cx="224398" cy="128843"/>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79" name="Freeform: Shape 78">
              <a:extLst>
                <a:ext uri="{FF2B5EF4-FFF2-40B4-BE49-F238E27FC236}">
                  <a16:creationId xmlns:a16="http://schemas.microsoft.com/office/drawing/2014/main" id="{57CDF972-6C8F-473F-A69A-3578E9CDAA70}"/>
                </a:ext>
              </a:extLst>
            </p:cNvPr>
            <p:cNvSpPr/>
            <p:nvPr/>
          </p:nvSpPr>
          <p:spPr bwMode="auto">
            <a:xfrm>
              <a:off x="9560017" y="3482952"/>
              <a:ext cx="633638" cy="75584"/>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 name="connsiteX0" fmla="*/ 863600 w 863600"/>
                <a:gd name="connsiteY0" fmla="*/ 0 h 660400"/>
                <a:gd name="connsiteX1" fmla="*/ 860425 w 863600"/>
                <a:gd name="connsiteY1" fmla="*/ 327025 h 660400"/>
                <a:gd name="connsiteX2" fmla="*/ 860425 w 863600"/>
                <a:gd name="connsiteY2" fmla="*/ 660400 h 660400"/>
                <a:gd name="connsiteX3" fmla="*/ 0 w 863600"/>
                <a:gd name="connsiteY3" fmla="*/ 660400 h 660400"/>
                <a:gd name="connsiteX0" fmla="*/ 860425 w 860424"/>
                <a:gd name="connsiteY0" fmla="*/ -3 h 333372"/>
                <a:gd name="connsiteX1" fmla="*/ 860425 w 860424"/>
                <a:gd name="connsiteY1" fmla="*/ 333372 h 333372"/>
                <a:gd name="connsiteX2" fmla="*/ 0 w 860424"/>
                <a:gd name="connsiteY2" fmla="*/ 333372 h 333372"/>
                <a:gd name="connsiteX0" fmla="*/ 860425 w 860425"/>
                <a:gd name="connsiteY0" fmla="*/ 0 h 708215"/>
                <a:gd name="connsiteX1" fmla="*/ 860425 w 860425"/>
                <a:gd name="connsiteY1" fmla="*/ 708215 h 708215"/>
                <a:gd name="connsiteX2" fmla="*/ 0 w 860425"/>
                <a:gd name="connsiteY2" fmla="*/ 708215 h 708215"/>
              </a:gdLst>
              <a:ahLst/>
              <a:cxnLst>
                <a:cxn ang="0">
                  <a:pos x="connsiteX0" y="connsiteY0"/>
                </a:cxn>
                <a:cxn ang="0">
                  <a:pos x="connsiteX1" y="connsiteY1"/>
                </a:cxn>
                <a:cxn ang="0">
                  <a:pos x="connsiteX2" y="connsiteY2"/>
                </a:cxn>
              </a:cxnLst>
              <a:rect l="l" t="t" r="r" b="b"/>
              <a:pathLst>
                <a:path w="860425" h="708215">
                  <a:moveTo>
                    <a:pt x="860425" y="0"/>
                  </a:moveTo>
                  <a:lnTo>
                    <a:pt x="860425" y="708215"/>
                  </a:lnTo>
                  <a:lnTo>
                    <a:pt x="0" y="708215"/>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0" name="Freeform: Shape 79">
              <a:extLst>
                <a:ext uri="{FF2B5EF4-FFF2-40B4-BE49-F238E27FC236}">
                  <a16:creationId xmlns:a16="http://schemas.microsoft.com/office/drawing/2014/main" id="{0DE403BB-5AD8-4ED4-9613-5A0082BDD52B}"/>
                </a:ext>
              </a:extLst>
            </p:cNvPr>
            <p:cNvSpPr/>
            <p:nvPr/>
          </p:nvSpPr>
          <p:spPr bwMode="auto">
            <a:xfrm flipH="1">
              <a:off x="10681124" y="3337560"/>
              <a:ext cx="91440" cy="200979"/>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3" name="Freeform: Shape 82">
              <a:extLst>
                <a:ext uri="{FF2B5EF4-FFF2-40B4-BE49-F238E27FC236}">
                  <a16:creationId xmlns:a16="http://schemas.microsoft.com/office/drawing/2014/main" id="{40BF57D1-36F5-4683-AE36-1E8BADF50B9A}"/>
                </a:ext>
              </a:extLst>
            </p:cNvPr>
            <p:cNvSpPr/>
            <p:nvPr/>
          </p:nvSpPr>
          <p:spPr bwMode="auto">
            <a:xfrm flipH="1">
              <a:off x="10824226" y="3303589"/>
              <a:ext cx="91440" cy="6934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4" name="Freeform: Shape 83">
              <a:extLst>
                <a:ext uri="{FF2B5EF4-FFF2-40B4-BE49-F238E27FC236}">
                  <a16:creationId xmlns:a16="http://schemas.microsoft.com/office/drawing/2014/main" id="{A06989C5-7594-4BE1-AB72-047687B84CA7}"/>
                </a:ext>
              </a:extLst>
            </p:cNvPr>
            <p:cNvSpPr/>
            <p:nvPr/>
          </p:nvSpPr>
          <p:spPr bwMode="auto">
            <a:xfrm flipH="1" flipV="1">
              <a:off x="10453635" y="2810288"/>
              <a:ext cx="318928" cy="359434"/>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6" name="Freeform: Shape 85">
              <a:extLst>
                <a:ext uri="{FF2B5EF4-FFF2-40B4-BE49-F238E27FC236}">
                  <a16:creationId xmlns:a16="http://schemas.microsoft.com/office/drawing/2014/main" id="{C33863CF-2F3B-4D69-8762-57305F939ACC}"/>
                </a:ext>
              </a:extLst>
            </p:cNvPr>
            <p:cNvSpPr/>
            <p:nvPr/>
          </p:nvSpPr>
          <p:spPr bwMode="auto">
            <a:xfrm rot="5400000">
              <a:off x="10197721" y="2874079"/>
              <a:ext cx="365760"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9" name="Freeform: Shape 88">
              <a:extLst>
                <a:ext uri="{FF2B5EF4-FFF2-40B4-BE49-F238E27FC236}">
                  <a16:creationId xmlns:a16="http://schemas.microsoft.com/office/drawing/2014/main" id="{0DE6AE9D-112B-46E9-B3A4-050653F98AB1}"/>
                </a:ext>
              </a:extLst>
            </p:cNvPr>
            <p:cNvSpPr/>
            <p:nvPr/>
          </p:nvSpPr>
          <p:spPr bwMode="auto">
            <a:xfrm>
              <a:off x="9565733" y="3040606"/>
              <a:ext cx="365760"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90" name="Freeform: Shape 89">
              <a:extLst>
                <a:ext uri="{FF2B5EF4-FFF2-40B4-BE49-F238E27FC236}">
                  <a16:creationId xmlns:a16="http://schemas.microsoft.com/office/drawing/2014/main" id="{81F74CF6-929B-48DB-B86D-970EE8D20AA3}"/>
                </a:ext>
              </a:extLst>
            </p:cNvPr>
            <p:cNvSpPr/>
            <p:nvPr/>
          </p:nvSpPr>
          <p:spPr bwMode="auto">
            <a:xfrm>
              <a:off x="10415767" y="5914480"/>
              <a:ext cx="490993"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91" name="Freeform: Shape 90">
              <a:extLst>
                <a:ext uri="{FF2B5EF4-FFF2-40B4-BE49-F238E27FC236}">
                  <a16:creationId xmlns:a16="http://schemas.microsoft.com/office/drawing/2014/main" id="{4F7E2DB3-CB89-433B-B64D-72EBB366EB0B}"/>
                </a:ext>
              </a:extLst>
            </p:cNvPr>
            <p:cNvSpPr/>
            <p:nvPr/>
          </p:nvSpPr>
          <p:spPr bwMode="auto">
            <a:xfrm>
              <a:off x="10396717" y="5880006"/>
              <a:ext cx="740943" cy="264856"/>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92" name="TextBox 91">
              <a:extLst>
                <a:ext uri="{FF2B5EF4-FFF2-40B4-BE49-F238E27FC236}">
                  <a16:creationId xmlns:a16="http://schemas.microsoft.com/office/drawing/2014/main" id="{085DFB71-4EAC-4AAA-9583-D3984072E0BE}"/>
                </a:ext>
              </a:extLst>
            </p:cNvPr>
            <p:cNvSpPr txBox="1"/>
            <p:nvPr/>
          </p:nvSpPr>
          <p:spPr>
            <a:xfrm>
              <a:off x="540815" y="3638359"/>
              <a:ext cx="940561"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West Central US</a:t>
              </a:r>
            </a:p>
          </p:txBody>
        </p:sp>
        <p:sp>
          <p:nvSpPr>
            <p:cNvPr id="93" name="TextBox 92">
              <a:extLst>
                <a:ext uri="{FF2B5EF4-FFF2-40B4-BE49-F238E27FC236}">
                  <a16:creationId xmlns:a16="http://schemas.microsoft.com/office/drawing/2014/main" id="{BD4E1F3B-14CD-4167-B3E8-CAD888C132B7}"/>
                </a:ext>
              </a:extLst>
            </p:cNvPr>
            <p:cNvSpPr txBox="1"/>
            <p:nvPr/>
          </p:nvSpPr>
          <p:spPr>
            <a:xfrm>
              <a:off x="687421" y="3901428"/>
              <a:ext cx="784515"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US </a:t>
              </a:r>
              <a:r>
                <a:rPr lang="en-US" sz="750" kern="0" dirty="0" err="1">
                  <a:solidFill>
                    <a:srgbClr val="FFFFFF"/>
                  </a:solidFill>
                  <a:latin typeface="Segoe UI Semibold" panose="020B0702040204020203" pitchFamily="34" charset="0"/>
                  <a:cs typeface="Segoe UI Semibold" panose="020B0702040204020203" pitchFamily="34" charset="0"/>
                </a:rPr>
                <a:t>Gov</a:t>
              </a:r>
              <a:r>
                <a:rPr lang="en-US" sz="750" kern="0" dirty="0">
                  <a:solidFill>
                    <a:srgbClr val="FFFFFF"/>
                  </a:solidFill>
                  <a:latin typeface="Segoe UI Semibold" panose="020B0702040204020203" pitchFamily="34" charset="0"/>
                  <a:cs typeface="Segoe UI Semibold" panose="020B0702040204020203" pitchFamily="34" charset="0"/>
                </a:rPr>
                <a:t> Texas</a:t>
              </a:r>
            </a:p>
          </p:txBody>
        </p:sp>
        <p:sp>
          <p:nvSpPr>
            <p:cNvPr id="94" name="TextBox 93">
              <a:extLst>
                <a:ext uri="{FF2B5EF4-FFF2-40B4-BE49-F238E27FC236}">
                  <a16:creationId xmlns:a16="http://schemas.microsoft.com/office/drawing/2014/main" id="{85704BCA-282E-40A7-90E5-1870242DDA52}"/>
                </a:ext>
              </a:extLst>
            </p:cNvPr>
            <p:cNvSpPr txBox="1"/>
            <p:nvPr/>
          </p:nvSpPr>
          <p:spPr>
            <a:xfrm>
              <a:off x="4195287" y="3916234"/>
              <a:ext cx="429666"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East US</a:t>
              </a:r>
            </a:p>
          </p:txBody>
        </p:sp>
        <p:sp>
          <p:nvSpPr>
            <p:cNvPr id="95" name="TextBox 94">
              <a:extLst>
                <a:ext uri="{FF2B5EF4-FFF2-40B4-BE49-F238E27FC236}">
                  <a16:creationId xmlns:a16="http://schemas.microsoft.com/office/drawing/2014/main" id="{8C03253C-A1F7-4B93-9E29-4C47A412BDF9}"/>
                </a:ext>
              </a:extLst>
            </p:cNvPr>
            <p:cNvSpPr txBox="1"/>
            <p:nvPr/>
          </p:nvSpPr>
          <p:spPr>
            <a:xfrm>
              <a:off x="4889663" y="5262842"/>
              <a:ext cx="696871"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Brazil South</a:t>
              </a:r>
            </a:p>
          </p:txBody>
        </p:sp>
        <p:sp>
          <p:nvSpPr>
            <p:cNvPr id="96" name="TextBox 95">
              <a:extLst>
                <a:ext uri="{FF2B5EF4-FFF2-40B4-BE49-F238E27FC236}">
                  <a16:creationId xmlns:a16="http://schemas.microsoft.com/office/drawing/2014/main" id="{49D170F4-8D46-49DB-B75C-4172966C1ACB}"/>
                </a:ext>
              </a:extLst>
            </p:cNvPr>
            <p:cNvSpPr txBox="1"/>
            <p:nvPr/>
          </p:nvSpPr>
          <p:spPr>
            <a:xfrm>
              <a:off x="3751300" y="3040343"/>
              <a:ext cx="72466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US DoD East</a:t>
              </a:r>
            </a:p>
          </p:txBody>
        </p:sp>
        <p:sp>
          <p:nvSpPr>
            <p:cNvPr id="97" name="TextBox 96">
              <a:extLst>
                <a:ext uri="{FF2B5EF4-FFF2-40B4-BE49-F238E27FC236}">
                  <a16:creationId xmlns:a16="http://schemas.microsoft.com/office/drawing/2014/main" id="{6BDED694-B5E4-4568-9D57-BCA73EB6BF49}"/>
                </a:ext>
              </a:extLst>
            </p:cNvPr>
            <p:cNvSpPr txBox="1"/>
            <p:nvPr/>
          </p:nvSpPr>
          <p:spPr>
            <a:xfrm>
              <a:off x="3703040" y="2786731"/>
              <a:ext cx="889668" cy="153910"/>
            </a:xfrm>
            <a:prstGeom prst="rect">
              <a:avLst/>
            </a:prstGeom>
            <a:noFill/>
          </p:spPr>
          <p:txBody>
            <a:bodyPr wrap="squar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Canada Central</a:t>
              </a:r>
            </a:p>
          </p:txBody>
        </p:sp>
        <p:sp>
          <p:nvSpPr>
            <p:cNvPr id="98" name="TextBox 97">
              <a:extLst>
                <a:ext uri="{FF2B5EF4-FFF2-40B4-BE49-F238E27FC236}">
                  <a16:creationId xmlns:a16="http://schemas.microsoft.com/office/drawing/2014/main" id="{F5958F7B-6A01-4D83-9222-C16FB2C86BB7}"/>
                </a:ext>
              </a:extLst>
            </p:cNvPr>
            <p:cNvSpPr txBox="1"/>
            <p:nvPr/>
          </p:nvSpPr>
          <p:spPr>
            <a:xfrm>
              <a:off x="3914854" y="2344859"/>
              <a:ext cx="611365"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Central US</a:t>
              </a:r>
            </a:p>
          </p:txBody>
        </p:sp>
        <p:sp>
          <p:nvSpPr>
            <p:cNvPr id="99" name="TextBox 98">
              <a:extLst>
                <a:ext uri="{FF2B5EF4-FFF2-40B4-BE49-F238E27FC236}">
                  <a16:creationId xmlns:a16="http://schemas.microsoft.com/office/drawing/2014/main" id="{30EEE704-AE30-4E35-A030-588FD15109D1}"/>
                </a:ext>
              </a:extLst>
            </p:cNvPr>
            <p:cNvSpPr txBox="1"/>
            <p:nvPr/>
          </p:nvSpPr>
          <p:spPr>
            <a:xfrm>
              <a:off x="3914854" y="2552089"/>
              <a:ext cx="989728"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North Central US</a:t>
              </a:r>
            </a:p>
          </p:txBody>
        </p:sp>
        <p:sp>
          <p:nvSpPr>
            <p:cNvPr id="100" name="TextBox 99">
              <a:extLst>
                <a:ext uri="{FF2B5EF4-FFF2-40B4-BE49-F238E27FC236}">
                  <a16:creationId xmlns:a16="http://schemas.microsoft.com/office/drawing/2014/main" id="{9D7A0057-A43B-4875-B49B-764BD5F10C09}"/>
                </a:ext>
              </a:extLst>
            </p:cNvPr>
            <p:cNvSpPr txBox="1"/>
            <p:nvPr/>
          </p:nvSpPr>
          <p:spPr>
            <a:xfrm>
              <a:off x="4659339" y="1738494"/>
              <a:ext cx="547236"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UK South</a:t>
              </a:r>
            </a:p>
          </p:txBody>
        </p:sp>
        <p:sp>
          <p:nvSpPr>
            <p:cNvPr id="101" name="TextBox 100">
              <a:extLst>
                <a:ext uri="{FF2B5EF4-FFF2-40B4-BE49-F238E27FC236}">
                  <a16:creationId xmlns:a16="http://schemas.microsoft.com/office/drawing/2014/main" id="{1E984C80-B9FC-4EC9-B9FF-08B7DF9CC4BB}"/>
                </a:ext>
              </a:extLst>
            </p:cNvPr>
            <p:cNvSpPr txBox="1"/>
            <p:nvPr/>
          </p:nvSpPr>
          <p:spPr>
            <a:xfrm>
              <a:off x="4464076" y="1900557"/>
              <a:ext cx="788791"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North Europe</a:t>
              </a:r>
            </a:p>
          </p:txBody>
        </p:sp>
        <p:sp>
          <p:nvSpPr>
            <p:cNvPr id="102" name="TextBox 101">
              <a:extLst>
                <a:ext uri="{FF2B5EF4-FFF2-40B4-BE49-F238E27FC236}">
                  <a16:creationId xmlns:a16="http://schemas.microsoft.com/office/drawing/2014/main" id="{F28CBA66-2C8D-416D-A5FA-B0E959E75FBD}"/>
                </a:ext>
              </a:extLst>
            </p:cNvPr>
            <p:cNvSpPr txBox="1"/>
            <p:nvPr/>
          </p:nvSpPr>
          <p:spPr>
            <a:xfrm>
              <a:off x="5160212" y="2607796"/>
              <a:ext cx="498071"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UK West</a:t>
              </a:r>
            </a:p>
          </p:txBody>
        </p:sp>
        <p:sp>
          <p:nvSpPr>
            <p:cNvPr id="103" name="TextBox 102">
              <a:extLst>
                <a:ext uri="{FF2B5EF4-FFF2-40B4-BE49-F238E27FC236}">
                  <a16:creationId xmlns:a16="http://schemas.microsoft.com/office/drawing/2014/main" id="{F6A2B99B-1FE9-452F-9C6B-AE55923D4FB8}"/>
                </a:ext>
              </a:extLst>
            </p:cNvPr>
            <p:cNvSpPr txBox="1"/>
            <p:nvPr/>
          </p:nvSpPr>
          <p:spPr>
            <a:xfrm>
              <a:off x="4878129" y="2873809"/>
              <a:ext cx="831543"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France Central</a:t>
              </a:r>
            </a:p>
          </p:txBody>
        </p:sp>
        <p:sp>
          <p:nvSpPr>
            <p:cNvPr id="104" name="TextBox 103">
              <a:extLst>
                <a:ext uri="{FF2B5EF4-FFF2-40B4-BE49-F238E27FC236}">
                  <a16:creationId xmlns:a16="http://schemas.microsoft.com/office/drawing/2014/main" id="{E80908B2-39F7-44AE-A7BA-6C9BC9636CFC}"/>
                </a:ext>
              </a:extLst>
            </p:cNvPr>
            <p:cNvSpPr txBox="1"/>
            <p:nvPr/>
          </p:nvSpPr>
          <p:spPr>
            <a:xfrm>
              <a:off x="4874730" y="3169721"/>
              <a:ext cx="758864"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France South</a:t>
              </a:r>
            </a:p>
          </p:txBody>
        </p:sp>
        <p:sp>
          <p:nvSpPr>
            <p:cNvPr id="105" name="TextBox 104">
              <a:extLst>
                <a:ext uri="{FF2B5EF4-FFF2-40B4-BE49-F238E27FC236}">
                  <a16:creationId xmlns:a16="http://schemas.microsoft.com/office/drawing/2014/main" id="{45BDCE66-562A-48E9-AFD2-D98BFC6FEF55}"/>
                </a:ext>
              </a:extLst>
            </p:cNvPr>
            <p:cNvSpPr txBox="1"/>
            <p:nvPr/>
          </p:nvSpPr>
          <p:spPr>
            <a:xfrm>
              <a:off x="4660199" y="3361073"/>
              <a:ext cx="974764"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Germany Central</a:t>
              </a:r>
            </a:p>
          </p:txBody>
        </p:sp>
        <p:sp>
          <p:nvSpPr>
            <p:cNvPr id="106" name="TextBox 105">
              <a:extLst>
                <a:ext uri="{FF2B5EF4-FFF2-40B4-BE49-F238E27FC236}">
                  <a16:creationId xmlns:a16="http://schemas.microsoft.com/office/drawing/2014/main" id="{E09156AA-572D-489A-B6AA-D50304C7CFE2}"/>
                </a:ext>
              </a:extLst>
            </p:cNvPr>
            <p:cNvSpPr txBox="1"/>
            <p:nvPr/>
          </p:nvSpPr>
          <p:spPr>
            <a:xfrm>
              <a:off x="4437334" y="3630229"/>
              <a:ext cx="1139363"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Germany Northeast</a:t>
              </a:r>
            </a:p>
          </p:txBody>
        </p:sp>
        <p:sp>
          <p:nvSpPr>
            <p:cNvPr id="109" name="TextBox 108">
              <a:extLst>
                <a:ext uri="{FF2B5EF4-FFF2-40B4-BE49-F238E27FC236}">
                  <a16:creationId xmlns:a16="http://schemas.microsoft.com/office/drawing/2014/main" id="{740C1165-6F54-4C54-832D-E513EA59A486}"/>
                </a:ext>
              </a:extLst>
            </p:cNvPr>
            <p:cNvSpPr txBox="1"/>
            <p:nvPr/>
          </p:nvSpPr>
          <p:spPr>
            <a:xfrm>
              <a:off x="4759960" y="5990972"/>
              <a:ext cx="1077249" cy="153910"/>
            </a:xfrm>
            <a:prstGeom prst="rect">
              <a:avLst/>
            </a:prstGeom>
            <a:noFill/>
          </p:spPr>
          <p:txBody>
            <a:bodyPr wrap="square" lIns="0" tIns="0" rIns="0" bIns="0" rtlCol="0">
              <a:spAutoFit/>
            </a:bodyPr>
            <a:lstStyle/>
            <a:p>
              <a:pPr algn="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South Africa West</a:t>
              </a:r>
            </a:p>
          </p:txBody>
        </p:sp>
        <p:sp>
          <p:nvSpPr>
            <p:cNvPr id="110" name="TextBox 109">
              <a:extLst>
                <a:ext uri="{FF2B5EF4-FFF2-40B4-BE49-F238E27FC236}">
                  <a16:creationId xmlns:a16="http://schemas.microsoft.com/office/drawing/2014/main" id="{83108F72-5B5B-4678-B8EF-7391FEE3DBAF}"/>
                </a:ext>
              </a:extLst>
            </p:cNvPr>
            <p:cNvSpPr txBox="1"/>
            <p:nvPr/>
          </p:nvSpPr>
          <p:spPr>
            <a:xfrm>
              <a:off x="7850155" y="5651916"/>
              <a:ext cx="716110" cy="30782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South Africa</a:t>
              </a:r>
              <a:br>
                <a:rPr lang="en-US" sz="750" kern="0" dirty="0">
                  <a:solidFill>
                    <a:srgbClr val="FFFFFF"/>
                  </a:solidFill>
                  <a:latin typeface="Segoe UI Semibold" panose="020B0702040204020203" pitchFamily="34" charset="0"/>
                  <a:cs typeface="Segoe UI Semibold" panose="020B0702040204020203" pitchFamily="34" charset="0"/>
                </a:rPr>
              </a:br>
              <a:r>
                <a:rPr lang="en-US" sz="750" kern="0" dirty="0">
                  <a:solidFill>
                    <a:srgbClr val="FFFFFF"/>
                  </a:solidFill>
                  <a:latin typeface="Segoe UI Semibold" panose="020B0702040204020203" pitchFamily="34" charset="0"/>
                  <a:cs typeface="Segoe UI Semibold" panose="020B0702040204020203" pitchFamily="34" charset="0"/>
                </a:rPr>
                <a:t>North</a:t>
              </a:r>
            </a:p>
          </p:txBody>
        </p:sp>
        <p:sp>
          <p:nvSpPr>
            <p:cNvPr id="111" name="TextBox 110">
              <a:extLst>
                <a:ext uri="{FF2B5EF4-FFF2-40B4-BE49-F238E27FC236}">
                  <a16:creationId xmlns:a16="http://schemas.microsoft.com/office/drawing/2014/main" id="{FD0CC9C1-8BB2-4B59-B047-71356BC5544E}"/>
                </a:ext>
              </a:extLst>
            </p:cNvPr>
            <p:cNvSpPr txBox="1"/>
            <p:nvPr/>
          </p:nvSpPr>
          <p:spPr>
            <a:xfrm>
              <a:off x="9304816" y="6059549"/>
              <a:ext cx="1075786" cy="153910"/>
            </a:xfrm>
            <a:prstGeom prst="rect">
              <a:avLst/>
            </a:prstGeom>
            <a:noFill/>
          </p:spPr>
          <p:txBody>
            <a:bodyPr wrap="squar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Australia Central 1</a:t>
              </a:r>
            </a:p>
          </p:txBody>
        </p:sp>
        <p:sp>
          <p:nvSpPr>
            <p:cNvPr id="112" name="TextBox 111">
              <a:extLst>
                <a:ext uri="{FF2B5EF4-FFF2-40B4-BE49-F238E27FC236}">
                  <a16:creationId xmlns:a16="http://schemas.microsoft.com/office/drawing/2014/main" id="{1D21386B-40B6-4BFB-BE44-E0DC68312805}"/>
                </a:ext>
              </a:extLst>
            </p:cNvPr>
            <p:cNvSpPr txBox="1"/>
            <p:nvPr/>
          </p:nvSpPr>
          <p:spPr>
            <a:xfrm>
              <a:off x="9259054" y="5837536"/>
              <a:ext cx="1126537"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Australia Southeast</a:t>
              </a:r>
            </a:p>
          </p:txBody>
        </p:sp>
        <p:sp>
          <p:nvSpPr>
            <p:cNvPr id="113" name="TextBox 112">
              <a:extLst>
                <a:ext uri="{FF2B5EF4-FFF2-40B4-BE49-F238E27FC236}">
                  <a16:creationId xmlns:a16="http://schemas.microsoft.com/office/drawing/2014/main" id="{5CFDB206-60CD-4F8C-A030-6CC7B5B21201}"/>
                </a:ext>
              </a:extLst>
            </p:cNvPr>
            <p:cNvSpPr txBox="1"/>
            <p:nvPr/>
          </p:nvSpPr>
          <p:spPr>
            <a:xfrm>
              <a:off x="8207487" y="4610080"/>
              <a:ext cx="857195"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Southeast Asia</a:t>
              </a:r>
            </a:p>
          </p:txBody>
        </p:sp>
        <p:sp>
          <p:nvSpPr>
            <p:cNvPr id="114" name="TextBox 113">
              <a:extLst>
                <a:ext uri="{FF2B5EF4-FFF2-40B4-BE49-F238E27FC236}">
                  <a16:creationId xmlns:a16="http://schemas.microsoft.com/office/drawing/2014/main" id="{B22824FB-9E34-4533-B761-138253E2CC45}"/>
                </a:ext>
              </a:extLst>
            </p:cNvPr>
            <p:cNvSpPr txBox="1"/>
            <p:nvPr/>
          </p:nvSpPr>
          <p:spPr>
            <a:xfrm>
              <a:off x="8459420" y="4377358"/>
              <a:ext cx="666944"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South India</a:t>
              </a:r>
            </a:p>
          </p:txBody>
        </p:sp>
        <p:sp>
          <p:nvSpPr>
            <p:cNvPr id="115" name="TextBox 114">
              <a:extLst>
                <a:ext uri="{FF2B5EF4-FFF2-40B4-BE49-F238E27FC236}">
                  <a16:creationId xmlns:a16="http://schemas.microsoft.com/office/drawing/2014/main" id="{FDF90F89-1A02-43EB-994F-FA336FBA44DF}"/>
                </a:ext>
              </a:extLst>
            </p:cNvPr>
            <p:cNvSpPr txBox="1"/>
            <p:nvPr/>
          </p:nvSpPr>
          <p:spPr>
            <a:xfrm>
              <a:off x="7449768" y="3774863"/>
              <a:ext cx="617778"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West India</a:t>
              </a:r>
            </a:p>
          </p:txBody>
        </p:sp>
        <p:sp>
          <p:nvSpPr>
            <p:cNvPr id="116" name="TextBox 115">
              <a:extLst>
                <a:ext uri="{FF2B5EF4-FFF2-40B4-BE49-F238E27FC236}">
                  <a16:creationId xmlns:a16="http://schemas.microsoft.com/office/drawing/2014/main" id="{19C0E99E-0639-4FD2-B26F-29D54EE4F53F}"/>
                </a:ext>
              </a:extLst>
            </p:cNvPr>
            <p:cNvSpPr txBox="1"/>
            <p:nvPr/>
          </p:nvSpPr>
          <p:spPr>
            <a:xfrm>
              <a:off x="7323130" y="4012228"/>
              <a:ext cx="739624"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Central India</a:t>
              </a:r>
            </a:p>
          </p:txBody>
        </p:sp>
        <p:sp>
          <p:nvSpPr>
            <p:cNvPr id="117" name="TextBox 116">
              <a:extLst>
                <a:ext uri="{FF2B5EF4-FFF2-40B4-BE49-F238E27FC236}">
                  <a16:creationId xmlns:a16="http://schemas.microsoft.com/office/drawing/2014/main" id="{16794319-468C-44D0-9AB7-4CD1DCAA90CC}"/>
                </a:ext>
              </a:extLst>
            </p:cNvPr>
            <p:cNvSpPr txBox="1"/>
            <p:nvPr/>
          </p:nvSpPr>
          <p:spPr>
            <a:xfrm>
              <a:off x="10193880" y="3884976"/>
              <a:ext cx="510896"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East Asia</a:t>
              </a:r>
            </a:p>
          </p:txBody>
        </p:sp>
        <p:sp>
          <p:nvSpPr>
            <p:cNvPr id="119" name="TextBox 118">
              <a:extLst>
                <a:ext uri="{FF2B5EF4-FFF2-40B4-BE49-F238E27FC236}">
                  <a16:creationId xmlns:a16="http://schemas.microsoft.com/office/drawing/2014/main" id="{87EC60B2-93C7-460B-B82F-65B303BE7843}"/>
                </a:ext>
              </a:extLst>
            </p:cNvPr>
            <p:cNvSpPr txBox="1"/>
            <p:nvPr/>
          </p:nvSpPr>
          <p:spPr>
            <a:xfrm>
              <a:off x="10801739" y="2732347"/>
              <a:ext cx="71611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Korea South</a:t>
              </a:r>
            </a:p>
          </p:txBody>
        </p:sp>
        <p:sp>
          <p:nvSpPr>
            <p:cNvPr id="120" name="TextBox 119">
              <a:extLst>
                <a:ext uri="{FF2B5EF4-FFF2-40B4-BE49-F238E27FC236}">
                  <a16:creationId xmlns:a16="http://schemas.microsoft.com/office/drawing/2014/main" id="{14F80DD4-8195-4F28-9534-4E37435A97AB}"/>
                </a:ext>
              </a:extLst>
            </p:cNvPr>
            <p:cNvSpPr txBox="1"/>
            <p:nvPr/>
          </p:nvSpPr>
          <p:spPr>
            <a:xfrm>
              <a:off x="10801738" y="3447118"/>
              <a:ext cx="664806"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Japan West</a:t>
              </a:r>
            </a:p>
          </p:txBody>
        </p:sp>
        <p:sp>
          <p:nvSpPr>
            <p:cNvPr id="121" name="TextBox 120">
              <a:extLst>
                <a:ext uri="{FF2B5EF4-FFF2-40B4-BE49-F238E27FC236}">
                  <a16:creationId xmlns:a16="http://schemas.microsoft.com/office/drawing/2014/main" id="{E98E6434-099D-4FBF-A500-C8426A793E61}"/>
                </a:ext>
              </a:extLst>
            </p:cNvPr>
            <p:cNvSpPr txBox="1"/>
            <p:nvPr/>
          </p:nvSpPr>
          <p:spPr>
            <a:xfrm>
              <a:off x="10932951" y="3270685"/>
              <a:ext cx="604952"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Japan East</a:t>
              </a:r>
            </a:p>
          </p:txBody>
        </p:sp>
        <p:sp>
          <p:nvSpPr>
            <p:cNvPr id="122" name="TextBox 121">
              <a:extLst>
                <a:ext uri="{FF2B5EF4-FFF2-40B4-BE49-F238E27FC236}">
                  <a16:creationId xmlns:a16="http://schemas.microsoft.com/office/drawing/2014/main" id="{642E41E3-F710-4F7F-B1E2-97E1929CA991}"/>
                </a:ext>
              </a:extLst>
            </p:cNvPr>
            <p:cNvSpPr txBox="1"/>
            <p:nvPr/>
          </p:nvSpPr>
          <p:spPr>
            <a:xfrm>
              <a:off x="8836542" y="2963662"/>
              <a:ext cx="707559"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China North</a:t>
              </a:r>
            </a:p>
          </p:txBody>
        </p:sp>
        <p:sp>
          <p:nvSpPr>
            <p:cNvPr id="123" name="TextBox 122">
              <a:extLst>
                <a:ext uri="{FF2B5EF4-FFF2-40B4-BE49-F238E27FC236}">
                  <a16:creationId xmlns:a16="http://schemas.microsoft.com/office/drawing/2014/main" id="{AD40CD18-BA10-429B-A15F-6C1A9371A1D0}"/>
                </a:ext>
              </a:extLst>
            </p:cNvPr>
            <p:cNvSpPr txBox="1"/>
            <p:nvPr/>
          </p:nvSpPr>
          <p:spPr>
            <a:xfrm>
              <a:off x="9983057" y="2526160"/>
              <a:ext cx="788791"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Korea Central</a:t>
              </a:r>
            </a:p>
          </p:txBody>
        </p:sp>
        <p:sp>
          <p:nvSpPr>
            <p:cNvPr id="127" name="Freeform: Shape 126">
              <a:extLst>
                <a:ext uri="{FF2B5EF4-FFF2-40B4-BE49-F238E27FC236}">
                  <a16:creationId xmlns:a16="http://schemas.microsoft.com/office/drawing/2014/main" id="{4D36E559-3FD0-4539-8E38-47DB5FC7DD58}"/>
                </a:ext>
              </a:extLst>
            </p:cNvPr>
            <p:cNvSpPr/>
            <p:nvPr/>
          </p:nvSpPr>
          <p:spPr bwMode="auto">
            <a:xfrm flipH="1">
              <a:off x="3409474" y="3268028"/>
              <a:ext cx="739532" cy="963612"/>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128" name="Freeform: Shape 127">
              <a:extLst>
                <a:ext uri="{FF2B5EF4-FFF2-40B4-BE49-F238E27FC236}">
                  <a16:creationId xmlns:a16="http://schemas.microsoft.com/office/drawing/2014/main" id="{3ABBDF81-BA20-4E80-9983-2F7CDD9FE9E8}"/>
                </a:ext>
              </a:extLst>
            </p:cNvPr>
            <p:cNvSpPr/>
            <p:nvPr/>
          </p:nvSpPr>
          <p:spPr bwMode="auto">
            <a:xfrm flipH="1">
              <a:off x="3409474" y="3268028"/>
              <a:ext cx="739532" cy="1210155"/>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129" name="TextBox 128">
              <a:extLst>
                <a:ext uri="{FF2B5EF4-FFF2-40B4-BE49-F238E27FC236}">
                  <a16:creationId xmlns:a16="http://schemas.microsoft.com/office/drawing/2014/main" id="{AEC3E747-96FA-4AE6-A354-E27CC749091A}"/>
                </a:ext>
              </a:extLst>
            </p:cNvPr>
            <p:cNvSpPr txBox="1"/>
            <p:nvPr/>
          </p:nvSpPr>
          <p:spPr>
            <a:xfrm>
              <a:off x="4195287" y="4144834"/>
              <a:ext cx="53441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East US 2</a:t>
              </a:r>
            </a:p>
          </p:txBody>
        </p:sp>
        <p:sp>
          <p:nvSpPr>
            <p:cNvPr id="130" name="TextBox 129">
              <a:extLst>
                <a:ext uri="{FF2B5EF4-FFF2-40B4-BE49-F238E27FC236}">
                  <a16:creationId xmlns:a16="http://schemas.microsoft.com/office/drawing/2014/main" id="{00E80A45-17F9-4388-8445-F352CC61510F}"/>
                </a:ext>
              </a:extLst>
            </p:cNvPr>
            <p:cNvSpPr txBox="1"/>
            <p:nvPr/>
          </p:nvSpPr>
          <p:spPr>
            <a:xfrm>
              <a:off x="4195287" y="4405183"/>
              <a:ext cx="908498"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US </a:t>
              </a:r>
              <a:r>
                <a:rPr lang="en-US" sz="750" kern="0" dirty="0" err="1">
                  <a:solidFill>
                    <a:srgbClr val="FFFFFF"/>
                  </a:solidFill>
                  <a:latin typeface="Segoe UI Semibold" panose="020B0702040204020203" pitchFamily="34" charset="0"/>
                  <a:cs typeface="Segoe UI Semibold" panose="020B0702040204020203" pitchFamily="34" charset="0"/>
                </a:rPr>
                <a:t>Gov</a:t>
              </a:r>
              <a:r>
                <a:rPr lang="en-US" sz="750" kern="0" dirty="0">
                  <a:solidFill>
                    <a:srgbClr val="FFFFFF"/>
                  </a:solidFill>
                  <a:latin typeface="Segoe UI Semibold" panose="020B0702040204020203" pitchFamily="34" charset="0"/>
                  <a:cs typeface="Segoe UI Semibold" panose="020B0702040204020203" pitchFamily="34" charset="0"/>
                </a:rPr>
                <a:t> Virginia</a:t>
              </a:r>
            </a:p>
          </p:txBody>
        </p:sp>
        <p:sp>
          <p:nvSpPr>
            <p:cNvPr id="131" name="TextBox 130">
              <a:extLst>
                <a:ext uri="{FF2B5EF4-FFF2-40B4-BE49-F238E27FC236}">
                  <a16:creationId xmlns:a16="http://schemas.microsoft.com/office/drawing/2014/main" id="{A4315CB9-1B53-426E-A82B-E9E698DBC2A2}"/>
                </a:ext>
              </a:extLst>
            </p:cNvPr>
            <p:cNvSpPr txBox="1"/>
            <p:nvPr/>
          </p:nvSpPr>
          <p:spPr>
            <a:xfrm>
              <a:off x="4468554" y="1319395"/>
              <a:ext cx="739624"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West Europe</a:t>
              </a:r>
            </a:p>
          </p:txBody>
        </p:sp>
        <p:sp>
          <p:nvSpPr>
            <p:cNvPr id="134" name="Freeform: Shape 133">
              <a:extLst>
                <a:ext uri="{FF2B5EF4-FFF2-40B4-BE49-F238E27FC236}">
                  <a16:creationId xmlns:a16="http://schemas.microsoft.com/office/drawing/2014/main" id="{D41DB440-664E-48F4-A4A0-343188C1465F}"/>
                </a:ext>
              </a:extLst>
            </p:cNvPr>
            <p:cNvSpPr/>
            <p:nvPr/>
          </p:nvSpPr>
          <p:spPr bwMode="auto">
            <a:xfrm flipH="1" flipV="1">
              <a:off x="2894355" y="2228533"/>
              <a:ext cx="974451" cy="619982"/>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sp>
          <p:nvSpPr>
            <p:cNvPr id="135" name="TextBox 134">
              <a:extLst>
                <a:ext uri="{FF2B5EF4-FFF2-40B4-BE49-F238E27FC236}">
                  <a16:creationId xmlns:a16="http://schemas.microsoft.com/office/drawing/2014/main" id="{A70A4BEE-9963-4DEB-9CCF-ADFD91CFD9D3}"/>
                </a:ext>
              </a:extLst>
            </p:cNvPr>
            <p:cNvSpPr txBox="1"/>
            <p:nvPr/>
          </p:nvSpPr>
          <p:spPr>
            <a:xfrm>
              <a:off x="3914854" y="2169600"/>
              <a:ext cx="76100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US </a:t>
              </a:r>
              <a:r>
                <a:rPr lang="en-US" sz="750" kern="0" dirty="0" err="1">
                  <a:solidFill>
                    <a:srgbClr val="FFFFFF"/>
                  </a:solidFill>
                  <a:latin typeface="Segoe UI Semibold" panose="020B0702040204020203" pitchFamily="34" charset="0"/>
                  <a:cs typeface="Segoe UI Semibold" panose="020B0702040204020203" pitchFamily="34" charset="0"/>
                </a:rPr>
                <a:t>Gov</a:t>
              </a:r>
              <a:r>
                <a:rPr lang="en-US" sz="750" kern="0" dirty="0">
                  <a:solidFill>
                    <a:srgbClr val="FFFFFF"/>
                  </a:solidFill>
                  <a:latin typeface="Segoe UI Semibold" panose="020B0702040204020203" pitchFamily="34" charset="0"/>
                  <a:cs typeface="Segoe UI Semibold" panose="020B0702040204020203" pitchFamily="34" charset="0"/>
                </a:rPr>
                <a:t> </a:t>
              </a:r>
              <a:r>
                <a:rPr lang="en-US" sz="750" kern="0" dirty="0" err="1">
                  <a:solidFill>
                    <a:srgbClr val="FFFFFF"/>
                  </a:solidFill>
                  <a:latin typeface="Segoe UI Semibold" panose="020B0702040204020203" pitchFamily="34" charset="0"/>
                  <a:cs typeface="Segoe UI Semibold" panose="020B0702040204020203" pitchFamily="34" charset="0"/>
                </a:rPr>
                <a:t>Lowa</a:t>
              </a:r>
              <a:endParaRPr lang="en-US" sz="750" kern="0" dirty="0">
                <a:solidFill>
                  <a:srgbClr val="FFFFFF"/>
                </a:solidFill>
                <a:latin typeface="Segoe UI Semibold" panose="020B0702040204020203" pitchFamily="34" charset="0"/>
                <a:cs typeface="Segoe UI Semibold" panose="020B0702040204020203" pitchFamily="34" charset="0"/>
              </a:endParaRPr>
            </a:p>
          </p:txBody>
        </p:sp>
        <p:sp>
          <p:nvSpPr>
            <p:cNvPr id="136" name="TextBox 135">
              <a:extLst>
                <a:ext uri="{FF2B5EF4-FFF2-40B4-BE49-F238E27FC236}">
                  <a16:creationId xmlns:a16="http://schemas.microsoft.com/office/drawing/2014/main" id="{639CFF59-2BAD-4003-9671-688FDA06014D}"/>
                </a:ext>
              </a:extLst>
            </p:cNvPr>
            <p:cNvSpPr txBox="1"/>
            <p:nvPr/>
          </p:nvSpPr>
          <p:spPr>
            <a:xfrm>
              <a:off x="8830828" y="3468601"/>
              <a:ext cx="59854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China East</a:t>
              </a:r>
            </a:p>
          </p:txBody>
        </p:sp>
        <p:sp>
          <p:nvSpPr>
            <p:cNvPr id="82" name="Freeform: Shape 81">
              <a:extLst/>
            </p:cNvPr>
            <p:cNvSpPr/>
            <p:nvPr/>
          </p:nvSpPr>
          <p:spPr bwMode="auto">
            <a:xfrm>
              <a:off x="10394252" y="5817539"/>
              <a:ext cx="804683" cy="774278"/>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5" name="TextBox 84">
              <a:extLst/>
            </p:cNvPr>
            <p:cNvSpPr txBox="1"/>
            <p:nvPr/>
          </p:nvSpPr>
          <p:spPr>
            <a:xfrm>
              <a:off x="9585391" y="6493422"/>
              <a:ext cx="780240" cy="153910"/>
            </a:xfrm>
            <a:prstGeom prst="rect">
              <a:avLst/>
            </a:prstGeom>
            <a:noFill/>
          </p:spPr>
          <p:txBody>
            <a:bodyPr wrap="non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Australia East</a:t>
              </a:r>
            </a:p>
          </p:txBody>
        </p:sp>
        <p:sp>
          <p:nvSpPr>
            <p:cNvPr id="87" name="Freeform: Shape 86">
              <a:extLst/>
            </p:cNvPr>
            <p:cNvSpPr/>
            <p:nvPr/>
          </p:nvSpPr>
          <p:spPr bwMode="auto">
            <a:xfrm>
              <a:off x="10401219" y="6129338"/>
              <a:ext cx="733265" cy="245283"/>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dirty="0">
                <a:solidFill>
                  <a:srgbClr val="FFFFFF"/>
                </a:solidFill>
                <a:latin typeface="Segoe UI"/>
              </a:endParaRPr>
            </a:p>
          </p:txBody>
        </p:sp>
        <p:sp>
          <p:nvSpPr>
            <p:cNvPr id="88" name="TextBox 87">
              <a:extLst/>
            </p:cNvPr>
            <p:cNvSpPr txBox="1"/>
            <p:nvPr/>
          </p:nvSpPr>
          <p:spPr>
            <a:xfrm>
              <a:off x="9302349" y="6283800"/>
              <a:ext cx="1065308" cy="153910"/>
            </a:xfrm>
            <a:prstGeom prst="rect">
              <a:avLst/>
            </a:prstGeom>
            <a:noFill/>
          </p:spPr>
          <p:txBody>
            <a:bodyPr wrap="square" lIns="0" tIns="0" rIns="0" bIns="0" rtlCol="0">
              <a:spAutoFit/>
            </a:bodyPr>
            <a:lstStyle/>
            <a:p>
              <a:pPr defTabSz="685739">
                <a:spcAft>
                  <a:spcPts val="450"/>
                </a:spcAft>
                <a:defRPr/>
              </a:pPr>
              <a:r>
                <a:rPr lang="en-US" sz="750" kern="0" dirty="0">
                  <a:solidFill>
                    <a:srgbClr val="FFFFFF"/>
                  </a:solidFill>
                  <a:latin typeface="Segoe UI Semibold" panose="020B0702040204020203" pitchFamily="34" charset="0"/>
                  <a:cs typeface="Segoe UI Semibold" panose="020B0702040204020203" pitchFamily="34" charset="0"/>
                </a:rPr>
                <a:t>Australia Central 2</a:t>
              </a:r>
            </a:p>
          </p:txBody>
        </p:sp>
        <p:cxnSp>
          <p:nvCxnSpPr>
            <p:cNvPr id="4" name="Straight Connector 3"/>
            <p:cNvCxnSpPr/>
            <p:nvPr/>
          </p:nvCxnSpPr>
          <p:spPr>
            <a:xfrm>
              <a:off x="3443288" y="2810289"/>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Freeform: Shape 106">
              <a:extLst/>
            </p:cNvPr>
            <p:cNvSpPr/>
            <p:nvPr/>
          </p:nvSpPr>
          <p:spPr bwMode="auto">
            <a:xfrm flipH="1" flipV="1">
              <a:off x="3470434" y="2860863"/>
              <a:ext cx="182880" cy="0"/>
            </a:xfrm>
            <a:custGeom>
              <a:avLst/>
              <a:gdLst>
                <a:gd name="connsiteX0" fmla="*/ 863600 w 863600"/>
                <a:gd name="connsiteY0" fmla="*/ 0 h 660400"/>
                <a:gd name="connsiteX1" fmla="*/ 863600 w 863600"/>
                <a:gd name="connsiteY1" fmla="*/ 0 h 660400"/>
                <a:gd name="connsiteX2" fmla="*/ 860425 w 863600"/>
                <a:gd name="connsiteY2" fmla="*/ 327025 h 660400"/>
                <a:gd name="connsiteX3" fmla="*/ 860425 w 863600"/>
                <a:gd name="connsiteY3" fmla="*/ 660400 h 660400"/>
                <a:gd name="connsiteX4" fmla="*/ 0 w 863600"/>
                <a:gd name="connsiteY4" fmla="*/ 660400 h 66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660400">
                  <a:moveTo>
                    <a:pt x="863600" y="0"/>
                  </a:moveTo>
                  <a:lnTo>
                    <a:pt x="863600" y="0"/>
                  </a:lnTo>
                  <a:cubicBezTo>
                    <a:pt x="862542" y="109008"/>
                    <a:pt x="860425" y="327025"/>
                    <a:pt x="860425" y="327025"/>
                  </a:cubicBezTo>
                  <a:lnTo>
                    <a:pt x="860425" y="660400"/>
                  </a:lnTo>
                  <a:lnTo>
                    <a:pt x="0" y="660400"/>
                  </a:lnTo>
                </a:path>
              </a:pathLst>
            </a:custGeom>
            <a:noFill/>
            <a:ln w="6350" cap="flat" cmpd="sng" algn="ctr">
              <a:solidFill>
                <a:srgbClr val="FFFFFF"/>
              </a:solidFill>
              <a:prstDash val="solid"/>
              <a:headEnd type="none" w="med" len="med"/>
              <a:tailEnd type="none" w="med" len="med"/>
            </a:ln>
            <a:effectLst/>
          </p:spPr>
          <p:txBody>
            <a:bodyPr rtlCol="0" anchor="ctr"/>
            <a:lstStyle/>
            <a:p>
              <a:pPr algn="ctr" defTabSz="685739">
                <a:defRPr/>
              </a:pPr>
              <a:endParaRPr lang="en-US" sz="750" kern="0">
                <a:solidFill>
                  <a:srgbClr val="FFFFFF"/>
                </a:solidFill>
                <a:latin typeface="Segoe UI"/>
              </a:endParaRPr>
            </a:p>
          </p:txBody>
        </p:sp>
      </p:grpSp>
      <p:sp>
        <p:nvSpPr>
          <p:cNvPr id="118" name="Freeform 62">
            <a:extLst/>
          </p:cNvPr>
          <p:cNvSpPr>
            <a:spLocks noEditPoints="1"/>
          </p:cNvSpPr>
          <p:nvPr/>
        </p:nvSpPr>
        <p:spPr bwMode="black">
          <a:xfrm>
            <a:off x="8385316" y="190141"/>
            <a:ext cx="539283" cy="552891"/>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739">
              <a:defRPr/>
            </a:pPr>
            <a:endParaRPr lang="en-US" sz="1200" kern="0">
              <a:solidFill>
                <a:srgbClr val="505050"/>
              </a:solidFill>
            </a:endParaRPr>
          </a:p>
        </p:txBody>
      </p:sp>
      <p:sp>
        <p:nvSpPr>
          <p:cNvPr id="124" name="文字方塊 123">
            <a:extLst>
              <a:ext uri="{FF2B5EF4-FFF2-40B4-BE49-F238E27FC236}">
                <a16:creationId xmlns:a16="http://schemas.microsoft.com/office/drawing/2014/main" id="{E0D2584D-3A34-4613-90C2-9198A6AA66A9}"/>
              </a:ext>
            </a:extLst>
          </p:cNvPr>
          <p:cNvSpPr txBox="1"/>
          <p:nvPr/>
        </p:nvSpPr>
        <p:spPr>
          <a:xfrm>
            <a:off x="3059283" y="4742594"/>
            <a:ext cx="3336881" cy="400627"/>
          </a:xfrm>
          <a:prstGeom prst="rect">
            <a:avLst/>
          </a:prstGeom>
          <a:noFill/>
        </p:spPr>
        <p:txBody>
          <a:bodyPr wrap="none" lIns="134464" tIns="107571" rIns="134464" bIns="107571" rtlCol="0">
            <a:spAutoFit/>
          </a:bodyPr>
          <a:lstStyle/>
          <a:p>
            <a:pPr>
              <a:lnSpc>
                <a:spcPct val="90000"/>
              </a:lnSpc>
              <a:spcAft>
                <a:spcPts val="441"/>
              </a:spcAft>
            </a:pPr>
            <a:r>
              <a:rPr lang="en-US" altLang="zh-TW" sz="1324" dirty="0">
                <a:gradFill>
                  <a:gsLst>
                    <a:gs pos="2917">
                      <a:schemeClr val="tx1"/>
                    </a:gs>
                    <a:gs pos="30000">
                      <a:schemeClr val="tx1"/>
                    </a:gs>
                  </a:gsLst>
                  <a:lin ang="5400000" scaled="0"/>
                </a:gradFill>
                <a:hlinkClick r:id="rId4"/>
              </a:rPr>
              <a:t>https://azure.microsoft.com/en-us/regions/</a:t>
            </a:r>
            <a:r>
              <a:rPr lang="en-US" altLang="zh-TW" sz="1324" dirty="0">
                <a:gradFill>
                  <a:gsLst>
                    <a:gs pos="2917">
                      <a:schemeClr val="tx1"/>
                    </a:gs>
                    <a:gs pos="30000">
                      <a:schemeClr val="tx1"/>
                    </a:gs>
                  </a:gsLst>
                  <a:lin ang="5400000" scaled="0"/>
                </a:gradFill>
              </a:rPr>
              <a:t> </a:t>
            </a:r>
            <a:endParaRPr lang="zh-TW" altLang="en-US" sz="1324"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830153"/>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650" y="364"/>
            <a:ext cx="9142703" cy="11674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4099794" y="3175177"/>
            <a:ext cx="442082" cy="393820"/>
          </a:xfrm>
          <a:prstGeom prst="rect">
            <a:avLst/>
          </a:prstGeom>
        </p:spPr>
      </p:pic>
      <p:sp>
        <p:nvSpPr>
          <p:cNvPr id="511" name="Rectangle 510"/>
          <p:cNvSpPr/>
          <p:nvPr/>
        </p:nvSpPr>
        <p:spPr>
          <a:xfrm>
            <a:off x="3983134" y="3617608"/>
            <a:ext cx="660227" cy="300082"/>
          </a:xfrm>
          <a:prstGeom prst="rect">
            <a:avLst/>
          </a:prstGeom>
        </p:spPr>
        <p:txBody>
          <a:bodyPr wrap="square">
            <a:spAutoFit/>
          </a:bodyPr>
          <a:lstStyle/>
          <a:p>
            <a:pPr algn="ctr" defTabSz="428185" fontAlgn="ctr">
              <a:defRPr/>
            </a:pPr>
            <a:r>
              <a:rPr lang="en-US" sz="675" b="1" kern="0">
                <a:solidFill>
                  <a:srgbClr val="505050"/>
                </a:solidFill>
                <a:latin typeface="Segoe UI"/>
              </a:rPr>
              <a:t>HIPAA / HITECH Act</a:t>
            </a:r>
          </a:p>
        </p:txBody>
      </p:sp>
      <p:sp>
        <p:nvSpPr>
          <p:cNvPr id="512" name="Rectangle 511"/>
          <p:cNvSpPr/>
          <p:nvPr/>
        </p:nvSpPr>
        <p:spPr>
          <a:xfrm>
            <a:off x="550811" y="2587335"/>
            <a:ext cx="712150" cy="300082"/>
          </a:xfrm>
          <a:prstGeom prst="rect">
            <a:avLst/>
          </a:prstGeom>
        </p:spPr>
        <p:txBody>
          <a:bodyPr wrap="square">
            <a:spAutoFit/>
          </a:bodyPr>
          <a:lstStyle/>
          <a:p>
            <a:pPr algn="ctr" defTabSz="428185" fontAlgn="ctr">
              <a:defRPr/>
            </a:pPr>
            <a:r>
              <a:rPr lang="en-US" sz="675" b="1" kern="0">
                <a:solidFill>
                  <a:srgbClr val="505050"/>
                </a:solidFill>
                <a:latin typeface="Segoe UI"/>
              </a:rPr>
              <a:t>Moderate</a:t>
            </a:r>
          </a:p>
          <a:p>
            <a:pPr algn="ctr" defTabSz="428185" fontAlgn="ctr">
              <a:defRPr/>
            </a:pPr>
            <a:r>
              <a:rPr lang="en-US" sz="675" b="1" kern="0">
                <a:solidFill>
                  <a:srgbClr val="505050"/>
                </a:solidFill>
                <a:latin typeface="Segoe UI"/>
              </a:rPr>
              <a:t>JAB P-ATO</a:t>
            </a:r>
          </a:p>
        </p:txBody>
      </p:sp>
      <p:sp>
        <p:nvSpPr>
          <p:cNvPr id="513" name="Rectangle 512"/>
          <p:cNvSpPr/>
          <p:nvPr/>
        </p:nvSpPr>
        <p:spPr>
          <a:xfrm>
            <a:off x="5081170" y="2587335"/>
            <a:ext cx="615874" cy="196208"/>
          </a:xfrm>
          <a:prstGeom prst="rect">
            <a:avLst/>
          </a:prstGeom>
        </p:spPr>
        <p:txBody>
          <a:bodyPr wrap="none">
            <a:spAutoFit/>
          </a:bodyPr>
          <a:lstStyle/>
          <a:p>
            <a:pPr algn="ctr" defTabSz="428185" fontAlgn="ctr">
              <a:defRPr/>
            </a:pPr>
            <a:r>
              <a:rPr lang="en-US" sz="675" b="1" kern="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5499" y="3280602"/>
            <a:ext cx="453645" cy="182971"/>
          </a:xfrm>
          <a:prstGeom prst="rect">
            <a:avLst/>
          </a:prstGeom>
        </p:spPr>
      </p:pic>
      <p:sp>
        <p:nvSpPr>
          <p:cNvPr id="515" name="Rectangle 514"/>
          <p:cNvSpPr/>
          <p:nvPr/>
        </p:nvSpPr>
        <p:spPr>
          <a:xfrm>
            <a:off x="7416515" y="3617608"/>
            <a:ext cx="556555" cy="196208"/>
          </a:xfrm>
          <a:prstGeom prst="rect">
            <a:avLst/>
          </a:prstGeom>
        </p:spPr>
        <p:txBody>
          <a:bodyPr wrap="square">
            <a:spAutoFit/>
          </a:bodyPr>
          <a:lstStyle/>
          <a:p>
            <a:pPr algn="ctr" defTabSz="428185" fontAlgn="ctr">
              <a:defRPr/>
            </a:pPr>
            <a:r>
              <a:rPr lang="en-US" sz="675" b="1" kern="0">
                <a:solidFill>
                  <a:srgbClr val="505050"/>
                </a:solidFill>
                <a:latin typeface="Segoe UI"/>
              </a:rPr>
              <a:t>FERPA</a:t>
            </a:r>
          </a:p>
        </p:txBody>
      </p:sp>
      <p:sp>
        <p:nvSpPr>
          <p:cNvPr id="516" name="Rectangle 515"/>
          <p:cNvSpPr/>
          <p:nvPr/>
        </p:nvSpPr>
        <p:spPr>
          <a:xfrm>
            <a:off x="2501943" y="2587335"/>
            <a:ext cx="655950" cy="300082"/>
          </a:xfrm>
          <a:prstGeom prst="rect">
            <a:avLst/>
          </a:prstGeom>
        </p:spPr>
        <p:txBody>
          <a:bodyPr wrap="none">
            <a:spAutoFit/>
          </a:bodyPr>
          <a:lstStyle/>
          <a:p>
            <a:pPr algn="ctr" defTabSz="428185" fontAlgn="ctr">
              <a:defRPr/>
            </a:pPr>
            <a:r>
              <a:rPr lang="en-US" sz="675" b="1" kern="0">
                <a:solidFill>
                  <a:srgbClr val="505050"/>
                </a:solidFill>
                <a:latin typeface="Segoe UI"/>
              </a:rPr>
              <a:t>DoD DISA</a:t>
            </a:r>
          </a:p>
          <a:p>
            <a:pPr algn="ctr" defTabSz="428185" fontAlgn="ctr">
              <a:defRPr/>
            </a:pPr>
            <a:r>
              <a:rPr lang="en-US" sz="675" b="1" kern="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12780" y="3197407"/>
            <a:ext cx="349362" cy="349360"/>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648100" y="2219192"/>
            <a:ext cx="521109" cy="323795"/>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1735" y="2197948"/>
            <a:ext cx="375979" cy="366284"/>
          </a:xfrm>
          <a:prstGeom prst="rect">
            <a:avLst/>
          </a:prstGeom>
        </p:spPr>
      </p:pic>
      <p:sp>
        <p:nvSpPr>
          <p:cNvPr id="520" name="Rectangle 519"/>
          <p:cNvSpPr/>
          <p:nvPr/>
        </p:nvSpPr>
        <p:spPr>
          <a:xfrm>
            <a:off x="6889811" y="2587335"/>
            <a:ext cx="380233" cy="196208"/>
          </a:xfrm>
          <a:prstGeom prst="rect">
            <a:avLst/>
          </a:prstGeom>
        </p:spPr>
        <p:txBody>
          <a:bodyPr wrap="none">
            <a:spAutoFit/>
          </a:bodyPr>
          <a:lstStyle/>
          <a:p>
            <a:pPr algn="ctr" defTabSz="428185" fontAlgn="ctr">
              <a:defRPr/>
            </a:pPr>
            <a:r>
              <a:rPr lang="en-US" sz="675" b="1" kern="0">
                <a:solidFill>
                  <a:srgbClr val="505050"/>
                </a:solidFill>
                <a:latin typeface="Segoe UI"/>
              </a:rPr>
              <a:t>ITAR</a:t>
            </a:r>
          </a:p>
        </p:txBody>
      </p:sp>
      <p:sp>
        <p:nvSpPr>
          <p:cNvPr id="521" name="Rectangle 520"/>
          <p:cNvSpPr/>
          <p:nvPr/>
        </p:nvSpPr>
        <p:spPr>
          <a:xfrm>
            <a:off x="7699932" y="2587335"/>
            <a:ext cx="352982" cy="196208"/>
          </a:xfrm>
          <a:prstGeom prst="rect">
            <a:avLst/>
          </a:prstGeom>
        </p:spPr>
        <p:txBody>
          <a:bodyPr wrap="none">
            <a:spAutoFit/>
          </a:bodyPr>
          <a:lstStyle/>
          <a:p>
            <a:pPr algn="ctr" defTabSz="428185" fontAlgn="ctr">
              <a:defRPr/>
            </a:pPr>
            <a:r>
              <a:rPr lang="en-US" sz="675" b="1" kern="0">
                <a:solidFill>
                  <a:srgbClr val="505050"/>
                </a:solidFill>
                <a:latin typeface="Segoe UI"/>
              </a:rPr>
              <a:t>CJIS</a:t>
            </a:r>
          </a:p>
        </p:txBody>
      </p:sp>
      <p:sp>
        <p:nvSpPr>
          <p:cNvPr id="522" name="Rectangle 521"/>
          <p:cNvSpPr/>
          <p:nvPr/>
        </p:nvSpPr>
        <p:spPr>
          <a:xfrm>
            <a:off x="5225004" y="3617608"/>
            <a:ext cx="804476" cy="300082"/>
          </a:xfrm>
          <a:prstGeom prst="rect">
            <a:avLst/>
          </a:prstGeom>
        </p:spPr>
        <p:txBody>
          <a:bodyPr wrap="square">
            <a:spAutoFit/>
          </a:bodyPr>
          <a:lstStyle/>
          <a:p>
            <a:pPr algn="ctr" defTabSz="428185" fontAlgn="ctr">
              <a:defRPr/>
            </a:pPr>
            <a:r>
              <a:rPr lang="en-US" sz="675" b="1" kern="0">
                <a:solidFill>
                  <a:srgbClr val="505050"/>
                </a:solidFill>
                <a:latin typeface="Segoe UI"/>
              </a:rPr>
              <a:t>GxP</a:t>
            </a:r>
          </a:p>
          <a:p>
            <a:pPr algn="ctr" defTabSz="428185" fontAlgn="ctr">
              <a:defRPr/>
            </a:pPr>
            <a:r>
              <a:rPr lang="en-US" sz="675" b="1" kern="0">
                <a:solidFill>
                  <a:srgbClr val="505050"/>
                </a:solidFill>
                <a:latin typeface="Segoe UI"/>
              </a:rPr>
              <a:t>21 CFR Part 11</a:t>
            </a:r>
          </a:p>
        </p:txBody>
      </p:sp>
      <p:sp>
        <p:nvSpPr>
          <p:cNvPr id="523" name="Rectangle 522"/>
          <p:cNvSpPr/>
          <p:nvPr/>
        </p:nvSpPr>
        <p:spPr>
          <a:xfrm>
            <a:off x="8364702" y="2587335"/>
            <a:ext cx="538930" cy="196208"/>
          </a:xfrm>
          <a:prstGeom prst="rect">
            <a:avLst/>
          </a:prstGeom>
        </p:spPr>
        <p:txBody>
          <a:bodyPr wrap="none">
            <a:spAutoFit/>
          </a:bodyPr>
          <a:lstStyle/>
          <a:p>
            <a:pPr algn="ctr" defTabSz="428185" fontAlgn="ctr">
              <a:defRPr/>
            </a:pPr>
            <a:r>
              <a:rPr lang="en-US" sz="675" b="1" kern="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374" y="2182425"/>
            <a:ext cx="397331" cy="39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5980484" y="2587335"/>
            <a:ext cx="579465" cy="300082"/>
          </a:xfrm>
          <a:prstGeom prst="rect">
            <a:avLst/>
          </a:prstGeom>
        </p:spPr>
        <p:txBody>
          <a:bodyPr wrap="square">
            <a:spAutoFit/>
          </a:bodyPr>
          <a:lstStyle/>
          <a:p>
            <a:pPr algn="ctr" defTabSz="428185" fontAlgn="ctr">
              <a:defRPr/>
            </a:pPr>
            <a:r>
              <a:rPr lang="en-US" sz="675" b="1" kern="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763879" y="1363310"/>
            <a:ext cx="380608" cy="381414"/>
          </a:xfrm>
          <a:prstGeom prst="rect">
            <a:avLst/>
          </a:prstGeom>
        </p:spPr>
      </p:pic>
      <p:sp>
        <p:nvSpPr>
          <p:cNvPr id="538" name="Rectangle 537"/>
          <p:cNvSpPr/>
          <p:nvPr/>
        </p:nvSpPr>
        <p:spPr>
          <a:xfrm>
            <a:off x="779553" y="1797540"/>
            <a:ext cx="425422"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4024837" y="1364818"/>
            <a:ext cx="413329" cy="378398"/>
          </a:xfrm>
          <a:prstGeom prst="rect">
            <a:avLst/>
          </a:prstGeom>
        </p:spPr>
      </p:pic>
      <p:sp>
        <p:nvSpPr>
          <p:cNvPr id="541" name="Rectangle 540"/>
          <p:cNvSpPr/>
          <p:nvPr/>
        </p:nvSpPr>
        <p:spPr>
          <a:xfrm>
            <a:off x="3946312" y="1797540"/>
            <a:ext cx="559765"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SOC 1</a:t>
            </a:r>
          </a:p>
          <a:p>
            <a:pPr algn="ctr" defTabSz="447820" fontAlgn="ctr">
              <a:defRPr/>
            </a:pPr>
            <a:r>
              <a:rPr lang="en-US" sz="675"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7394" y="1390912"/>
            <a:ext cx="431750" cy="326210"/>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1603920" y="1797540"/>
            <a:ext cx="425421"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6455165" y="1446779"/>
            <a:ext cx="559350" cy="214478"/>
          </a:xfrm>
          <a:prstGeom prst="rect">
            <a:avLst/>
          </a:prstGeom>
        </p:spPr>
      </p:pic>
      <p:sp>
        <p:nvSpPr>
          <p:cNvPr id="547" name="Rectangle 546"/>
          <p:cNvSpPr/>
          <p:nvPr/>
        </p:nvSpPr>
        <p:spPr>
          <a:xfrm>
            <a:off x="6458597" y="1797540"/>
            <a:ext cx="621044" cy="226263"/>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CSA STAR</a:t>
            </a:r>
          </a:p>
          <a:p>
            <a:pPr algn="ctr" defTabSz="447820" fontAlgn="ctr">
              <a:defRPr/>
            </a:pPr>
            <a:r>
              <a:rPr lang="en-US" sz="675" b="1" kern="0">
                <a:solidFill>
                  <a:srgbClr val="505050"/>
                </a:solidFill>
                <a:latin typeface="Segoe UI"/>
              </a:rPr>
              <a:t>Self-Assessment</a:t>
            </a:r>
          </a:p>
          <a:p>
            <a:pPr algn="ctr" defTabSz="447820" fontAlgn="ctr">
              <a:defRPr/>
            </a:pPr>
            <a:endParaRPr lang="en-US" sz="675" b="1" kern="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41655" y="4276031"/>
            <a:ext cx="430835" cy="141001"/>
          </a:xfrm>
          <a:prstGeom prst="rect">
            <a:avLst/>
          </a:prstGeom>
        </p:spPr>
      </p:pic>
      <p:sp>
        <p:nvSpPr>
          <p:cNvPr id="556" name="Rectangle 555"/>
          <p:cNvSpPr/>
          <p:nvPr/>
        </p:nvSpPr>
        <p:spPr>
          <a:xfrm>
            <a:off x="3126071" y="4609492"/>
            <a:ext cx="881638"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Singapore</a:t>
            </a:r>
          </a:p>
          <a:p>
            <a:pPr algn="ctr" defTabSz="428185" fontAlgn="ctr">
              <a:defRPr/>
            </a:pPr>
            <a:r>
              <a:rPr lang="en-US" sz="675" b="1" kern="0">
                <a:solidFill>
                  <a:srgbClr val="505050"/>
                </a:solidFill>
                <a:latin typeface="Segoe UI"/>
              </a:rPr>
              <a:t>MTCS</a:t>
            </a:r>
          </a:p>
        </p:txBody>
      </p:sp>
      <p:sp>
        <p:nvSpPr>
          <p:cNvPr id="558" name="Rectangle 557"/>
          <p:cNvSpPr/>
          <p:nvPr/>
        </p:nvSpPr>
        <p:spPr>
          <a:xfrm>
            <a:off x="1344528" y="4609492"/>
            <a:ext cx="838915"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UK </a:t>
            </a:r>
          </a:p>
          <a:p>
            <a:pPr algn="ctr" defTabSz="428185" fontAlgn="ctr">
              <a:defRPr/>
            </a:pPr>
            <a:r>
              <a:rPr lang="en-US" sz="675" b="1" kern="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37343" y="4210307"/>
            <a:ext cx="272449" cy="272449"/>
          </a:xfrm>
          <a:prstGeom prst="rect">
            <a:avLst/>
          </a:prstGeom>
        </p:spPr>
      </p:pic>
      <p:sp>
        <p:nvSpPr>
          <p:cNvPr id="561" name="Rectangle 560"/>
          <p:cNvSpPr/>
          <p:nvPr/>
        </p:nvSpPr>
        <p:spPr>
          <a:xfrm>
            <a:off x="3749021" y="4609492"/>
            <a:ext cx="718274"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Australia</a:t>
            </a:r>
          </a:p>
          <a:p>
            <a:pPr algn="ctr" defTabSz="428185" fontAlgn="ctr">
              <a:defRPr/>
            </a:pPr>
            <a:r>
              <a:rPr lang="en-US" sz="675" b="1" kern="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893905" y="4228565"/>
            <a:ext cx="357113" cy="235933"/>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3486304" y="3279274"/>
            <a:ext cx="447472" cy="185626"/>
          </a:xfrm>
          <a:prstGeom prst="rect">
            <a:avLst/>
          </a:prstGeom>
          <a:noFill/>
          <a:ln>
            <a:noFill/>
          </a:ln>
        </p:spPr>
      </p:pic>
      <p:sp>
        <p:nvSpPr>
          <p:cNvPr id="565" name="Rectangle 564"/>
          <p:cNvSpPr/>
          <p:nvPr/>
        </p:nvSpPr>
        <p:spPr>
          <a:xfrm>
            <a:off x="3441856" y="3617608"/>
            <a:ext cx="569376" cy="300082"/>
          </a:xfrm>
          <a:prstGeom prst="rect">
            <a:avLst/>
          </a:prstGeom>
        </p:spPr>
        <p:txBody>
          <a:bodyPr wrap="square">
            <a:spAutoFit/>
          </a:bodyPr>
          <a:lstStyle/>
          <a:p>
            <a:pPr algn="ctr" defTabSz="428185" fontAlgn="ctr">
              <a:defRPr/>
            </a:pPr>
            <a:r>
              <a:rPr lang="en-US" sz="675" b="1" kern="0">
                <a:solidFill>
                  <a:srgbClr val="505050"/>
                </a:solidFill>
                <a:latin typeface="Segoe UI"/>
              </a:rPr>
              <a:t>FISC</a:t>
            </a:r>
          </a:p>
          <a:p>
            <a:pPr algn="ctr" defTabSz="428185" fontAlgn="ctr">
              <a:defRPr/>
            </a:pPr>
            <a:r>
              <a:rPr lang="en-US" sz="675" b="1" kern="0">
                <a:solidFill>
                  <a:srgbClr val="505050"/>
                </a:solidFill>
                <a:latin typeface="Segoe UI"/>
              </a:rPr>
              <a:t>Japan</a:t>
            </a:r>
          </a:p>
        </p:txBody>
      </p:sp>
      <p:sp>
        <p:nvSpPr>
          <p:cNvPr id="566" name="Rectangle 565"/>
          <p:cNvSpPr/>
          <p:nvPr/>
        </p:nvSpPr>
        <p:spPr>
          <a:xfrm>
            <a:off x="1684873" y="4609492"/>
            <a:ext cx="990099"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China</a:t>
            </a:r>
          </a:p>
          <a:p>
            <a:pPr algn="ctr" defTabSz="428185" fontAlgn="ctr">
              <a:defRPr/>
            </a:pPr>
            <a:r>
              <a:rPr lang="en-US" sz="675"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429503" y="4208832"/>
            <a:ext cx="301417" cy="275398"/>
          </a:xfrm>
          <a:prstGeom prst="rect">
            <a:avLst/>
          </a:prstGeom>
          <a:noFill/>
          <a:ln>
            <a:noFill/>
          </a:ln>
        </p:spPr>
      </p:pic>
      <p:sp>
        <p:nvSpPr>
          <p:cNvPr id="569" name="Rectangle 568"/>
          <p:cNvSpPr/>
          <p:nvPr/>
        </p:nvSpPr>
        <p:spPr>
          <a:xfrm>
            <a:off x="4161626" y="4609492"/>
            <a:ext cx="826758" cy="357790"/>
          </a:xfrm>
          <a:prstGeom prst="rect">
            <a:avLst/>
          </a:prstGeom>
        </p:spPr>
        <p:txBody>
          <a:bodyPr wrap="square" tIns="0">
            <a:spAutoFit/>
          </a:bodyPr>
          <a:lstStyle/>
          <a:p>
            <a:pPr algn="ctr" defTabSz="428185" fontAlgn="ctr">
              <a:defRPr/>
            </a:pPr>
            <a:r>
              <a:rPr lang="en-US" sz="675" b="1" kern="0">
                <a:solidFill>
                  <a:srgbClr val="505050"/>
                </a:solidFill>
                <a:latin typeface="Segoe UI"/>
              </a:rPr>
              <a:t> New </a:t>
            </a:r>
          </a:p>
          <a:p>
            <a:pPr algn="ctr" defTabSz="428185" fontAlgn="ctr">
              <a:defRPr/>
            </a:pPr>
            <a:r>
              <a:rPr lang="en-US" sz="675" b="1" kern="0">
                <a:solidFill>
                  <a:srgbClr val="505050"/>
                </a:solidFill>
                <a:latin typeface="Segoe UI"/>
              </a:rPr>
              <a:t>Zealand </a:t>
            </a:r>
          </a:p>
          <a:p>
            <a:pPr algn="ctr" defTabSz="428185" fontAlgn="ctr">
              <a:defRPr/>
            </a:pPr>
            <a:r>
              <a:rPr lang="en-US" sz="675" b="1" kern="0">
                <a:solidFill>
                  <a:srgbClr val="505050"/>
                </a:solidFill>
                <a:latin typeface="Segoe UI"/>
              </a:rPr>
              <a:t>GCIO</a:t>
            </a:r>
          </a:p>
        </p:txBody>
      </p:sp>
      <p:pic>
        <p:nvPicPr>
          <p:cNvPr id="571" name="Picture 8" descr="image00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422493" y="4181756"/>
            <a:ext cx="329550" cy="32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2305887" y="4609492"/>
            <a:ext cx="569217"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China</a:t>
            </a:r>
          </a:p>
          <a:p>
            <a:pPr algn="ctr" defTabSz="428185" fontAlgn="ctr">
              <a:defRPr/>
            </a:pPr>
            <a:r>
              <a:rPr lang="en-US" sz="675" b="1" kern="0">
                <a:solidFill>
                  <a:srgbClr val="505050"/>
                </a:solidFill>
                <a:latin typeface="Segoe UI"/>
              </a:rPr>
              <a:t>GB 18030</a:t>
            </a:r>
          </a:p>
        </p:txBody>
      </p:sp>
      <p:sp>
        <p:nvSpPr>
          <p:cNvPr id="574" name="Rectangle 573"/>
          <p:cNvSpPr/>
          <p:nvPr/>
        </p:nvSpPr>
        <p:spPr>
          <a:xfrm>
            <a:off x="844085" y="4609492"/>
            <a:ext cx="847055"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EU</a:t>
            </a:r>
          </a:p>
          <a:p>
            <a:pPr algn="ctr" defTabSz="428185" fontAlgn="ctr">
              <a:defRPr/>
            </a:pPr>
            <a:r>
              <a:rPr lang="en-US" sz="675" b="1" kern="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5041" y="4200808"/>
            <a:ext cx="420578" cy="291446"/>
          </a:xfrm>
          <a:prstGeom prst="rect">
            <a:avLst/>
          </a:prstGeom>
        </p:spPr>
      </p:pic>
      <p:sp>
        <p:nvSpPr>
          <p:cNvPr id="577" name="Rectangle 576"/>
          <p:cNvSpPr/>
          <p:nvPr/>
        </p:nvSpPr>
        <p:spPr>
          <a:xfrm>
            <a:off x="5186103" y="4609492"/>
            <a:ext cx="469184"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ENISA</a:t>
            </a:r>
          </a:p>
          <a:p>
            <a:pPr algn="ctr" defTabSz="428185" fontAlgn="ctr">
              <a:defRPr/>
            </a:pPr>
            <a:r>
              <a:rPr lang="en-US" sz="675" b="1" kern="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270582" y="4197377"/>
            <a:ext cx="316005" cy="298309"/>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95929" y="4248720"/>
            <a:ext cx="326213" cy="195622"/>
          </a:xfrm>
          <a:prstGeom prst="rect">
            <a:avLst/>
          </a:prstGeom>
        </p:spPr>
      </p:pic>
      <p:sp>
        <p:nvSpPr>
          <p:cNvPr id="581" name="Rectangle 580"/>
          <p:cNvSpPr/>
          <p:nvPr/>
        </p:nvSpPr>
        <p:spPr>
          <a:xfrm>
            <a:off x="407053" y="4609492"/>
            <a:ext cx="643410"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31478" y="4216601"/>
            <a:ext cx="295297" cy="259861"/>
          </a:xfrm>
          <a:prstGeom prst="rect">
            <a:avLst/>
          </a:prstGeom>
          <a:noFill/>
          <a:ln>
            <a:noFill/>
          </a:ln>
        </p:spPr>
      </p:pic>
      <p:sp>
        <p:nvSpPr>
          <p:cNvPr id="584" name="Rectangle 583"/>
          <p:cNvSpPr/>
          <p:nvPr/>
        </p:nvSpPr>
        <p:spPr>
          <a:xfrm>
            <a:off x="5582434" y="4609492"/>
            <a:ext cx="593385" cy="357790"/>
          </a:xfrm>
          <a:prstGeom prst="rect">
            <a:avLst/>
          </a:prstGeom>
        </p:spPr>
        <p:txBody>
          <a:bodyPr wrap="square" tIns="0">
            <a:spAutoFit/>
          </a:bodyPr>
          <a:lstStyle/>
          <a:p>
            <a:pPr algn="ctr" defTabSz="428185" fontAlgn="ctr">
              <a:defRPr/>
            </a:pPr>
            <a:r>
              <a:rPr lang="en-US" sz="675"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4250123" y="2291263"/>
            <a:ext cx="512561" cy="179653"/>
          </a:xfrm>
          <a:prstGeom prst="rect">
            <a:avLst/>
          </a:prstGeom>
          <a:noFill/>
          <a:ln>
            <a:noFill/>
          </a:ln>
        </p:spPr>
      </p:pic>
      <p:sp>
        <p:nvSpPr>
          <p:cNvPr id="586" name="Rectangle 585"/>
          <p:cNvSpPr/>
          <p:nvPr/>
        </p:nvSpPr>
        <p:spPr>
          <a:xfrm>
            <a:off x="4170984" y="2587335"/>
            <a:ext cx="643125" cy="196208"/>
          </a:xfrm>
          <a:prstGeom prst="rect">
            <a:avLst/>
          </a:prstGeom>
        </p:spPr>
        <p:txBody>
          <a:bodyPr wrap="none">
            <a:spAutoFit/>
          </a:bodyPr>
          <a:lstStyle/>
          <a:p>
            <a:pPr algn="ctr" defTabSz="428185" fontAlgn="ctr">
              <a:defRPr/>
            </a:pPr>
            <a:r>
              <a:rPr lang="en-US" sz="675" b="1" kern="0">
                <a:solidFill>
                  <a:srgbClr val="505050"/>
                </a:solidFill>
                <a:latin typeface="Segoe UI"/>
              </a:rPr>
              <a:t>SP 800-171</a:t>
            </a:r>
          </a:p>
        </p:txBody>
      </p:sp>
      <p:sp>
        <p:nvSpPr>
          <p:cNvPr id="587" name="Rectangle 586"/>
          <p:cNvSpPr/>
          <p:nvPr/>
        </p:nvSpPr>
        <p:spPr>
          <a:xfrm>
            <a:off x="2750341" y="4609492"/>
            <a:ext cx="543677"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China</a:t>
            </a:r>
          </a:p>
          <a:p>
            <a:pPr algn="ctr" defTabSz="428185" fontAlgn="ctr">
              <a:defRPr/>
            </a:pPr>
            <a:r>
              <a:rPr lang="en-US" sz="675" b="1" kern="0">
                <a:solidFill>
                  <a:srgbClr val="505050"/>
                </a:solidFill>
                <a:latin typeface="Segoe UI"/>
              </a:rPr>
              <a:t>TRUCS</a:t>
            </a:r>
          </a:p>
        </p:txBody>
      </p:sp>
      <p:sp>
        <p:nvSpPr>
          <p:cNvPr id="588" name="Rectangle 587"/>
          <p:cNvSpPr/>
          <p:nvPr/>
        </p:nvSpPr>
        <p:spPr>
          <a:xfrm>
            <a:off x="6168241" y="4609492"/>
            <a:ext cx="436938"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Spain</a:t>
            </a:r>
          </a:p>
          <a:p>
            <a:pPr algn="ctr" defTabSz="428185" fontAlgn="ctr">
              <a:defRPr/>
            </a:pPr>
            <a:r>
              <a:rPr lang="en-US" sz="675" b="1" kern="0">
                <a:solidFill>
                  <a:srgbClr val="505050"/>
                </a:solidFill>
                <a:latin typeface="Segoe UI"/>
              </a:rPr>
              <a:t>ENS</a:t>
            </a:r>
          </a:p>
        </p:txBody>
      </p:sp>
      <p:sp>
        <p:nvSpPr>
          <p:cNvPr id="599" name="Rectangle 598"/>
          <p:cNvSpPr/>
          <p:nvPr/>
        </p:nvSpPr>
        <p:spPr>
          <a:xfrm>
            <a:off x="490630" y="3617609"/>
            <a:ext cx="643435"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PCI DSS</a:t>
            </a:r>
          </a:p>
          <a:p>
            <a:pPr algn="ctr" defTabSz="447820" fontAlgn="ctr">
              <a:defRPr/>
            </a:pPr>
            <a:r>
              <a:rPr lang="en-US" sz="675" b="1" kern="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58078" y="3161351"/>
            <a:ext cx="421473" cy="421473"/>
          </a:xfrm>
          <a:prstGeom prst="rect">
            <a:avLst/>
          </a:prstGeom>
        </p:spPr>
      </p:pic>
      <p:sp>
        <p:nvSpPr>
          <p:cNvPr id="602" name="Rectangle 601"/>
          <p:cNvSpPr/>
          <p:nvPr/>
        </p:nvSpPr>
        <p:spPr>
          <a:xfrm>
            <a:off x="1125476" y="3617609"/>
            <a:ext cx="486675" cy="226263"/>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CDSA</a:t>
            </a:r>
          </a:p>
        </p:txBody>
      </p:sp>
      <p:sp>
        <p:nvSpPr>
          <p:cNvPr id="604" name="Rectangle 603"/>
          <p:cNvSpPr/>
          <p:nvPr/>
        </p:nvSpPr>
        <p:spPr>
          <a:xfrm>
            <a:off x="2691919" y="3617609"/>
            <a:ext cx="875590" cy="226263"/>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Shared</a:t>
            </a:r>
          </a:p>
          <a:p>
            <a:pPr algn="ctr" defTabSz="447820" fontAlgn="ctr">
              <a:defRPr/>
            </a:pPr>
            <a:r>
              <a:rPr lang="en-US" sz="675" b="1" kern="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911084" y="3257800"/>
            <a:ext cx="461854" cy="228574"/>
          </a:xfrm>
          <a:prstGeom prst="rect">
            <a:avLst/>
          </a:prstGeom>
        </p:spPr>
      </p:pic>
      <p:sp>
        <p:nvSpPr>
          <p:cNvPr id="606" name="Rectangle 605"/>
          <p:cNvSpPr/>
          <p:nvPr/>
        </p:nvSpPr>
        <p:spPr>
          <a:xfrm>
            <a:off x="1623591" y="3617609"/>
            <a:ext cx="559765"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MPAA</a:t>
            </a:r>
          </a:p>
        </p:txBody>
      </p:sp>
      <p:sp>
        <p:nvSpPr>
          <p:cNvPr id="608" name="Rectangle 607"/>
          <p:cNvSpPr/>
          <p:nvPr/>
        </p:nvSpPr>
        <p:spPr>
          <a:xfrm>
            <a:off x="4814946" y="4609492"/>
            <a:ext cx="389048" cy="226263"/>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Japan </a:t>
            </a:r>
            <a:br>
              <a:rPr lang="en-US" sz="675" b="1" kern="0">
                <a:solidFill>
                  <a:srgbClr val="505050"/>
                </a:solidFill>
                <a:latin typeface="Segoe UI"/>
              </a:rPr>
            </a:br>
            <a:r>
              <a:rPr lang="en-US" sz="675" b="1" kern="0">
                <a:solidFill>
                  <a:srgbClr val="505050"/>
                </a:solidFill>
                <a:latin typeface="Segoe UI"/>
              </a:rPr>
              <a:t>My</a:t>
            </a:r>
          </a:p>
          <a:p>
            <a:pPr algn="ctr" defTabSz="447820" fontAlgn="ctr">
              <a:defRPr/>
            </a:pPr>
            <a:r>
              <a:rPr lang="en-US" sz="675" b="1" kern="0">
                <a:solidFill>
                  <a:srgbClr val="505050"/>
                </a:solidFill>
                <a:latin typeface="Segoe UI"/>
              </a:rPr>
              <a:t>Number </a:t>
            </a:r>
            <a:br>
              <a:rPr lang="en-US" sz="675" b="1" kern="0">
                <a:solidFill>
                  <a:srgbClr val="505050"/>
                </a:solidFill>
                <a:latin typeface="Segoe UI"/>
              </a:rPr>
            </a:br>
            <a:r>
              <a:rPr lang="en-US" sz="675" b="1" kern="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824590" y="4201336"/>
            <a:ext cx="379404" cy="290390"/>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52109" y="3208340"/>
            <a:ext cx="491963" cy="327494"/>
          </a:xfrm>
          <a:prstGeom prst="rect">
            <a:avLst/>
          </a:prstGeom>
        </p:spPr>
      </p:pic>
      <p:sp>
        <p:nvSpPr>
          <p:cNvPr id="612" name="Rectangle 611"/>
          <p:cNvSpPr/>
          <p:nvPr/>
        </p:nvSpPr>
        <p:spPr>
          <a:xfrm>
            <a:off x="2190168" y="3617609"/>
            <a:ext cx="559765"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FACT</a:t>
            </a:r>
          </a:p>
          <a:p>
            <a:pPr algn="ctr" defTabSz="447820" fontAlgn="ctr">
              <a:defRPr/>
            </a:pPr>
            <a:r>
              <a:rPr lang="en-US" sz="675" b="1" kern="0">
                <a:solidFill>
                  <a:srgbClr val="505050"/>
                </a:solidFill>
                <a:latin typeface="Segoe UI"/>
              </a:rPr>
              <a:t>UK</a:t>
            </a:r>
          </a:p>
        </p:txBody>
      </p:sp>
      <p:sp>
        <p:nvSpPr>
          <p:cNvPr id="613" name="Rectangle 612"/>
          <p:cNvSpPr/>
          <p:nvPr/>
        </p:nvSpPr>
        <p:spPr>
          <a:xfrm>
            <a:off x="1482436" y="2587335"/>
            <a:ext cx="712150" cy="300082"/>
          </a:xfrm>
          <a:prstGeom prst="rect">
            <a:avLst/>
          </a:prstGeom>
        </p:spPr>
        <p:txBody>
          <a:bodyPr wrap="square">
            <a:spAutoFit/>
          </a:bodyPr>
          <a:lstStyle/>
          <a:p>
            <a:pPr algn="ctr" defTabSz="428185" fontAlgn="ctr">
              <a:defRPr/>
            </a:pPr>
            <a:r>
              <a:rPr lang="en-US" sz="675" b="1" kern="0">
                <a:solidFill>
                  <a:srgbClr val="505050"/>
                </a:solidFill>
                <a:latin typeface="Segoe UI"/>
              </a:rPr>
              <a:t>High</a:t>
            </a:r>
          </a:p>
          <a:p>
            <a:pPr algn="ctr" defTabSz="428185" fontAlgn="ctr">
              <a:defRPr/>
            </a:pPr>
            <a:r>
              <a:rPr lang="en-US" sz="675"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182470" y="2179198"/>
            <a:ext cx="406723" cy="40378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003267" y="3194242"/>
            <a:ext cx="355691" cy="355691"/>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7903968" y="3617608"/>
            <a:ext cx="556555" cy="196208"/>
          </a:xfrm>
          <a:prstGeom prst="rect">
            <a:avLst/>
          </a:prstGeom>
        </p:spPr>
        <p:txBody>
          <a:bodyPr wrap="square">
            <a:spAutoFit/>
          </a:bodyPr>
          <a:lstStyle/>
          <a:p>
            <a:pPr algn="ctr" defTabSz="428185" fontAlgn="ctr">
              <a:defRPr/>
            </a:pPr>
            <a:r>
              <a:rPr lang="en-US" sz="675" b="1" kern="0">
                <a:solidFill>
                  <a:srgbClr val="505050"/>
                </a:solidFill>
                <a:latin typeface="Segoe UI"/>
              </a:rPr>
              <a:t>GLBA</a:t>
            </a:r>
          </a:p>
        </p:txBody>
      </p:sp>
      <p:sp>
        <p:nvSpPr>
          <p:cNvPr id="617" name="Rectangle 616"/>
          <p:cNvSpPr/>
          <p:nvPr/>
        </p:nvSpPr>
        <p:spPr>
          <a:xfrm>
            <a:off x="3317435" y="2587335"/>
            <a:ext cx="655950" cy="300082"/>
          </a:xfrm>
          <a:prstGeom prst="rect">
            <a:avLst/>
          </a:prstGeom>
        </p:spPr>
        <p:txBody>
          <a:bodyPr wrap="none">
            <a:spAutoFit/>
          </a:bodyPr>
          <a:lstStyle/>
          <a:p>
            <a:pPr algn="ctr" defTabSz="428185" fontAlgn="ctr">
              <a:defRPr/>
            </a:pPr>
            <a:r>
              <a:rPr lang="en-US" sz="675" b="1" kern="0">
                <a:solidFill>
                  <a:srgbClr val="505050"/>
                </a:solidFill>
                <a:latin typeface="Segoe UI"/>
              </a:rPr>
              <a:t>DoD DISA</a:t>
            </a:r>
          </a:p>
          <a:p>
            <a:pPr algn="ctr" defTabSz="428185" fontAlgn="ctr">
              <a:defRPr/>
            </a:pPr>
            <a:r>
              <a:rPr lang="en-US" sz="675"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172074" y="4179761"/>
            <a:ext cx="435783" cy="333540"/>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597084" y="3216958"/>
            <a:ext cx="454308" cy="310259"/>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974272" y="3201715"/>
            <a:ext cx="681489" cy="340744"/>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6063155" y="3617608"/>
            <a:ext cx="556555" cy="196208"/>
          </a:xfrm>
          <a:prstGeom prst="rect">
            <a:avLst/>
          </a:prstGeom>
        </p:spPr>
        <p:txBody>
          <a:bodyPr wrap="square">
            <a:spAutoFit/>
          </a:bodyPr>
          <a:lstStyle/>
          <a:p>
            <a:pPr algn="ctr" defTabSz="428185" fontAlgn="ctr">
              <a:defRPr/>
            </a:pPr>
            <a:r>
              <a:rPr lang="en-US" sz="675" b="1" kern="0">
                <a:solidFill>
                  <a:srgbClr val="505050"/>
                </a:solidFill>
                <a:latin typeface="Segoe UI"/>
              </a:rPr>
              <a:t>MARS-E</a:t>
            </a:r>
          </a:p>
        </p:txBody>
      </p:sp>
      <p:sp>
        <p:nvSpPr>
          <p:cNvPr id="623" name="Rectangle 622"/>
          <p:cNvSpPr/>
          <p:nvPr/>
        </p:nvSpPr>
        <p:spPr>
          <a:xfrm>
            <a:off x="8571605" y="3617608"/>
            <a:ext cx="402674" cy="196208"/>
          </a:xfrm>
          <a:prstGeom prst="rect">
            <a:avLst/>
          </a:prstGeom>
        </p:spPr>
        <p:txBody>
          <a:bodyPr wrap="none">
            <a:spAutoFit/>
          </a:bodyPr>
          <a:lstStyle/>
          <a:p>
            <a:pPr algn="ctr" defTabSz="428103" fontAlgn="ctr">
              <a:defRPr/>
            </a:pPr>
            <a:r>
              <a:rPr lang="en-US" sz="675"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467832" y="3274403"/>
            <a:ext cx="502234" cy="195368"/>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2842366" y="4207037"/>
            <a:ext cx="385760" cy="278987"/>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1608417" y="2219192"/>
            <a:ext cx="521109" cy="323795"/>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4437" y="1390912"/>
            <a:ext cx="431750" cy="326210"/>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2430963" y="1797540"/>
            <a:ext cx="425421"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4863163" y="1364818"/>
            <a:ext cx="413329" cy="378398"/>
          </a:xfrm>
          <a:prstGeom prst="rect">
            <a:avLst/>
          </a:prstGeom>
        </p:spPr>
      </p:pic>
      <p:sp>
        <p:nvSpPr>
          <p:cNvPr id="632" name="Rectangle 631"/>
          <p:cNvSpPr/>
          <p:nvPr/>
        </p:nvSpPr>
        <p:spPr>
          <a:xfrm>
            <a:off x="4784638" y="1797540"/>
            <a:ext cx="559765"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SOC 2</a:t>
            </a:r>
          </a:p>
          <a:p>
            <a:pPr algn="ctr" defTabSz="447820" fontAlgn="ctr">
              <a:defRPr/>
            </a:pPr>
            <a:r>
              <a:rPr lang="en-US" sz="675" b="1" kern="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5669599" y="1364818"/>
            <a:ext cx="413329" cy="378398"/>
          </a:xfrm>
          <a:prstGeom prst="rect">
            <a:avLst/>
          </a:prstGeom>
        </p:spPr>
      </p:pic>
      <p:sp>
        <p:nvSpPr>
          <p:cNvPr id="635" name="Rectangle 634"/>
          <p:cNvSpPr/>
          <p:nvPr/>
        </p:nvSpPr>
        <p:spPr>
          <a:xfrm>
            <a:off x="5591075" y="1797540"/>
            <a:ext cx="559765"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SOC 3</a:t>
            </a:r>
          </a:p>
        </p:txBody>
      </p:sp>
      <p:sp>
        <p:nvSpPr>
          <p:cNvPr id="636" name="Rectangle 635"/>
          <p:cNvSpPr/>
          <p:nvPr/>
        </p:nvSpPr>
        <p:spPr>
          <a:xfrm>
            <a:off x="7109619" y="4609492"/>
            <a:ext cx="540820"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India</a:t>
            </a:r>
          </a:p>
          <a:p>
            <a:pPr algn="ctr" defTabSz="428185" fontAlgn="ctr">
              <a:defRPr/>
            </a:pPr>
            <a:r>
              <a:rPr lang="en-US" sz="675" b="1" kern="0" err="1">
                <a:solidFill>
                  <a:srgbClr val="505050"/>
                </a:solidFill>
                <a:latin typeface="Segoe UI"/>
              </a:rPr>
              <a:t>MeitY</a:t>
            </a:r>
            <a:endParaRPr lang="en-US" sz="675"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721836" y="4261909"/>
            <a:ext cx="338489" cy="16924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7589526" y="4609492"/>
            <a:ext cx="596422" cy="357790"/>
          </a:xfrm>
          <a:prstGeom prst="rect">
            <a:avLst/>
          </a:prstGeom>
        </p:spPr>
        <p:txBody>
          <a:bodyPr wrap="square" tIns="0">
            <a:spAutoFit/>
          </a:bodyPr>
          <a:lstStyle/>
          <a:p>
            <a:pPr algn="ctr" defTabSz="428185" fontAlgn="ctr">
              <a:defRPr/>
            </a:pPr>
            <a:r>
              <a:rPr lang="en-US" sz="675" b="1" kern="0">
                <a:solidFill>
                  <a:srgbClr val="505050"/>
                </a:solidFill>
                <a:latin typeface="Segoe UI"/>
              </a:rPr>
              <a:t>Canada</a:t>
            </a:r>
          </a:p>
          <a:p>
            <a:pPr algn="ctr" defTabSz="428185" fontAlgn="ctr">
              <a:defRPr/>
            </a:pPr>
            <a:r>
              <a:rPr lang="en-US" sz="675" b="1" kern="0">
                <a:solidFill>
                  <a:srgbClr val="505050"/>
                </a:solidFill>
                <a:latin typeface="Segoe UI"/>
              </a:rPr>
              <a:t>Privacy</a:t>
            </a:r>
            <a:br>
              <a:rPr lang="en-US" sz="675" b="1" kern="0">
                <a:solidFill>
                  <a:srgbClr val="505050"/>
                </a:solidFill>
                <a:latin typeface="Segoe UI"/>
              </a:rPr>
            </a:br>
            <a:r>
              <a:rPr lang="en-US" sz="675"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716919" y="3268277"/>
            <a:ext cx="372080" cy="207620"/>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22291" y="4180339"/>
            <a:ext cx="231365" cy="332383"/>
          </a:xfrm>
          <a:prstGeom prst="rect">
            <a:avLst/>
          </a:prstGeom>
        </p:spPr>
      </p:pic>
      <p:sp>
        <p:nvSpPr>
          <p:cNvPr id="641" name="Rectangle 640"/>
          <p:cNvSpPr/>
          <p:nvPr/>
        </p:nvSpPr>
        <p:spPr>
          <a:xfrm>
            <a:off x="8059524" y="4609492"/>
            <a:ext cx="588846"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Privacy</a:t>
            </a:r>
          </a:p>
          <a:p>
            <a:pPr algn="ctr" defTabSz="428185" fontAlgn="ctr">
              <a:defRPr/>
            </a:pPr>
            <a:r>
              <a:rPr lang="en-US" sz="675"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8398" y="1390912"/>
            <a:ext cx="431750" cy="326210"/>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3224925" y="1797540"/>
            <a:ext cx="425421" cy="113131"/>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207653" y="4256702"/>
            <a:ext cx="323300" cy="179658"/>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676763" y="2189051"/>
            <a:ext cx="370065" cy="384077"/>
          </a:xfrm>
          <a:prstGeom prst="rect">
            <a:avLst/>
          </a:prstGeom>
        </p:spPr>
      </p:pic>
      <p:sp>
        <p:nvSpPr>
          <p:cNvPr id="647" name="Rectangle 646"/>
          <p:cNvSpPr/>
          <p:nvPr/>
        </p:nvSpPr>
        <p:spPr>
          <a:xfrm>
            <a:off x="8382849" y="4609492"/>
            <a:ext cx="819132" cy="357790"/>
          </a:xfrm>
          <a:prstGeom prst="rect">
            <a:avLst/>
          </a:prstGeom>
        </p:spPr>
        <p:txBody>
          <a:bodyPr wrap="square" tIns="0">
            <a:spAutoFit/>
          </a:bodyPr>
          <a:lstStyle/>
          <a:p>
            <a:pPr algn="ctr" defTabSz="428103" fontAlgn="ctr">
              <a:defRPr/>
            </a:pPr>
            <a:r>
              <a:rPr lang="en-US" sz="675" b="1" kern="0">
                <a:solidFill>
                  <a:srgbClr val="505050"/>
                </a:solidFill>
                <a:latin typeface="Segoe UI"/>
              </a:rPr>
              <a:t>Germany IT</a:t>
            </a:r>
          </a:p>
          <a:p>
            <a:pPr algn="ctr" defTabSz="428103" fontAlgn="ctr">
              <a:defRPr/>
            </a:pPr>
            <a:r>
              <a:rPr lang="en-US" sz="675" b="1" kern="0">
                <a:solidFill>
                  <a:srgbClr val="505050"/>
                </a:solidFill>
                <a:latin typeface="Segoe UI"/>
              </a:rPr>
              <a:t>Grundschutz</a:t>
            </a:r>
          </a:p>
          <a:p>
            <a:pPr algn="ctr" defTabSz="428103" fontAlgn="ctr">
              <a:defRPr/>
            </a:pPr>
            <a:r>
              <a:rPr lang="en-US" sz="675" b="1" kern="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602065" y="4180999"/>
            <a:ext cx="343511" cy="331065"/>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2631897" y="2193427"/>
            <a:ext cx="375952" cy="375326"/>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449839" y="2193427"/>
            <a:ext cx="375952" cy="375326"/>
          </a:xfrm>
          <a:prstGeom prst="rect">
            <a:avLst/>
          </a:prstGeom>
        </p:spPr>
      </p:pic>
      <p:sp>
        <p:nvSpPr>
          <p:cNvPr id="651" name="Rectangle 650"/>
          <p:cNvSpPr/>
          <p:nvPr/>
        </p:nvSpPr>
        <p:spPr>
          <a:xfrm>
            <a:off x="6589039" y="4609492"/>
            <a:ext cx="593385" cy="253916"/>
          </a:xfrm>
          <a:prstGeom prst="rect">
            <a:avLst/>
          </a:prstGeom>
        </p:spPr>
        <p:txBody>
          <a:bodyPr wrap="square" tIns="0">
            <a:spAutoFit/>
          </a:bodyPr>
          <a:lstStyle/>
          <a:p>
            <a:pPr algn="ctr" defTabSz="428185" fontAlgn="ctr">
              <a:defRPr/>
            </a:pPr>
            <a:r>
              <a:rPr lang="en-US" sz="675" b="1" kern="0">
                <a:solidFill>
                  <a:srgbClr val="505050"/>
                </a:solidFill>
                <a:latin typeface="Segoe UI"/>
              </a:rPr>
              <a:t>Spain</a:t>
            </a:r>
          </a:p>
          <a:p>
            <a:pPr algn="ctr" defTabSz="428185" fontAlgn="ctr">
              <a:defRPr/>
            </a:pPr>
            <a:r>
              <a:rPr lang="en-US" sz="675" b="1" kern="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725279" y="4164837"/>
            <a:ext cx="316539" cy="363388"/>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8377895" y="2285547"/>
            <a:ext cx="521820" cy="191085"/>
          </a:xfrm>
          <a:prstGeom prst="rect">
            <a:avLst/>
          </a:prstGeom>
        </p:spPr>
      </p:pic>
      <p:pic>
        <p:nvPicPr>
          <p:cNvPr id="655" name="Picture 654"/>
          <p:cNvPicPr>
            <a:picLocks noChangeAspect="1"/>
          </p:cNvPicPr>
          <p:nvPr/>
        </p:nvPicPr>
        <p:blipFill>
          <a:blip r:embed="rId12"/>
          <a:stretch>
            <a:fillRect/>
          </a:stretch>
        </p:blipFill>
        <p:spPr>
          <a:xfrm>
            <a:off x="7373855" y="1446779"/>
            <a:ext cx="559350" cy="214478"/>
          </a:xfrm>
          <a:prstGeom prst="rect">
            <a:avLst/>
          </a:prstGeom>
        </p:spPr>
      </p:pic>
      <p:sp>
        <p:nvSpPr>
          <p:cNvPr id="656" name="Rectangle 655"/>
          <p:cNvSpPr/>
          <p:nvPr/>
        </p:nvSpPr>
        <p:spPr>
          <a:xfrm>
            <a:off x="7377288" y="1797540"/>
            <a:ext cx="621044" cy="226263"/>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CSA STAR</a:t>
            </a:r>
          </a:p>
          <a:p>
            <a:pPr algn="ctr" defTabSz="447820" fontAlgn="ctr">
              <a:defRPr/>
            </a:pPr>
            <a:r>
              <a:rPr lang="en-US" sz="675" b="1" kern="0">
                <a:solidFill>
                  <a:srgbClr val="505050"/>
                </a:solidFill>
                <a:latin typeface="Segoe UI"/>
              </a:rPr>
              <a:t>Certification</a:t>
            </a:r>
          </a:p>
          <a:p>
            <a:pPr algn="ctr" defTabSz="447820" fontAlgn="ctr">
              <a:defRPr/>
            </a:pPr>
            <a:endParaRPr lang="en-US" sz="675" b="1" kern="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8326056" y="1446779"/>
            <a:ext cx="559350" cy="214478"/>
          </a:xfrm>
          <a:prstGeom prst="rect">
            <a:avLst/>
          </a:prstGeom>
        </p:spPr>
      </p:pic>
      <p:sp>
        <p:nvSpPr>
          <p:cNvPr id="659" name="Rectangle 658"/>
          <p:cNvSpPr/>
          <p:nvPr/>
        </p:nvSpPr>
        <p:spPr>
          <a:xfrm>
            <a:off x="8329489" y="1797540"/>
            <a:ext cx="621044" cy="226263"/>
          </a:xfrm>
          <a:prstGeom prst="rect">
            <a:avLst/>
          </a:prstGeom>
        </p:spPr>
        <p:txBody>
          <a:bodyPr wrap="none" lIns="0" tIns="0" rIns="0" bIns="0">
            <a:noAutofit/>
          </a:bodyPr>
          <a:lstStyle/>
          <a:p>
            <a:pPr algn="ctr" defTabSz="447820" fontAlgn="ctr">
              <a:defRPr/>
            </a:pPr>
            <a:r>
              <a:rPr lang="en-US" sz="675" b="1" kern="0">
                <a:solidFill>
                  <a:srgbClr val="505050"/>
                </a:solidFill>
                <a:latin typeface="Segoe UI"/>
              </a:rPr>
              <a:t>CSA STAR</a:t>
            </a:r>
          </a:p>
          <a:p>
            <a:pPr algn="ctr" defTabSz="447820" fontAlgn="ctr">
              <a:defRPr/>
            </a:pPr>
            <a:r>
              <a:rPr lang="en-US" sz="675" b="1" kern="0">
                <a:solidFill>
                  <a:srgbClr val="505050"/>
                </a:solidFill>
                <a:latin typeface="Segoe UI"/>
              </a:rPr>
              <a:t>Attestation</a:t>
            </a:r>
          </a:p>
          <a:p>
            <a:pPr algn="ctr" defTabSz="447820" fontAlgn="ctr">
              <a:defRPr/>
            </a:pPr>
            <a:endParaRPr lang="en-US" sz="675"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734621" y="3286293"/>
            <a:ext cx="411527" cy="171588"/>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4666901" y="3617608"/>
            <a:ext cx="556555" cy="196208"/>
          </a:xfrm>
          <a:prstGeom prst="rect">
            <a:avLst/>
          </a:prstGeom>
        </p:spPr>
        <p:txBody>
          <a:bodyPr wrap="square">
            <a:spAutoFit/>
          </a:bodyPr>
          <a:lstStyle/>
          <a:p>
            <a:pPr algn="ctr" defTabSz="428185" fontAlgn="ctr">
              <a:defRPr/>
            </a:pPr>
            <a:r>
              <a:rPr lang="en-US" sz="675" b="1" kern="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819473" y="3274455"/>
            <a:ext cx="487681" cy="195264"/>
          </a:xfrm>
          <a:prstGeom prst="rect">
            <a:avLst/>
          </a:prstGeom>
        </p:spPr>
      </p:pic>
      <p:sp>
        <p:nvSpPr>
          <p:cNvPr id="663" name="Rectangle 662"/>
          <p:cNvSpPr/>
          <p:nvPr/>
        </p:nvSpPr>
        <p:spPr>
          <a:xfrm>
            <a:off x="6668290" y="3617608"/>
            <a:ext cx="804476" cy="300082"/>
          </a:xfrm>
          <a:prstGeom prst="rect">
            <a:avLst/>
          </a:prstGeom>
        </p:spPr>
        <p:txBody>
          <a:bodyPr wrap="square">
            <a:spAutoFit/>
          </a:bodyPr>
          <a:lstStyle/>
          <a:p>
            <a:pPr algn="ctr" defTabSz="428185" fontAlgn="ctr">
              <a:defRPr/>
            </a:pPr>
            <a:r>
              <a:rPr lang="en-US" sz="675" b="1" kern="0">
                <a:solidFill>
                  <a:srgbClr val="505050"/>
                </a:solidFill>
                <a:latin typeface="Segoe UI"/>
              </a:rPr>
              <a:t>IG Toolkit</a:t>
            </a:r>
          </a:p>
          <a:p>
            <a:pPr algn="ctr" defTabSz="428185" fontAlgn="ctr">
              <a:defRPr/>
            </a:pPr>
            <a:r>
              <a:rPr lang="en-US" sz="675" b="1" kern="0">
                <a:solidFill>
                  <a:srgbClr val="505050"/>
                </a:solidFill>
                <a:latin typeface="Segoe UI"/>
              </a:rPr>
              <a:t>UK</a:t>
            </a:r>
          </a:p>
        </p:txBody>
      </p:sp>
      <p:pic>
        <p:nvPicPr>
          <p:cNvPr id="664" name="Picture 66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1890813" y="4067492"/>
            <a:ext cx="558079" cy="558079"/>
          </a:xfrm>
          <a:prstGeom prst="rect">
            <a:avLst/>
          </a:prstGeom>
        </p:spPr>
      </p:pic>
      <p:sp>
        <p:nvSpPr>
          <p:cNvPr id="168" name="Freeform 13"/>
          <p:cNvSpPr>
            <a:spLocks noChangeAspect="1" noEditPoints="1"/>
          </p:cNvSpPr>
          <p:nvPr/>
        </p:nvSpPr>
        <p:spPr bwMode="auto">
          <a:xfrm>
            <a:off x="8467832" y="200739"/>
            <a:ext cx="442064" cy="475636"/>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chemeClr val="bg1"/>
          </a:solidFill>
        </p:spPr>
        <p:txBody>
          <a:bodyPr vert="horz" wrap="square" lIns="67222" tIns="33611" rIns="67222" bIns="33611" numCol="1" anchor="t" anchorCtr="0" compatLnSpc="1">
            <a:prstTxWarp prst="textNoShape">
              <a:avLst/>
            </a:prstTxWarp>
          </a:bodyPr>
          <a:lstStyle/>
          <a:p>
            <a:pPr defTabSz="672229">
              <a:defRPr/>
            </a:pPr>
            <a:endParaRPr lang="en-US" sz="1324" kern="0">
              <a:solidFill>
                <a:srgbClr val="505050"/>
              </a:solidFill>
              <a:latin typeface="Segoe UI Semilight"/>
            </a:endParaRPr>
          </a:p>
        </p:txBody>
      </p:sp>
      <p:sp>
        <p:nvSpPr>
          <p:cNvPr id="140" name="Title 2"/>
          <p:cNvSpPr txBox="1">
            <a:spLocks/>
          </p:cNvSpPr>
          <p:nvPr/>
        </p:nvSpPr>
        <p:spPr>
          <a:xfrm>
            <a:off x="202551" y="217803"/>
            <a:ext cx="8740640" cy="674557"/>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altLang="zh-TW" sz="3200" spc="-102" dirty="0">
                <a:solidFill>
                  <a:srgbClr val="FFFFFF"/>
                </a:solidFill>
                <a:latin typeface="Arial Narrow" panose="020B0606020202030204" pitchFamily="34" charset="0"/>
                <a:ea typeface="微軟正黑體" panose="020B0604030504040204" pitchFamily="34" charset="-120"/>
              </a:rPr>
              <a:t>Azure </a:t>
            </a:r>
            <a:r>
              <a:rPr lang="zh-TW" altLang="en-US" sz="3200" spc="-102" dirty="0">
                <a:solidFill>
                  <a:srgbClr val="FFFFFF"/>
                </a:solidFill>
                <a:latin typeface="Arial Narrow" panose="020B0606020202030204" pitchFamily="34" charset="0"/>
                <a:ea typeface="微軟正黑體" panose="020B0604030504040204" pitchFamily="34" charset="-120"/>
              </a:rPr>
              <a:t>通過多項業界標準規範</a:t>
            </a:r>
            <a:endParaRPr lang="en-US" altLang="zh-TW" sz="4000" spc="-102" dirty="0">
              <a:gradFill>
                <a:gsLst>
                  <a:gs pos="1250">
                    <a:srgbClr val="FFFFFF"/>
                  </a:gs>
                  <a:gs pos="100000">
                    <a:srgbClr val="FFFFFF"/>
                  </a:gs>
                </a:gsLst>
                <a:lin ang="5400000" scaled="0"/>
              </a:gradFill>
              <a:latin typeface="Arial Narrow" panose="020B0606020202030204" pitchFamily="34" charset="0"/>
              <a:ea typeface="微軟正黑體" panose="020B0604030504040204" pitchFamily="34" charset="-120"/>
            </a:endParaRPr>
          </a:p>
        </p:txBody>
      </p:sp>
      <p:grpSp>
        <p:nvGrpSpPr>
          <p:cNvPr id="6" name="Group 5"/>
          <p:cNvGrpSpPr/>
          <p:nvPr/>
        </p:nvGrpSpPr>
        <p:grpSpPr>
          <a:xfrm>
            <a:off x="128179" y="1307618"/>
            <a:ext cx="307617" cy="746085"/>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168" algn="ctr" defTabSz="685714" fontAlgn="base">
                <a:spcBef>
                  <a:spcPct val="0"/>
                </a:spcBef>
                <a:spcAft>
                  <a:spcPts val="882"/>
                </a:spcAft>
                <a:buClr>
                  <a:srgbClr val="FFFFFF"/>
                </a:buClr>
                <a:buSzPct val="80000"/>
                <a:defRPr/>
              </a:pPr>
              <a:r>
                <a:rPr lang="en-IN" sz="900" b="1" kern="0">
                  <a:solidFill>
                    <a:schemeClr val="tx2"/>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31025" y="2228685"/>
            <a:ext cx="301424" cy="746085"/>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685714">
                <a:spcAft>
                  <a:spcPts val="882"/>
                </a:spcAft>
                <a:defRPr/>
              </a:pPr>
              <a:r>
                <a:rPr lang="en-IN" sz="900" b="1" kern="0">
                  <a:solidFill>
                    <a:schemeClr val="tx2"/>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28180" y="3145626"/>
            <a:ext cx="307617" cy="746085"/>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168" algn="ctr" defTabSz="685714" fontAlgn="base">
                <a:spcBef>
                  <a:spcPct val="0"/>
                </a:spcBef>
                <a:spcAft>
                  <a:spcPts val="882"/>
                </a:spcAft>
                <a:buClr>
                  <a:srgbClr val="FFFFFF"/>
                </a:buClr>
                <a:buSzPct val="80000"/>
                <a:defRPr/>
              </a:pPr>
              <a:r>
                <a:rPr lang="en-IN" sz="900" b="1" kern="0">
                  <a:solidFill>
                    <a:schemeClr val="tx2"/>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31270" y="4179908"/>
            <a:ext cx="300932" cy="746085"/>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685714">
                <a:spcAft>
                  <a:spcPts val="882"/>
                </a:spcAft>
                <a:defRPr/>
              </a:pPr>
              <a:r>
                <a:rPr lang="en-IN" sz="900" b="1" kern="0">
                  <a:solidFill>
                    <a:schemeClr val="tx2"/>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5021" y="-335382"/>
            <a:ext cx="2100698" cy="70023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229">
              <a:defRPr/>
            </a:pPr>
            <a:endParaRPr lang="en-US" sz="1324" kern="0">
              <a:solidFill>
                <a:sysClr val="windowText" lastClr="000000"/>
              </a:solidFill>
              <a:latin typeface="Arial Narrow" panose="020B0606020202030204" pitchFamily="34" charset="0"/>
              <a:ea typeface="微軟正黑體" panose="020B0604030504040204" pitchFamily="34" charset="-120"/>
            </a:endParaRPr>
          </a:p>
        </p:txBody>
      </p:sp>
      <p:sp>
        <p:nvSpPr>
          <p:cNvPr id="3" name="Title 2"/>
          <p:cNvSpPr>
            <a:spLocks noGrp="1"/>
          </p:cNvSpPr>
          <p:nvPr>
            <p:ph type="title"/>
          </p:nvPr>
        </p:nvSpPr>
        <p:spPr>
          <a:xfrm>
            <a:off x="209566" y="504152"/>
            <a:ext cx="8229600" cy="644228"/>
          </a:xfrm>
        </p:spPr>
        <p:txBody>
          <a:bodyPr/>
          <a:lstStyle/>
          <a:p>
            <a:r>
              <a:rPr lang="zh-TW" altLang="en-US" sz="3200" dirty="0">
                <a:latin typeface="Arial Narrow" panose="020B0606020202030204" pitchFamily="34" charset="0"/>
              </a:rPr>
              <a:t>技術選項多、部署有彈性</a:t>
            </a:r>
            <a:endParaRPr lang="en-US" sz="2941" dirty="0">
              <a:latin typeface="Arial Narrow" panose="020B0606020202030204" pitchFamily="34" charset="0"/>
            </a:endParaRPr>
          </a:p>
        </p:txBody>
      </p:sp>
      <p:grpSp>
        <p:nvGrpSpPr>
          <p:cNvPr id="303" name="Group 302"/>
          <p:cNvGrpSpPr/>
          <p:nvPr/>
        </p:nvGrpSpPr>
        <p:grpSpPr>
          <a:xfrm>
            <a:off x="286359" y="1334095"/>
            <a:ext cx="8658566" cy="3639500"/>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6745" y="1414090"/>
            <a:ext cx="526727" cy="356846"/>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8920" y="1330992"/>
            <a:ext cx="383111" cy="467129"/>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4982" y="1336764"/>
            <a:ext cx="357036" cy="49406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067" r="27067"/>
          <a:stretch/>
        </p:blipFill>
        <p:spPr bwMode="auto">
          <a:xfrm>
            <a:off x="3884843" y="1349302"/>
            <a:ext cx="374109" cy="432292"/>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6812" y="1401355"/>
            <a:ext cx="452102" cy="364879"/>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50794" y="1324730"/>
            <a:ext cx="480207" cy="479652"/>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3396" y="1363122"/>
            <a:ext cx="243725" cy="3977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762" r="7097"/>
          <a:stretch/>
        </p:blipFill>
        <p:spPr bwMode="auto">
          <a:xfrm>
            <a:off x="6799053" y="1312760"/>
            <a:ext cx="604028" cy="551517"/>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04208" y="1328719"/>
            <a:ext cx="516581" cy="516581"/>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04520" y="1988615"/>
            <a:ext cx="469480" cy="461341"/>
          </a:xfrm>
          <a:prstGeom prst="rect">
            <a:avLst/>
          </a:prstGeom>
        </p:spPr>
      </p:pic>
      <p:pic>
        <p:nvPicPr>
          <p:cNvPr id="432" name="Picture 18" descr="Image result for puppet labs"/>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860" r="19860"/>
          <a:stretch/>
        </p:blipFill>
        <p:spPr bwMode="auto">
          <a:xfrm>
            <a:off x="2305148" y="1963078"/>
            <a:ext cx="525967" cy="55127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0682" y="1982899"/>
            <a:ext cx="584146" cy="461837"/>
          </a:xfrm>
          <a:prstGeom prst="rect">
            <a:avLst/>
          </a:prstGeom>
        </p:spPr>
      </p:pic>
      <p:pic>
        <p:nvPicPr>
          <p:cNvPr id="434" name="Picture 20" descr="Image result for saltstac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61967" y="2053169"/>
            <a:ext cx="625261" cy="391568"/>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5413814" y="2056581"/>
            <a:ext cx="354166" cy="354166"/>
          </a:xfrm>
          <a:prstGeom prst="rect">
            <a:avLst/>
          </a:prstGeom>
        </p:spPr>
      </p:pic>
      <p:pic>
        <p:nvPicPr>
          <p:cNvPr id="436" name="Picture 435"/>
          <p:cNvPicPr>
            <a:picLocks noChangeAspect="1"/>
          </p:cNvPicPr>
          <p:nvPr/>
        </p:nvPicPr>
        <p:blipFill>
          <a:blip r:embed="rId17"/>
          <a:stretch>
            <a:fillRect/>
          </a:stretch>
        </p:blipFill>
        <p:spPr>
          <a:xfrm>
            <a:off x="4645086" y="2041570"/>
            <a:ext cx="388485" cy="388485"/>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37057" y="2097276"/>
            <a:ext cx="643082" cy="307323"/>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41610" y="1957400"/>
            <a:ext cx="518915" cy="518915"/>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667101" y="2018597"/>
            <a:ext cx="402024" cy="402024"/>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352861" y="2168067"/>
            <a:ext cx="608723" cy="161772"/>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640367" y="2699051"/>
            <a:ext cx="334336" cy="339054"/>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321469" y="2696749"/>
            <a:ext cx="493857" cy="352192"/>
          </a:xfrm>
          <a:prstGeom prst="rect">
            <a:avLst/>
          </a:prstGeom>
        </p:spPr>
      </p:pic>
      <p:pic>
        <p:nvPicPr>
          <p:cNvPr id="443" name="Picture 38" descr="Image result for new drupal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126064" y="2645794"/>
            <a:ext cx="434279" cy="445569"/>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548020" y="2573519"/>
            <a:ext cx="577133" cy="577133"/>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335203" y="2610590"/>
            <a:ext cx="518814" cy="518814"/>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6134536" y="2738742"/>
            <a:ext cx="448125" cy="298749"/>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6920143" y="2690759"/>
            <a:ext cx="366611" cy="358183"/>
          </a:xfrm>
          <a:prstGeom prst="rect">
            <a:avLst/>
          </a:prstGeom>
        </p:spPr>
      </p:pic>
      <p:pic>
        <p:nvPicPr>
          <p:cNvPr id="449" name="Picture 448"/>
          <p:cNvPicPr>
            <a:picLocks noChangeAspect="1"/>
          </p:cNvPicPr>
          <p:nvPr/>
        </p:nvPicPr>
        <p:blipFill>
          <a:blip r:embed="rId29"/>
          <a:stretch>
            <a:fillRect/>
          </a:stretch>
        </p:blipFill>
        <p:spPr>
          <a:xfrm>
            <a:off x="3867211" y="2660960"/>
            <a:ext cx="399841" cy="40517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331431" y="3452532"/>
            <a:ext cx="469283" cy="130968"/>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053278" y="3446480"/>
            <a:ext cx="585451" cy="137020"/>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125559" y="3322238"/>
            <a:ext cx="381511" cy="38151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09515" y="3406599"/>
            <a:ext cx="415083" cy="222834"/>
          </a:xfrm>
          <a:prstGeom prst="rect">
            <a:avLst/>
          </a:prstGeom>
        </p:spPr>
      </p:pic>
      <p:pic>
        <p:nvPicPr>
          <p:cNvPr id="454" name="Picture 44" descr="Image result for javascript logo"/>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879043" y="3314434"/>
            <a:ext cx="385708" cy="385708"/>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661764" y="3322238"/>
            <a:ext cx="329361" cy="3781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5356008" y="3297567"/>
            <a:ext cx="430852" cy="43085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6179156" y="3975832"/>
            <a:ext cx="333695" cy="340895"/>
          </a:xfrm>
          <a:prstGeom prst="rect">
            <a:avLst/>
          </a:prstGeom>
        </p:spPr>
      </p:pic>
      <p:pic>
        <p:nvPicPr>
          <p:cNvPr id="458" name="Picture 50" descr="Image result for hadoop logo"/>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501462" y="3916107"/>
            <a:ext cx="631186" cy="442556"/>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320183" y="3914584"/>
            <a:ext cx="525251" cy="443394"/>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139697" y="3955834"/>
            <a:ext cx="360893" cy="360893"/>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3773119" y="4049918"/>
            <a:ext cx="609514" cy="147807"/>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7179" t="17045" r="17179" b="17045"/>
          <a:stretch/>
        </p:blipFill>
        <p:spPr bwMode="auto">
          <a:xfrm>
            <a:off x="4547811" y="3940491"/>
            <a:ext cx="552686" cy="366661"/>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5273133" y="4069796"/>
            <a:ext cx="623549" cy="169365"/>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84560" y="3955419"/>
            <a:ext cx="633015" cy="361723"/>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827090" y="4628534"/>
            <a:ext cx="494817" cy="301113"/>
          </a:xfrm>
          <a:prstGeom prst="rect">
            <a:avLst/>
          </a:prstGeom>
        </p:spPr>
      </p:pic>
      <p:pic>
        <p:nvPicPr>
          <p:cNvPr id="466" name="Picture 465"/>
          <p:cNvPicPr>
            <a:picLocks noChangeAspect="1"/>
          </p:cNvPicPr>
          <p:nvPr/>
        </p:nvPicPr>
        <p:blipFill>
          <a:blip r:embed="rId46"/>
          <a:stretch>
            <a:fillRect/>
          </a:stretch>
        </p:blipFill>
        <p:spPr>
          <a:xfrm>
            <a:off x="2391779" y="4601373"/>
            <a:ext cx="348587" cy="344336"/>
          </a:xfrm>
          <a:prstGeom prst="rect">
            <a:avLst/>
          </a:prstGeom>
        </p:spPr>
      </p:pic>
      <p:pic>
        <p:nvPicPr>
          <p:cNvPr id="467" name="Picture 4" descr="https://www.debian.org/logos/openlogo-nd-100.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670514" y="4559678"/>
            <a:ext cx="314427" cy="38603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1633526" y="4534818"/>
            <a:ext cx="364280" cy="42985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3130952" y="4587394"/>
            <a:ext cx="348537" cy="383391"/>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5316675" y="4494985"/>
            <a:ext cx="509515" cy="509515"/>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040563" y="4633344"/>
            <a:ext cx="615036" cy="29630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6807439" y="4534818"/>
            <a:ext cx="608437" cy="40887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560494" y="4514822"/>
            <a:ext cx="592398" cy="528534"/>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239604" y="2581754"/>
            <a:ext cx="1078029" cy="307777"/>
          </a:xfrm>
          <a:prstGeom prst="rect">
            <a:avLst/>
          </a:prstGeom>
          <a:noFill/>
        </p:spPr>
        <p:txBody>
          <a:bodyPr wrap="square" rtlCol="0">
            <a:spAutoFit/>
          </a:bodyPr>
          <a:lstStyle/>
          <a:p>
            <a:pPr defTabSz="931424">
              <a:defRPr/>
            </a:pP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應用程式</a:t>
            </a:r>
            <a:endPar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75" name="TextBox 474"/>
          <p:cNvSpPr txBox="1"/>
          <p:nvPr/>
        </p:nvSpPr>
        <p:spPr>
          <a:xfrm>
            <a:off x="239604" y="4493721"/>
            <a:ext cx="1078029" cy="307777"/>
          </a:xfrm>
          <a:prstGeom prst="rect">
            <a:avLst/>
          </a:prstGeom>
          <a:noFill/>
        </p:spPr>
        <p:txBody>
          <a:bodyPr wrap="square" rtlCol="0">
            <a:spAutoFit/>
          </a:bodyPr>
          <a:lstStyle/>
          <a:p>
            <a:pPr defTabSz="931424">
              <a:defRPr/>
            </a:pP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基礎架構</a:t>
            </a:r>
            <a:endPar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76" name="TextBox 475"/>
          <p:cNvSpPr txBox="1"/>
          <p:nvPr/>
        </p:nvSpPr>
        <p:spPr>
          <a:xfrm>
            <a:off x="239604" y="1948422"/>
            <a:ext cx="1078029" cy="307777"/>
          </a:xfrm>
          <a:prstGeom prst="rect">
            <a:avLst/>
          </a:prstGeom>
          <a:noFill/>
        </p:spPr>
        <p:txBody>
          <a:bodyPr wrap="square" rtlCol="0">
            <a:spAutoFit/>
          </a:bodyPr>
          <a:lstStyle/>
          <a:p>
            <a:pPr defTabSz="931424">
              <a:defRPr/>
            </a:pP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管理</a:t>
            </a:r>
            <a:endPar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77" name="TextBox 476"/>
          <p:cNvSpPr txBox="1"/>
          <p:nvPr/>
        </p:nvSpPr>
        <p:spPr>
          <a:xfrm>
            <a:off x="239604" y="3887715"/>
            <a:ext cx="1078029" cy="523220"/>
          </a:xfrm>
          <a:prstGeom prst="rect">
            <a:avLst/>
          </a:prstGeom>
          <a:noFill/>
        </p:spPr>
        <p:txBody>
          <a:bodyPr wrap="square" rtlCol="0">
            <a:spAutoFit/>
          </a:bodyPr>
          <a:lstStyle/>
          <a:p>
            <a:pPr defTabSz="931424">
              <a:defRPr/>
            </a:pP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資料庫與</a:t>
            </a:r>
            <a:br>
              <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b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中介軟體</a:t>
            </a:r>
            <a:endPar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78" name="TextBox 477"/>
          <p:cNvSpPr txBox="1"/>
          <p:nvPr/>
        </p:nvSpPr>
        <p:spPr>
          <a:xfrm>
            <a:off x="239604" y="3259353"/>
            <a:ext cx="1186160" cy="523220"/>
          </a:xfrm>
          <a:prstGeom prst="rect">
            <a:avLst/>
          </a:prstGeom>
          <a:noFill/>
        </p:spPr>
        <p:txBody>
          <a:bodyPr wrap="square" rtlCol="0">
            <a:spAutoFit/>
          </a:bodyPr>
          <a:lstStyle/>
          <a:p>
            <a:pPr defTabSz="931424">
              <a:defRPr/>
            </a:pP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應用程式</a:t>
            </a:r>
            <a:br>
              <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br>
            <a:r>
              <a:rPr lang="zh-TW" altLang="en-US"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rPr>
              <a:t>平台與工具</a:t>
            </a:r>
            <a:endParaRPr lang="en-US" altLang="zh-TW" sz="1400" dirty="0">
              <a:solidFill>
                <a:schemeClr val="tx2"/>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479" name="TextBox 478"/>
          <p:cNvSpPr txBox="1"/>
          <p:nvPr/>
        </p:nvSpPr>
        <p:spPr>
          <a:xfrm>
            <a:off x="239604" y="1334648"/>
            <a:ext cx="1078029" cy="276999"/>
          </a:xfrm>
          <a:prstGeom prst="rect">
            <a:avLst/>
          </a:prstGeom>
          <a:noFill/>
        </p:spPr>
        <p:txBody>
          <a:bodyPr wrap="square" rtlCol="0">
            <a:spAutoFit/>
          </a:bodyPr>
          <a:lstStyle/>
          <a:p>
            <a:pPr defTabSz="684876">
              <a:defRPr/>
            </a:pPr>
            <a:r>
              <a:rPr lang="en-US" sz="1200" dirty="0">
                <a:solidFill>
                  <a:schemeClr val="tx2"/>
                </a:solidFill>
                <a:latin typeface="Arial Narrow" panose="020B0606020202030204" pitchFamily="34" charset="0"/>
                <a:ea typeface="微軟正黑體" panose="020B0604030504040204" pitchFamily="34" charset="-120"/>
                <a:cs typeface="Segoe UI Semibold" panose="020B0702040204020203" pitchFamily="34" charset="0"/>
              </a:rPr>
              <a:t>DevOps</a:t>
            </a:r>
          </a:p>
        </p:txBody>
      </p:sp>
      <p:sp>
        <p:nvSpPr>
          <p:cNvPr id="179" name="Freeform 5"/>
          <p:cNvSpPr>
            <a:spLocks/>
          </p:cNvSpPr>
          <p:nvPr/>
        </p:nvSpPr>
        <p:spPr bwMode="auto">
          <a:xfrm>
            <a:off x="8447289" y="162609"/>
            <a:ext cx="538218" cy="555443"/>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chemeClr val="tx2">
              <a:lumMod val="60000"/>
              <a:lumOff val="40000"/>
            </a:schemeClr>
          </a:solidFill>
          <a:ln>
            <a:solidFill>
              <a:schemeClr val="bg1"/>
            </a:solidFill>
          </a:ln>
        </p:spPr>
        <p:txBody>
          <a:bodyPr vert="horz" wrap="square" lIns="68570" tIns="34285" rIns="68570" bIns="34285" numCol="1" anchor="t" anchorCtr="0" compatLnSpc="1">
            <a:prstTxWarp prst="textNoShape">
              <a:avLst/>
            </a:prstTxWarp>
          </a:bodyPr>
          <a:lstStyle/>
          <a:p>
            <a:pPr defTabSz="685739">
              <a:defRPr/>
            </a:pPr>
            <a:endParaRPr lang="en-US" sz="1200" dirty="0">
              <a:solidFill>
                <a:srgbClr val="505050"/>
              </a:soli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3535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z="2941" dirty="0"/>
              <a:t>一致性的身份識別、應用程式、資料與管理</a:t>
            </a:r>
            <a:endParaRPr lang="en-US" sz="2941" dirty="0"/>
          </a:p>
        </p:txBody>
      </p:sp>
      <p:sp>
        <p:nvSpPr>
          <p:cNvPr id="91" name="Rectangle 90"/>
          <p:cNvSpPr/>
          <p:nvPr/>
        </p:nvSpPr>
        <p:spPr bwMode="auto">
          <a:xfrm>
            <a:off x="627628" y="2593569"/>
            <a:ext cx="1731806" cy="773827"/>
          </a:xfrm>
          <a:prstGeom prst="rect">
            <a:avLst/>
          </a:prstGeom>
          <a:solidFill>
            <a:schemeClr val="tx2">
              <a:lumMod val="60000"/>
              <a:lumOff val="40000"/>
            </a:schemeClr>
          </a:solidFill>
          <a:ln w="19050" cap="sq">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algn="ctr" defTabSz="685212" fontAlgn="base">
              <a:lnSpc>
                <a:spcPct val="90000"/>
              </a:lnSpc>
              <a:spcBef>
                <a:spcPct val="0"/>
              </a:spcBef>
              <a:spcAft>
                <a:spcPct val="0"/>
              </a:spcAft>
              <a:defRPr/>
            </a:pPr>
            <a:r>
              <a:rPr lang="zh-TW" alt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一致化的</a:t>
            </a:r>
            <a:br>
              <a:rPr lang="en-US" altLang="zh-TW"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br>
            <a:r>
              <a:rPr lang="zh-TW" alt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身份識別機制</a:t>
            </a:r>
            <a:endParaRPr 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92" name="Rectangle 91"/>
          <p:cNvSpPr/>
          <p:nvPr/>
        </p:nvSpPr>
        <p:spPr bwMode="auto">
          <a:xfrm>
            <a:off x="2697124" y="2593569"/>
            <a:ext cx="1731806" cy="773827"/>
          </a:xfrm>
          <a:prstGeom prst="rect">
            <a:avLst/>
          </a:prstGeom>
          <a:solidFill>
            <a:schemeClr val="tx2">
              <a:lumMod val="60000"/>
              <a:lumOff val="40000"/>
            </a:schemeClr>
          </a:solidFill>
          <a:ln w="19050" cap="sq">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algn="ctr" defTabSz="685212" fontAlgn="base">
              <a:lnSpc>
                <a:spcPct val="90000"/>
              </a:lnSpc>
              <a:spcBef>
                <a:spcPct val="0"/>
              </a:spcBef>
              <a:spcAft>
                <a:spcPct val="0"/>
              </a:spcAft>
              <a:defRPr/>
            </a:pPr>
            <a:r>
              <a:rPr lang="zh-TW" alt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管理與安全性</a:t>
            </a:r>
            <a:endParaRPr 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93" name="Rectangle 92"/>
          <p:cNvSpPr/>
          <p:nvPr/>
        </p:nvSpPr>
        <p:spPr bwMode="auto">
          <a:xfrm>
            <a:off x="4766619" y="2593569"/>
            <a:ext cx="1731806" cy="773827"/>
          </a:xfrm>
          <a:prstGeom prst="rect">
            <a:avLst/>
          </a:prstGeom>
          <a:solidFill>
            <a:schemeClr val="tx2">
              <a:lumMod val="60000"/>
              <a:lumOff val="40000"/>
            </a:schemeClr>
          </a:solidFill>
          <a:ln w="19050" cap="sq">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algn="ctr" defTabSz="685212" fontAlgn="base">
              <a:lnSpc>
                <a:spcPct val="90000"/>
              </a:lnSpc>
              <a:spcBef>
                <a:spcPct val="0"/>
              </a:spcBef>
              <a:spcAft>
                <a:spcPct val="0"/>
              </a:spcAft>
              <a:defRPr/>
            </a:pPr>
            <a:r>
              <a:rPr lang="zh-TW" alt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資料平台</a:t>
            </a:r>
            <a:endParaRPr 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sp>
        <p:nvSpPr>
          <p:cNvPr id="94" name="Rectangle 93"/>
          <p:cNvSpPr/>
          <p:nvPr/>
        </p:nvSpPr>
        <p:spPr bwMode="auto">
          <a:xfrm>
            <a:off x="6836116" y="2593569"/>
            <a:ext cx="1731806" cy="773827"/>
          </a:xfrm>
          <a:prstGeom prst="rect">
            <a:avLst/>
          </a:prstGeom>
          <a:solidFill>
            <a:schemeClr val="tx2">
              <a:lumMod val="60000"/>
              <a:lumOff val="40000"/>
            </a:schemeClr>
          </a:solidFill>
          <a:ln w="19050" cap="sq">
            <a:solidFill>
              <a:schemeClr val="tx2">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ctr" anchorCtr="0" forceAA="0" compatLnSpc="1">
            <a:prstTxWarp prst="textNoShape">
              <a:avLst/>
            </a:prstTxWarp>
            <a:noAutofit/>
          </a:bodyPr>
          <a:lstStyle/>
          <a:p>
            <a:pPr algn="ctr" defTabSz="685212" fontAlgn="base">
              <a:lnSpc>
                <a:spcPct val="90000"/>
              </a:lnSpc>
              <a:spcBef>
                <a:spcPct val="0"/>
              </a:spcBef>
              <a:spcAft>
                <a:spcPct val="0"/>
              </a:spcAft>
              <a:defRPr/>
            </a:pPr>
            <a:r>
              <a:rPr lang="zh-TW" alt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rPr>
              <a:t>一致的開發方式</a:t>
            </a:r>
            <a:endParaRPr lang="en-US" sz="1350" dirty="0">
              <a:solidFill>
                <a:schemeClr val="bg1"/>
              </a:solidFill>
              <a:effectLst>
                <a:outerShdw blurRad="38100" dist="38100" dir="2700000" algn="tl">
                  <a:srgbClr val="000000">
                    <a:alpha val="43137"/>
                  </a:srgbClr>
                </a:outerShdw>
              </a:effectLst>
              <a:latin typeface="Arial Narrow" panose="020B0606020202030204" pitchFamily="34" charset="0"/>
              <a:ea typeface="微軟正黑體" panose="020B0604030504040204" pitchFamily="34" charset="-120"/>
            </a:endParaRPr>
          </a:p>
        </p:txBody>
      </p:sp>
      <p:grpSp>
        <p:nvGrpSpPr>
          <p:cNvPr id="173" name="Group 172"/>
          <p:cNvGrpSpPr/>
          <p:nvPr/>
        </p:nvGrpSpPr>
        <p:grpSpPr>
          <a:xfrm>
            <a:off x="323528" y="1298453"/>
            <a:ext cx="2373596" cy="833400"/>
            <a:chOff x="430568" y="1930535"/>
            <a:chExt cx="3165243" cy="1111358"/>
          </a:xfrm>
        </p:grpSpPr>
        <p:sp>
          <p:nvSpPr>
            <p:cNvPr id="96" name="Rectangle 95"/>
            <p:cNvSpPr/>
            <p:nvPr/>
          </p:nvSpPr>
          <p:spPr>
            <a:xfrm>
              <a:off x="430568" y="1930535"/>
              <a:ext cx="3165243" cy="594094"/>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Azure Active Directory</a:t>
              </a:r>
              <a:br>
                <a:rPr lang="en-US" sz="1275" dirty="0">
                  <a:latin typeface="Arial Narrow" panose="020B0606020202030204" pitchFamily="34" charset="0"/>
                  <a:ea typeface="微軟正黑體" panose="020B0604030504040204" pitchFamily="34" charset="-120"/>
                </a:rPr>
              </a:br>
              <a:r>
                <a:rPr lang="en-US" sz="1275" dirty="0">
                  <a:latin typeface="Arial Narrow" panose="020B0606020202030204" pitchFamily="34" charset="0"/>
                  <a:ea typeface="微軟正黑體" panose="020B0604030504040204" pitchFamily="34" charset="-120"/>
                </a:rPr>
                <a:t>Active Directory Domain Services</a:t>
              </a:r>
            </a:p>
          </p:txBody>
        </p:sp>
        <p:sp>
          <p:nvSpPr>
            <p:cNvPr id="100" name="Freeform 12"/>
            <p:cNvSpPr>
              <a:spLocks noEditPoints="1"/>
            </p:cNvSpPr>
            <p:nvPr/>
          </p:nvSpPr>
          <p:spPr bwMode="auto">
            <a:xfrm>
              <a:off x="1784482" y="2577549"/>
              <a:ext cx="412618" cy="464344"/>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grpSp>
        <p:nvGrpSpPr>
          <p:cNvPr id="181" name="Group 180"/>
          <p:cNvGrpSpPr/>
          <p:nvPr/>
        </p:nvGrpSpPr>
        <p:grpSpPr>
          <a:xfrm>
            <a:off x="6879173" y="1298453"/>
            <a:ext cx="1645687" cy="762093"/>
            <a:chOff x="9172668" y="1930535"/>
            <a:chExt cx="2194560" cy="1016268"/>
          </a:xfrm>
        </p:grpSpPr>
        <p:sp>
          <p:nvSpPr>
            <p:cNvPr id="98" name="Rectangle 97"/>
            <p:cNvSpPr/>
            <p:nvPr/>
          </p:nvSpPr>
          <p:spPr>
            <a:xfrm>
              <a:off x="9172668" y="1930535"/>
              <a:ext cx="2194560" cy="594094"/>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Azure </a:t>
              </a:r>
              <a:br>
                <a:rPr lang="en-US" sz="1275" dirty="0">
                  <a:latin typeface="Arial Narrow" panose="020B0606020202030204" pitchFamily="34" charset="0"/>
                  <a:ea typeface="微軟正黑體" panose="020B0604030504040204" pitchFamily="34" charset="-120"/>
                </a:rPr>
              </a:br>
              <a:r>
                <a:rPr lang="zh-TW" altLang="en-US" sz="1275" dirty="0">
                  <a:latin typeface="Arial Narrow" panose="020B0606020202030204" pitchFamily="34" charset="0"/>
                  <a:ea typeface="微軟正黑體" panose="020B0604030504040204" pitchFamily="34" charset="-120"/>
                </a:rPr>
                <a:t>服務</a:t>
              </a:r>
              <a:endParaRPr lang="en-US" sz="1275" dirty="0">
                <a:latin typeface="Arial Narrow" panose="020B0606020202030204" pitchFamily="34" charset="0"/>
                <a:ea typeface="微軟正黑體" panose="020B0604030504040204" pitchFamily="34" charset="-120"/>
              </a:endParaRPr>
            </a:p>
          </p:txBody>
        </p:sp>
        <p:sp>
          <p:nvSpPr>
            <p:cNvPr id="18" name="Freeform 9"/>
            <p:cNvSpPr>
              <a:spLocks noEditPoints="1"/>
            </p:cNvSpPr>
            <p:nvPr/>
          </p:nvSpPr>
          <p:spPr bwMode="auto">
            <a:xfrm>
              <a:off x="9962429" y="2524125"/>
              <a:ext cx="615038" cy="422678"/>
            </a:xfrm>
            <a:custGeom>
              <a:avLst/>
              <a:gdLst>
                <a:gd name="T0" fmla="*/ 335 w 447"/>
                <a:gd name="T1" fmla="*/ 70 h 306"/>
                <a:gd name="T2" fmla="*/ 223 w 447"/>
                <a:gd name="T3" fmla="*/ 0 h 306"/>
                <a:gd name="T4" fmla="*/ 97 w 447"/>
                <a:gd name="T5" fmla="*/ 111 h 306"/>
                <a:gd name="T6" fmla="*/ 0 w 447"/>
                <a:gd name="T7" fmla="*/ 209 h 306"/>
                <a:gd name="T8" fmla="*/ 97 w 447"/>
                <a:gd name="T9" fmla="*/ 306 h 306"/>
                <a:gd name="T10" fmla="*/ 328 w 447"/>
                <a:gd name="T11" fmla="*/ 306 h 306"/>
                <a:gd name="T12" fmla="*/ 447 w 447"/>
                <a:gd name="T13" fmla="*/ 188 h 306"/>
                <a:gd name="T14" fmla="*/ 335 w 447"/>
                <a:gd name="T15" fmla="*/ 70 h 306"/>
                <a:gd name="T16" fmla="*/ 328 w 447"/>
                <a:gd name="T17" fmla="*/ 279 h 306"/>
                <a:gd name="T18" fmla="*/ 97 w 447"/>
                <a:gd name="T19" fmla="*/ 279 h 306"/>
                <a:gd name="T20" fmla="*/ 47 w 447"/>
                <a:gd name="T21" fmla="*/ 259 h 306"/>
                <a:gd name="T22" fmla="*/ 27 w 447"/>
                <a:gd name="T23" fmla="*/ 209 h 306"/>
                <a:gd name="T24" fmla="*/ 47 w 447"/>
                <a:gd name="T25" fmla="*/ 160 h 306"/>
                <a:gd name="T26" fmla="*/ 97 w 447"/>
                <a:gd name="T27" fmla="*/ 139 h 306"/>
                <a:gd name="T28" fmla="*/ 122 w 447"/>
                <a:gd name="T29" fmla="*/ 139 h 306"/>
                <a:gd name="T30" fmla="*/ 125 w 447"/>
                <a:gd name="T31" fmla="*/ 114 h 306"/>
                <a:gd name="T32" fmla="*/ 156 w 447"/>
                <a:gd name="T33" fmla="*/ 53 h 306"/>
                <a:gd name="T34" fmla="*/ 223 w 447"/>
                <a:gd name="T35" fmla="*/ 28 h 306"/>
                <a:gd name="T36" fmla="*/ 311 w 447"/>
                <a:gd name="T37" fmla="*/ 82 h 306"/>
                <a:gd name="T38" fmla="*/ 317 w 447"/>
                <a:gd name="T39" fmla="*/ 95 h 306"/>
                <a:gd name="T40" fmla="*/ 332 w 447"/>
                <a:gd name="T41" fmla="*/ 97 h 306"/>
                <a:gd name="T42" fmla="*/ 419 w 447"/>
                <a:gd name="T43" fmla="*/ 188 h 306"/>
                <a:gd name="T44" fmla="*/ 328 w 447"/>
                <a:gd name="T45" fmla="*/ 27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7" h="306">
                  <a:moveTo>
                    <a:pt x="335" y="70"/>
                  </a:moveTo>
                  <a:cubicBezTo>
                    <a:pt x="314" y="28"/>
                    <a:pt x="269" y="0"/>
                    <a:pt x="223" y="0"/>
                  </a:cubicBezTo>
                  <a:cubicBezTo>
                    <a:pt x="157" y="0"/>
                    <a:pt x="104" y="49"/>
                    <a:pt x="97" y="111"/>
                  </a:cubicBezTo>
                  <a:cubicBezTo>
                    <a:pt x="42" y="111"/>
                    <a:pt x="0" y="157"/>
                    <a:pt x="0" y="209"/>
                  </a:cubicBezTo>
                  <a:cubicBezTo>
                    <a:pt x="0" y="264"/>
                    <a:pt x="42" y="306"/>
                    <a:pt x="97" y="306"/>
                  </a:cubicBezTo>
                  <a:cubicBezTo>
                    <a:pt x="97" y="306"/>
                    <a:pt x="97" y="306"/>
                    <a:pt x="328" y="306"/>
                  </a:cubicBezTo>
                  <a:cubicBezTo>
                    <a:pt x="391" y="306"/>
                    <a:pt x="447" y="254"/>
                    <a:pt x="447" y="188"/>
                  </a:cubicBezTo>
                  <a:cubicBezTo>
                    <a:pt x="447" y="125"/>
                    <a:pt x="398" y="77"/>
                    <a:pt x="335" y="70"/>
                  </a:cubicBezTo>
                  <a:close/>
                  <a:moveTo>
                    <a:pt x="328" y="279"/>
                  </a:moveTo>
                  <a:cubicBezTo>
                    <a:pt x="97" y="279"/>
                    <a:pt x="97" y="279"/>
                    <a:pt x="97" y="279"/>
                  </a:cubicBezTo>
                  <a:cubicBezTo>
                    <a:pt x="78" y="279"/>
                    <a:pt x="60" y="272"/>
                    <a:pt x="47" y="259"/>
                  </a:cubicBezTo>
                  <a:cubicBezTo>
                    <a:pt x="34" y="246"/>
                    <a:pt x="27" y="228"/>
                    <a:pt x="27" y="209"/>
                  </a:cubicBezTo>
                  <a:cubicBezTo>
                    <a:pt x="27" y="190"/>
                    <a:pt x="34" y="173"/>
                    <a:pt x="47" y="160"/>
                  </a:cubicBezTo>
                  <a:cubicBezTo>
                    <a:pt x="60" y="146"/>
                    <a:pt x="78" y="139"/>
                    <a:pt x="97" y="139"/>
                  </a:cubicBezTo>
                  <a:cubicBezTo>
                    <a:pt x="122" y="139"/>
                    <a:pt x="122" y="139"/>
                    <a:pt x="122" y="139"/>
                  </a:cubicBezTo>
                  <a:cubicBezTo>
                    <a:pt x="125" y="114"/>
                    <a:pt x="125" y="114"/>
                    <a:pt x="125" y="114"/>
                  </a:cubicBezTo>
                  <a:cubicBezTo>
                    <a:pt x="127" y="91"/>
                    <a:pt x="139" y="69"/>
                    <a:pt x="156" y="53"/>
                  </a:cubicBezTo>
                  <a:cubicBezTo>
                    <a:pt x="174" y="37"/>
                    <a:pt x="198" y="28"/>
                    <a:pt x="223" y="28"/>
                  </a:cubicBezTo>
                  <a:cubicBezTo>
                    <a:pt x="259" y="28"/>
                    <a:pt x="294" y="50"/>
                    <a:pt x="311" y="82"/>
                  </a:cubicBezTo>
                  <a:cubicBezTo>
                    <a:pt x="317" y="95"/>
                    <a:pt x="317" y="95"/>
                    <a:pt x="317" y="95"/>
                  </a:cubicBezTo>
                  <a:cubicBezTo>
                    <a:pt x="332" y="97"/>
                    <a:pt x="332" y="97"/>
                    <a:pt x="332" y="97"/>
                  </a:cubicBezTo>
                  <a:cubicBezTo>
                    <a:pt x="383" y="103"/>
                    <a:pt x="419" y="141"/>
                    <a:pt x="419" y="188"/>
                  </a:cubicBezTo>
                  <a:cubicBezTo>
                    <a:pt x="419" y="237"/>
                    <a:pt x="378" y="279"/>
                    <a:pt x="328" y="279"/>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grpSp>
        <p:nvGrpSpPr>
          <p:cNvPr id="171" name="Group 170"/>
          <p:cNvGrpSpPr/>
          <p:nvPr/>
        </p:nvGrpSpPr>
        <p:grpSpPr>
          <a:xfrm>
            <a:off x="670686" y="3793548"/>
            <a:ext cx="1645687" cy="928740"/>
            <a:chOff x="893511" y="5257800"/>
            <a:chExt cx="2194560" cy="1238496"/>
          </a:xfrm>
        </p:grpSpPr>
        <p:sp>
          <p:nvSpPr>
            <p:cNvPr id="126" name="Rectangle 125"/>
            <p:cNvSpPr/>
            <p:nvPr/>
          </p:nvSpPr>
          <p:spPr>
            <a:xfrm>
              <a:off x="893511" y="5902202"/>
              <a:ext cx="2194560" cy="594094"/>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Active </a:t>
              </a:r>
            </a:p>
            <a:p>
              <a:pPr algn="ctr" defTabSz="685450">
                <a:lnSpc>
                  <a:spcPct val="90000"/>
                </a:lnSpc>
                <a:defRPr/>
              </a:pPr>
              <a:r>
                <a:rPr lang="en-US" sz="1275" dirty="0">
                  <a:latin typeface="Arial Narrow" panose="020B0606020202030204" pitchFamily="34" charset="0"/>
                  <a:ea typeface="微軟正黑體" panose="020B0604030504040204" pitchFamily="34" charset="-120"/>
                </a:rPr>
                <a:t>Directory</a:t>
              </a:r>
            </a:p>
          </p:txBody>
        </p:sp>
        <p:sp>
          <p:nvSpPr>
            <p:cNvPr id="131" name="Freeform 12"/>
            <p:cNvSpPr>
              <a:spLocks noEditPoints="1"/>
            </p:cNvSpPr>
            <p:nvPr/>
          </p:nvSpPr>
          <p:spPr bwMode="auto">
            <a:xfrm>
              <a:off x="1793335" y="5257800"/>
              <a:ext cx="394912" cy="444418"/>
            </a:xfrm>
            <a:custGeom>
              <a:avLst/>
              <a:gdLst>
                <a:gd name="T0" fmla="*/ 127 w 254"/>
                <a:gd name="T1" fmla="*/ 24 h 287"/>
                <a:gd name="T2" fmla="*/ 192 w 254"/>
                <a:gd name="T3" fmla="*/ 90 h 287"/>
                <a:gd name="T4" fmla="*/ 127 w 254"/>
                <a:gd name="T5" fmla="*/ 155 h 287"/>
                <a:gd name="T6" fmla="*/ 62 w 254"/>
                <a:gd name="T7" fmla="*/ 90 h 287"/>
                <a:gd name="T8" fmla="*/ 127 w 254"/>
                <a:gd name="T9" fmla="*/ 24 h 287"/>
                <a:gd name="T10" fmla="*/ 175 w 254"/>
                <a:gd name="T11" fmla="*/ 165 h 287"/>
                <a:gd name="T12" fmla="*/ 216 w 254"/>
                <a:gd name="T13" fmla="*/ 90 h 287"/>
                <a:gd name="T14" fmla="*/ 127 w 254"/>
                <a:gd name="T15" fmla="*/ 0 h 287"/>
                <a:gd name="T16" fmla="*/ 38 w 254"/>
                <a:gd name="T17" fmla="*/ 90 h 287"/>
                <a:gd name="T18" fmla="*/ 79 w 254"/>
                <a:gd name="T19" fmla="*/ 165 h 287"/>
                <a:gd name="T20" fmla="*/ 0 w 254"/>
                <a:gd name="T21" fmla="*/ 284 h 287"/>
                <a:gd name="T22" fmla="*/ 0 w 254"/>
                <a:gd name="T23" fmla="*/ 287 h 287"/>
                <a:gd name="T24" fmla="*/ 24 w 254"/>
                <a:gd name="T25" fmla="*/ 287 h 287"/>
                <a:gd name="T26" fmla="*/ 24 w 254"/>
                <a:gd name="T27" fmla="*/ 284 h 287"/>
                <a:gd name="T28" fmla="*/ 127 w 254"/>
                <a:gd name="T29" fmla="*/ 180 h 287"/>
                <a:gd name="T30" fmla="*/ 230 w 254"/>
                <a:gd name="T31" fmla="*/ 284 h 287"/>
                <a:gd name="T32" fmla="*/ 230 w 254"/>
                <a:gd name="T33" fmla="*/ 287 h 287"/>
                <a:gd name="T34" fmla="*/ 254 w 254"/>
                <a:gd name="T35" fmla="*/ 287 h 287"/>
                <a:gd name="T36" fmla="*/ 254 w 254"/>
                <a:gd name="T37" fmla="*/ 284 h 287"/>
                <a:gd name="T38" fmla="*/ 175 w 254"/>
                <a:gd name="T39" fmla="*/ 16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287">
                  <a:moveTo>
                    <a:pt x="127" y="24"/>
                  </a:moveTo>
                  <a:cubicBezTo>
                    <a:pt x="163" y="24"/>
                    <a:pt x="192" y="53"/>
                    <a:pt x="192" y="90"/>
                  </a:cubicBezTo>
                  <a:cubicBezTo>
                    <a:pt x="192" y="126"/>
                    <a:pt x="163" y="155"/>
                    <a:pt x="127" y="155"/>
                  </a:cubicBezTo>
                  <a:cubicBezTo>
                    <a:pt x="91" y="155"/>
                    <a:pt x="62" y="126"/>
                    <a:pt x="62" y="90"/>
                  </a:cubicBezTo>
                  <a:cubicBezTo>
                    <a:pt x="62" y="53"/>
                    <a:pt x="91" y="24"/>
                    <a:pt x="127" y="24"/>
                  </a:cubicBezTo>
                  <a:close/>
                  <a:moveTo>
                    <a:pt x="175" y="165"/>
                  </a:moveTo>
                  <a:cubicBezTo>
                    <a:pt x="201" y="148"/>
                    <a:pt x="216" y="121"/>
                    <a:pt x="216" y="90"/>
                  </a:cubicBezTo>
                  <a:cubicBezTo>
                    <a:pt x="216" y="41"/>
                    <a:pt x="175" y="0"/>
                    <a:pt x="127" y="0"/>
                  </a:cubicBezTo>
                  <a:cubicBezTo>
                    <a:pt x="79" y="0"/>
                    <a:pt x="38" y="41"/>
                    <a:pt x="38" y="90"/>
                  </a:cubicBezTo>
                  <a:cubicBezTo>
                    <a:pt x="38" y="121"/>
                    <a:pt x="53" y="148"/>
                    <a:pt x="79" y="165"/>
                  </a:cubicBezTo>
                  <a:cubicBezTo>
                    <a:pt x="31" y="185"/>
                    <a:pt x="0" y="233"/>
                    <a:pt x="0" y="284"/>
                  </a:cubicBezTo>
                  <a:cubicBezTo>
                    <a:pt x="0" y="287"/>
                    <a:pt x="0" y="287"/>
                    <a:pt x="0" y="287"/>
                  </a:cubicBezTo>
                  <a:cubicBezTo>
                    <a:pt x="24" y="287"/>
                    <a:pt x="24" y="287"/>
                    <a:pt x="24" y="287"/>
                  </a:cubicBezTo>
                  <a:cubicBezTo>
                    <a:pt x="24" y="284"/>
                    <a:pt x="24" y="284"/>
                    <a:pt x="24" y="284"/>
                  </a:cubicBezTo>
                  <a:cubicBezTo>
                    <a:pt x="24" y="226"/>
                    <a:pt x="70" y="180"/>
                    <a:pt x="127" y="180"/>
                  </a:cubicBezTo>
                  <a:cubicBezTo>
                    <a:pt x="185" y="180"/>
                    <a:pt x="230" y="226"/>
                    <a:pt x="230" y="284"/>
                  </a:cubicBezTo>
                  <a:cubicBezTo>
                    <a:pt x="230" y="287"/>
                    <a:pt x="230" y="287"/>
                    <a:pt x="230" y="287"/>
                  </a:cubicBezTo>
                  <a:cubicBezTo>
                    <a:pt x="254" y="287"/>
                    <a:pt x="254" y="287"/>
                    <a:pt x="254" y="287"/>
                  </a:cubicBezTo>
                  <a:cubicBezTo>
                    <a:pt x="254" y="284"/>
                    <a:pt x="254" y="284"/>
                    <a:pt x="254" y="284"/>
                  </a:cubicBezTo>
                  <a:cubicBezTo>
                    <a:pt x="254" y="233"/>
                    <a:pt x="223" y="185"/>
                    <a:pt x="175" y="165"/>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739">
                <a:defRPr/>
              </a:pPr>
              <a:endParaRPr lang="en-US" sz="1275" dirty="0">
                <a:latin typeface="Arial Narrow" panose="020B0606020202030204" pitchFamily="34" charset="0"/>
                <a:ea typeface="微軟正黑體" panose="020B0604030504040204" pitchFamily="34" charset="-120"/>
              </a:endParaRPr>
            </a:p>
          </p:txBody>
        </p:sp>
      </p:grpSp>
      <p:grpSp>
        <p:nvGrpSpPr>
          <p:cNvPr id="174" name="Group 173"/>
          <p:cNvGrpSpPr/>
          <p:nvPr/>
        </p:nvGrpSpPr>
        <p:grpSpPr>
          <a:xfrm>
            <a:off x="2740182" y="3760585"/>
            <a:ext cx="1645687" cy="785114"/>
            <a:chOff x="3653230" y="5213846"/>
            <a:chExt cx="2194560" cy="1046968"/>
          </a:xfrm>
        </p:grpSpPr>
        <p:sp>
          <p:nvSpPr>
            <p:cNvPr id="129" name="Rectangle 128"/>
            <p:cNvSpPr/>
            <p:nvPr/>
          </p:nvSpPr>
          <p:spPr>
            <a:xfrm>
              <a:off x="3653230" y="5902203"/>
              <a:ext cx="2194560" cy="358611"/>
            </a:xfrm>
            <a:prstGeom prst="rect">
              <a:avLst/>
            </a:prstGeom>
          </p:spPr>
          <p:txBody>
            <a:bodyPr wrap="square" anchor="t">
              <a:spAutoFit/>
            </a:bodyPr>
            <a:lstStyle/>
            <a:p>
              <a:pPr algn="ctr" defTabSz="685450">
                <a:lnSpc>
                  <a:spcPct val="90000"/>
                </a:lnSpc>
                <a:defRPr/>
              </a:pPr>
              <a:r>
                <a:rPr lang="zh-TW" altLang="en-US" sz="1275" dirty="0">
                  <a:latin typeface="Arial Narrow" panose="020B0606020202030204" pitchFamily="34" charset="0"/>
                  <a:ea typeface="微軟正黑體" panose="020B0604030504040204" pitchFamily="34" charset="-120"/>
                </a:rPr>
                <a:t>地端基礎架構</a:t>
              </a:r>
              <a:endParaRPr lang="en-US" sz="1275" dirty="0">
                <a:latin typeface="Arial Narrow" panose="020B0606020202030204" pitchFamily="34" charset="0"/>
                <a:ea typeface="微軟正黑體" panose="020B0604030504040204" pitchFamily="34" charset="-120"/>
              </a:endParaRPr>
            </a:p>
          </p:txBody>
        </p:sp>
        <p:grpSp>
          <p:nvGrpSpPr>
            <p:cNvPr id="57" name="Group 56"/>
            <p:cNvGrpSpPr/>
            <p:nvPr/>
          </p:nvGrpSpPr>
          <p:grpSpPr>
            <a:xfrm>
              <a:off x="4461578" y="5213846"/>
              <a:ext cx="659031" cy="585345"/>
              <a:chOff x="5986463" y="-1649412"/>
              <a:chExt cx="1519238" cy="1349374"/>
            </a:xfrm>
            <a:solidFill>
              <a:schemeClr val="bg1"/>
            </a:solidFill>
          </p:grpSpPr>
          <p:sp>
            <p:nvSpPr>
              <p:cNvPr id="34" name="Freeform 13"/>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39" name="Rectangle 14"/>
              <p:cNvSpPr>
                <a:spLocks noChangeArrowheads="1"/>
              </p:cNvSpPr>
              <p:nvPr/>
            </p:nvSpPr>
            <p:spPr bwMode="auto">
              <a:xfrm>
                <a:off x="6507163"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41" name="Rectangle 15"/>
              <p:cNvSpPr>
                <a:spLocks noChangeArrowheads="1"/>
              </p:cNvSpPr>
              <p:nvPr/>
            </p:nvSpPr>
            <p:spPr bwMode="auto">
              <a:xfrm>
                <a:off x="6507163"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44" name="Rectangle 16"/>
              <p:cNvSpPr>
                <a:spLocks noChangeArrowheads="1"/>
              </p:cNvSpPr>
              <p:nvPr/>
            </p:nvSpPr>
            <p:spPr bwMode="auto">
              <a:xfrm>
                <a:off x="6507163"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45" name="Rectangle 17"/>
              <p:cNvSpPr>
                <a:spLocks noChangeArrowheads="1"/>
              </p:cNvSpPr>
              <p:nvPr/>
            </p:nvSpPr>
            <p:spPr bwMode="auto">
              <a:xfrm>
                <a:off x="6507163"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46" name="Freeform 18"/>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53" name="Rectangle 19"/>
              <p:cNvSpPr>
                <a:spLocks noChangeArrowheads="1"/>
              </p:cNvSpPr>
              <p:nvPr/>
            </p:nvSpPr>
            <p:spPr bwMode="auto">
              <a:xfrm>
                <a:off x="7318376"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54" name="Rectangle 20"/>
              <p:cNvSpPr>
                <a:spLocks noChangeArrowheads="1"/>
              </p:cNvSpPr>
              <p:nvPr/>
            </p:nvSpPr>
            <p:spPr bwMode="auto">
              <a:xfrm>
                <a:off x="7318376"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55" name="Rectangle 21"/>
              <p:cNvSpPr>
                <a:spLocks noChangeArrowheads="1"/>
              </p:cNvSpPr>
              <p:nvPr/>
            </p:nvSpPr>
            <p:spPr bwMode="auto">
              <a:xfrm>
                <a:off x="7318376"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56" name="Rectangle 22"/>
              <p:cNvSpPr>
                <a:spLocks noChangeArrowheads="1"/>
              </p:cNvSpPr>
              <p:nvPr/>
            </p:nvSpPr>
            <p:spPr bwMode="auto">
              <a:xfrm>
                <a:off x="7318376"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grpSp>
      <p:grpSp>
        <p:nvGrpSpPr>
          <p:cNvPr id="179" name="Group 178"/>
          <p:cNvGrpSpPr/>
          <p:nvPr/>
        </p:nvGrpSpPr>
        <p:grpSpPr>
          <a:xfrm>
            <a:off x="4809678" y="1298453"/>
            <a:ext cx="1645687" cy="829178"/>
            <a:chOff x="6412949" y="1930535"/>
            <a:chExt cx="2194560" cy="1105727"/>
          </a:xfrm>
        </p:grpSpPr>
        <p:sp>
          <p:nvSpPr>
            <p:cNvPr id="97" name="Rectangle 96"/>
            <p:cNvSpPr/>
            <p:nvPr/>
          </p:nvSpPr>
          <p:spPr>
            <a:xfrm>
              <a:off x="6412949" y="1930535"/>
              <a:ext cx="2194560" cy="594093"/>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Azure </a:t>
              </a:r>
            </a:p>
            <a:p>
              <a:pPr algn="ctr" defTabSz="685450">
                <a:lnSpc>
                  <a:spcPct val="90000"/>
                </a:lnSpc>
                <a:defRPr/>
              </a:pPr>
              <a:r>
                <a:rPr lang="zh-TW" altLang="en-US" sz="1275" dirty="0">
                  <a:latin typeface="Arial Narrow" panose="020B0606020202030204" pitchFamily="34" charset="0"/>
                  <a:ea typeface="微軟正黑體" panose="020B0604030504040204" pitchFamily="34" charset="-120"/>
                </a:rPr>
                <a:t>資料服務</a:t>
              </a:r>
              <a:endParaRPr lang="en-US" sz="1275" dirty="0">
                <a:latin typeface="Arial Narrow" panose="020B0606020202030204" pitchFamily="34" charset="0"/>
                <a:ea typeface="微軟正黑體" panose="020B0604030504040204" pitchFamily="34" charset="-120"/>
              </a:endParaRPr>
            </a:p>
          </p:txBody>
        </p:sp>
        <p:sp>
          <p:nvSpPr>
            <p:cNvPr id="135" name="Freeform 30"/>
            <p:cNvSpPr>
              <a:spLocks noEditPoints="1"/>
            </p:cNvSpPr>
            <p:nvPr/>
          </p:nvSpPr>
          <p:spPr bwMode="auto">
            <a:xfrm>
              <a:off x="7311540" y="252801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grpSp>
        <p:nvGrpSpPr>
          <p:cNvPr id="178" name="Group 177"/>
          <p:cNvGrpSpPr/>
          <p:nvPr/>
        </p:nvGrpSpPr>
        <p:grpSpPr>
          <a:xfrm>
            <a:off x="4809678" y="3778643"/>
            <a:ext cx="1645687" cy="943644"/>
            <a:chOff x="6412949" y="5237926"/>
            <a:chExt cx="2194560" cy="1258372"/>
          </a:xfrm>
        </p:grpSpPr>
        <p:sp>
          <p:nvSpPr>
            <p:cNvPr id="127" name="Rectangle 126"/>
            <p:cNvSpPr/>
            <p:nvPr/>
          </p:nvSpPr>
          <p:spPr>
            <a:xfrm>
              <a:off x="6412949" y="5902204"/>
              <a:ext cx="2194560" cy="594094"/>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SQL </a:t>
              </a:r>
              <a:br>
                <a:rPr lang="en-US" sz="1275" dirty="0">
                  <a:latin typeface="Arial Narrow" panose="020B0606020202030204" pitchFamily="34" charset="0"/>
                  <a:ea typeface="微軟正黑體" panose="020B0604030504040204" pitchFamily="34" charset="-120"/>
                </a:rPr>
              </a:br>
              <a:r>
                <a:rPr lang="en-US" sz="1275" dirty="0">
                  <a:latin typeface="Arial Narrow" panose="020B0606020202030204" pitchFamily="34" charset="0"/>
                  <a:ea typeface="微軟正黑體" panose="020B0604030504040204" pitchFamily="34" charset="-120"/>
                </a:rPr>
                <a:t>Server</a:t>
              </a:r>
            </a:p>
          </p:txBody>
        </p:sp>
        <p:sp>
          <p:nvSpPr>
            <p:cNvPr id="136" name="Freeform 30"/>
            <p:cNvSpPr>
              <a:spLocks noEditPoints="1"/>
            </p:cNvSpPr>
            <p:nvPr/>
          </p:nvSpPr>
          <p:spPr bwMode="auto">
            <a:xfrm>
              <a:off x="7311540" y="5237926"/>
              <a:ext cx="417441" cy="508246"/>
            </a:xfrm>
            <a:custGeom>
              <a:avLst/>
              <a:gdLst>
                <a:gd name="T0" fmla="*/ 118 w 237"/>
                <a:gd name="T1" fmla="*/ 0 h 289"/>
                <a:gd name="T2" fmla="*/ 0 w 237"/>
                <a:gd name="T3" fmla="*/ 34 h 289"/>
                <a:gd name="T4" fmla="*/ 0 w 237"/>
                <a:gd name="T5" fmla="*/ 255 h 289"/>
                <a:gd name="T6" fmla="*/ 118 w 237"/>
                <a:gd name="T7" fmla="*/ 289 h 289"/>
                <a:gd name="T8" fmla="*/ 237 w 237"/>
                <a:gd name="T9" fmla="*/ 255 h 289"/>
                <a:gd name="T10" fmla="*/ 237 w 237"/>
                <a:gd name="T11" fmla="*/ 34 h 289"/>
                <a:gd name="T12" fmla="*/ 118 w 237"/>
                <a:gd name="T13" fmla="*/ 0 h 289"/>
                <a:gd name="T14" fmla="*/ 118 w 237"/>
                <a:gd name="T15" fmla="*/ 18 h 289"/>
                <a:gd name="T16" fmla="*/ 218 w 237"/>
                <a:gd name="T17" fmla="*/ 34 h 289"/>
                <a:gd name="T18" fmla="*/ 118 w 237"/>
                <a:gd name="T19" fmla="*/ 50 h 289"/>
                <a:gd name="T20" fmla="*/ 19 w 237"/>
                <a:gd name="T21" fmla="*/ 34 h 289"/>
                <a:gd name="T22" fmla="*/ 118 w 237"/>
                <a:gd name="T23" fmla="*/ 18 h 289"/>
                <a:gd name="T24" fmla="*/ 118 w 237"/>
                <a:gd name="T25" fmla="*/ 271 h 289"/>
                <a:gd name="T26" fmla="*/ 18 w 237"/>
                <a:gd name="T27" fmla="*/ 254 h 289"/>
                <a:gd name="T28" fmla="*/ 18 w 237"/>
                <a:gd name="T29" fmla="*/ 53 h 289"/>
                <a:gd name="T30" fmla="*/ 118 w 237"/>
                <a:gd name="T31" fmla="*/ 68 h 289"/>
                <a:gd name="T32" fmla="*/ 219 w 237"/>
                <a:gd name="T33" fmla="*/ 53 h 289"/>
                <a:gd name="T34" fmla="*/ 219 w 237"/>
                <a:gd name="T35" fmla="*/ 254 h 289"/>
                <a:gd name="T36" fmla="*/ 118 w 237"/>
                <a:gd name="T37" fmla="*/ 27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89">
                  <a:moveTo>
                    <a:pt x="118" y="0"/>
                  </a:moveTo>
                  <a:cubicBezTo>
                    <a:pt x="106" y="0"/>
                    <a:pt x="0" y="1"/>
                    <a:pt x="0" y="34"/>
                  </a:cubicBezTo>
                  <a:cubicBezTo>
                    <a:pt x="0" y="255"/>
                    <a:pt x="0" y="255"/>
                    <a:pt x="0" y="255"/>
                  </a:cubicBezTo>
                  <a:cubicBezTo>
                    <a:pt x="0" y="288"/>
                    <a:pt x="106" y="289"/>
                    <a:pt x="118" y="289"/>
                  </a:cubicBezTo>
                  <a:cubicBezTo>
                    <a:pt x="131" y="289"/>
                    <a:pt x="237" y="288"/>
                    <a:pt x="237" y="255"/>
                  </a:cubicBezTo>
                  <a:cubicBezTo>
                    <a:pt x="237" y="34"/>
                    <a:pt x="237" y="34"/>
                    <a:pt x="237" y="34"/>
                  </a:cubicBezTo>
                  <a:cubicBezTo>
                    <a:pt x="237" y="1"/>
                    <a:pt x="131" y="0"/>
                    <a:pt x="118" y="0"/>
                  </a:cubicBezTo>
                  <a:close/>
                  <a:moveTo>
                    <a:pt x="118" y="18"/>
                  </a:moveTo>
                  <a:cubicBezTo>
                    <a:pt x="177" y="18"/>
                    <a:pt x="211" y="28"/>
                    <a:pt x="218" y="34"/>
                  </a:cubicBezTo>
                  <a:cubicBezTo>
                    <a:pt x="211" y="40"/>
                    <a:pt x="177" y="50"/>
                    <a:pt x="118" y="50"/>
                  </a:cubicBezTo>
                  <a:cubicBezTo>
                    <a:pt x="60" y="50"/>
                    <a:pt x="26" y="40"/>
                    <a:pt x="19" y="34"/>
                  </a:cubicBezTo>
                  <a:cubicBezTo>
                    <a:pt x="26" y="28"/>
                    <a:pt x="60" y="18"/>
                    <a:pt x="118" y="18"/>
                  </a:cubicBezTo>
                  <a:close/>
                  <a:moveTo>
                    <a:pt x="118" y="271"/>
                  </a:moveTo>
                  <a:cubicBezTo>
                    <a:pt x="57" y="271"/>
                    <a:pt x="23" y="260"/>
                    <a:pt x="18" y="254"/>
                  </a:cubicBezTo>
                  <a:cubicBezTo>
                    <a:pt x="18" y="53"/>
                    <a:pt x="18" y="53"/>
                    <a:pt x="18" y="53"/>
                  </a:cubicBezTo>
                  <a:cubicBezTo>
                    <a:pt x="49" y="67"/>
                    <a:pt x="110" y="68"/>
                    <a:pt x="118" y="68"/>
                  </a:cubicBezTo>
                  <a:cubicBezTo>
                    <a:pt x="127" y="68"/>
                    <a:pt x="188" y="67"/>
                    <a:pt x="219" y="53"/>
                  </a:cubicBezTo>
                  <a:cubicBezTo>
                    <a:pt x="219" y="254"/>
                    <a:pt x="219" y="254"/>
                    <a:pt x="219" y="254"/>
                  </a:cubicBezTo>
                  <a:cubicBezTo>
                    <a:pt x="214" y="260"/>
                    <a:pt x="180" y="271"/>
                    <a:pt x="118" y="271"/>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739">
                <a:defRPr/>
              </a:pPr>
              <a:endParaRPr lang="en-US" sz="1275">
                <a:ln w="0"/>
                <a:effectLst>
                  <a:outerShdw blurRad="38100" dist="19050" dir="2700000" algn="tl" rotWithShape="0">
                    <a:schemeClr val="dk1">
                      <a:alpha val="40000"/>
                    </a:schemeClr>
                  </a:outerShdw>
                </a:effectLst>
                <a:latin typeface="Arial Narrow" panose="020B0606020202030204" pitchFamily="34" charset="0"/>
                <a:ea typeface="微軟正黑體" panose="020B0604030504040204" pitchFamily="34" charset="-120"/>
              </a:endParaRPr>
            </a:p>
          </p:txBody>
        </p:sp>
      </p:grpSp>
      <p:grpSp>
        <p:nvGrpSpPr>
          <p:cNvPr id="180" name="Group 179"/>
          <p:cNvGrpSpPr/>
          <p:nvPr/>
        </p:nvGrpSpPr>
        <p:grpSpPr>
          <a:xfrm>
            <a:off x="6879173" y="3783567"/>
            <a:ext cx="1645687" cy="938721"/>
            <a:chOff x="9172668" y="5244491"/>
            <a:chExt cx="2194560" cy="1251805"/>
          </a:xfrm>
        </p:grpSpPr>
        <p:sp>
          <p:nvSpPr>
            <p:cNvPr id="128" name="Rectangle 127"/>
            <p:cNvSpPr/>
            <p:nvPr/>
          </p:nvSpPr>
          <p:spPr>
            <a:xfrm>
              <a:off x="9172668" y="5902203"/>
              <a:ext cx="2194560" cy="594093"/>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Azure </a:t>
              </a:r>
              <a:br>
                <a:rPr lang="en-US" sz="1275" dirty="0">
                  <a:latin typeface="Arial Narrow" panose="020B0606020202030204" pitchFamily="34" charset="0"/>
                  <a:ea typeface="微軟正黑體" panose="020B0604030504040204" pitchFamily="34" charset="-120"/>
                </a:rPr>
              </a:br>
              <a:r>
                <a:rPr lang="en-US" sz="1275" dirty="0">
                  <a:latin typeface="Arial Narrow" panose="020B0606020202030204" pitchFamily="34" charset="0"/>
                  <a:ea typeface="微軟正黑體" panose="020B0604030504040204" pitchFamily="34" charset="-120"/>
                </a:rPr>
                <a:t>Stack</a:t>
              </a:r>
            </a:p>
          </p:txBody>
        </p:sp>
        <p:grpSp>
          <p:nvGrpSpPr>
            <p:cNvPr id="148" name="Group 147"/>
            <p:cNvGrpSpPr/>
            <p:nvPr/>
          </p:nvGrpSpPr>
          <p:grpSpPr>
            <a:xfrm>
              <a:off x="10000421" y="5244491"/>
              <a:ext cx="539054" cy="539750"/>
              <a:chOff x="6896101" y="-1617662"/>
              <a:chExt cx="1228725" cy="1230312"/>
            </a:xfrm>
            <a:solidFill>
              <a:schemeClr val="bg1"/>
            </a:solidFill>
          </p:grpSpPr>
          <p:sp>
            <p:nvSpPr>
              <p:cNvPr id="146" name="Freeform 39"/>
              <p:cNvSpPr>
                <a:spLocks noEditPoints="1"/>
              </p:cNvSpPr>
              <p:nvPr/>
            </p:nvSpPr>
            <p:spPr bwMode="auto">
              <a:xfrm>
                <a:off x="7115176" y="-1274763"/>
                <a:ext cx="795338" cy="550862"/>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147" name="Freeform 40"/>
              <p:cNvSpPr>
                <a:spLocks noEditPoints="1"/>
              </p:cNvSpPr>
              <p:nvPr/>
            </p:nvSpPr>
            <p:spPr bwMode="auto">
              <a:xfrm>
                <a:off x="6896101" y="-1617662"/>
                <a:ext cx="1228725" cy="1230312"/>
              </a:xfrm>
              <a:custGeom>
                <a:avLst/>
                <a:gdLst>
                  <a:gd name="T0" fmla="*/ 774 w 774"/>
                  <a:gd name="T1" fmla="*/ 775 h 775"/>
                  <a:gd name="T2" fmla="*/ 0 w 774"/>
                  <a:gd name="T3" fmla="*/ 775 h 775"/>
                  <a:gd name="T4" fmla="*/ 0 w 774"/>
                  <a:gd name="T5" fmla="*/ 0 h 775"/>
                  <a:gd name="T6" fmla="*/ 774 w 774"/>
                  <a:gd name="T7" fmla="*/ 0 h 775"/>
                  <a:gd name="T8" fmla="*/ 774 w 774"/>
                  <a:gd name="T9" fmla="*/ 775 h 775"/>
                  <a:gd name="T10" fmla="*/ 49 w 774"/>
                  <a:gd name="T11" fmla="*/ 727 h 775"/>
                  <a:gd name="T12" fmla="*/ 725 w 774"/>
                  <a:gd name="T13" fmla="*/ 727 h 775"/>
                  <a:gd name="T14" fmla="*/ 725 w 774"/>
                  <a:gd name="T15" fmla="*/ 49 h 775"/>
                  <a:gd name="T16" fmla="*/ 49 w 774"/>
                  <a:gd name="T17" fmla="*/ 49 h 775"/>
                  <a:gd name="T18" fmla="*/ 49 w 774"/>
                  <a:gd name="T19" fmla="*/ 727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4" h="775">
                    <a:moveTo>
                      <a:pt x="774" y="775"/>
                    </a:moveTo>
                    <a:lnTo>
                      <a:pt x="0" y="775"/>
                    </a:lnTo>
                    <a:lnTo>
                      <a:pt x="0" y="0"/>
                    </a:lnTo>
                    <a:lnTo>
                      <a:pt x="774" y="0"/>
                    </a:lnTo>
                    <a:lnTo>
                      <a:pt x="774" y="775"/>
                    </a:lnTo>
                    <a:close/>
                    <a:moveTo>
                      <a:pt x="49" y="727"/>
                    </a:moveTo>
                    <a:lnTo>
                      <a:pt x="725" y="727"/>
                    </a:lnTo>
                    <a:lnTo>
                      <a:pt x="725" y="49"/>
                    </a:lnTo>
                    <a:lnTo>
                      <a:pt x="49" y="49"/>
                    </a:lnTo>
                    <a:lnTo>
                      <a:pt x="49" y="7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grpSp>
      <p:grpSp>
        <p:nvGrpSpPr>
          <p:cNvPr id="172" name="Group 171"/>
          <p:cNvGrpSpPr/>
          <p:nvPr/>
        </p:nvGrpSpPr>
        <p:grpSpPr>
          <a:xfrm>
            <a:off x="1496926" y="2317383"/>
            <a:ext cx="0" cy="1276169"/>
            <a:chOff x="1995320" y="3289300"/>
            <a:chExt cx="0" cy="1701800"/>
          </a:xfrm>
        </p:grpSpPr>
        <p:cxnSp>
          <p:nvCxnSpPr>
            <p:cNvPr id="150" name="Straight Connector 149"/>
            <p:cNvCxnSpPr/>
            <p:nvPr/>
          </p:nvCxnSpPr>
          <p:spPr>
            <a:xfrm>
              <a:off x="1995320" y="3289300"/>
              <a:ext cx="0" cy="304800"/>
            </a:xfrm>
            <a:prstGeom prst="line">
              <a:avLst/>
            </a:prstGeom>
            <a:ln w="38100">
              <a:headEnd type="triangle"/>
              <a:tailEnd type="none"/>
            </a:ln>
          </p:spPr>
          <p:style>
            <a:lnRef idx="1">
              <a:schemeClr val="dk1"/>
            </a:lnRef>
            <a:fillRef idx="0">
              <a:schemeClr val="dk1"/>
            </a:fillRef>
            <a:effectRef idx="0">
              <a:schemeClr val="dk1"/>
            </a:effectRef>
            <a:fontRef idx="minor">
              <a:schemeClr val="tx1"/>
            </a:fontRef>
          </p:style>
        </p:cxnSp>
        <p:cxnSp>
          <p:nvCxnSpPr>
            <p:cNvPr id="153" name="Straight Connector 152"/>
            <p:cNvCxnSpPr/>
            <p:nvPr/>
          </p:nvCxnSpPr>
          <p:spPr>
            <a:xfrm>
              <a:off x="1995320" y="4752975"/>
              <a:ext cx="0" cy="238125"/>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grpSp>
      <p:grpSp>
        <p:nvGrpSpPr>
          <p:cNvPr id="177" name="Group 176"/>
          <p:cNvGrpSpPr/>
          <p:nvPr/>
        </p:nvGrpSpPr>
        <p:grpSpPr>
          <a:xfrm>
            <a:off x="3612139" y="2367267"/>
            <a:ext cx="0" cy="1276169"/>
            <a:chOff x="4816003" y="3355822"/>
            <a:chExt cx="0" cy="1701800"/>
          </a:xfrm>
        </p:grpSpPr>
        <p:cxnSp>
          <p:nvCxnSpPr>
            <p:cNvPr id="156" name="Straight Connector 155"/>
            <p:cNvCxnSpPr/>
            <p:nvPr/>
          </p:nvCxnSpPr>
          <p:spPr>
            <a:xfrm rot="10800000">
              <a:off x="4816003" y="4752822"/>
              <a:ext cx="0" cy="304800"/>
            </a:xfrm>
            <a:prstGeom prst="line">
              <a:avLst/>
            </a:prstGeom>
            <a:ln w="38100">
              <a:headEnd type="triangle"/>
              <a:tailEnd type="none"/>
            </a:ln>
          </p:spPr>
          <p:style>
            <a:lnRef idx="1">
              <a:schemeClr val="dk1"/>
            </a:lnRef>
            <a:fillRef idx="0">
              <a:schemeClr val="dk1"/>
            </a:fillRef>
            <a:effectRef idx="0">
              <a:schemeClr val="dk1"/>
            </a:effectRef>
            <a:fontRef idx="minor">
              <a:schemeClr val="tx1"/>
            </a:fontRef>
          </p:style>
        </p:cxnSp>
        <p:cxnSp>
          <p:nvCxnSpPr>
            <p:cNvPr id="157" name="Straight Connector 156"/>
            <p:cNvCxnSpPr/>
            <p:nvPr/>
          </p:nvCxnSpPr>
          <p:spPr>
            <a:xfrm rot="10800000">
              <a:off x="4816003" y="3355822"/>
              <a:ext cx="0" cy="238125"/>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grpSp>
      <p:grpSp>
        <p:nvGrpSpPr>
          <p:cNvPr id="163" name="Group 162"/>
          <p:cNvGrpSpPr/>
          <p:nvPr/>
        </p:nvGrpSpPr>
        <p:grpSpPr>
          <a:xfrm>
            <a:off x="5657696" y="2322145"/>
            <a:ext cx="0" cy="1321291"/>
            <a:chOff x="7543800" y="3295650"/>
            <a:chExt cx="0" cy="1761972"/>
          </a:xfrm>
        </p:grpSpPr>
        <p:cxnSp>
          <p:nvCxnSpPr>
            <p:cNvPr id="160" name="Straight Connector 159"/>
            <p:cNvCxnSpPr/>
            <p:nvPr/>
          </p:nvCxnSpPr>
          <p:spPr>
            <a:xfrm rot="10800000">
              <a:off x="7543800" y="4752822"/>
              <a:ext cx="0" cy="304800"/>
            </a:xfrm>
            <a:prstGeom prst="line">
              <a:avLst/>
            </a:prstGeom>
            <a:ln w="38100">
              <a:headEnd type="triangle"/>
              <a:tailEnd type="none"/>
            </a:ln>
          </p:spPr>
          <p:style>
            <a:lnRef idx="1">
              <a:schemeClr val="dk1"/>
            </a:lnRef>
            <a:fillRef idx="0">
              <a:schemeClr val="dk1"/>
            </a:fillRef>
            <a:effectRef idx="0">
              <a:schemeClr val="dk1"/>
            </a:effectRef>
            <a:fontRef idx="minor">
              <a:schemeClr val="tx1"/>
            </a:fontRef>
          </p:style>
        </p:cxnSp>
        <p:cxnSp>
          <p:nvCxnSpPr>
            <p:cNvPr id="161" name="Straight Connector 160"/>
            <p:cNvCxnSpPr/>
            <p:nvPr/>
          </p:nvCxnSpPr>
          <p:spPr>
            <a:xfrm flipV="1">
              <a:off x="7543800" y="3295650"/>
              <a:ext cx="0" cy="298298"/>
            </a:xfrm>
            <a:prstGeom prst="line">
              <a:avLst/>
            </a:prstGeom>
            <a:ln w="38100">
              <a:headEnd type="none"/>
              <a:tailEnd type="triangle"/>
            </a:ln>
          </p:spPr>
          <p:style>
            <a:lnRef idx="1">
              <a:schemeClr val="dk1"/>
            </a:lnRef>
            <a:fillRef idx="0">
              <a:schemeClr val="dk1"/>
            </a:fillRef>
            <a:effectRef idx="0">
              <a:schemeClr val="dk1"/>
            </a:effectRef>
            <a:fontRef idx="minor">
              <a:schemeClr val="tx1"/>
            </a:fontRef>
          </p:style>
        </p:cxnSp>
      </p:grpSp>
      <p:grpSp>
        <p:nvGrpSpPr>
          <p:cNvPr id="164" name="Group 163"/>
          <p:cNvGrpSpPr/>
          <p:nvPr/>
        </p:nvGrpSpPr>
        <p:grpSpPr>
          <a:xfrm>
            <a:off x="7714804" y="2322145"/>
            <a:ext cx="0" cy="1321291"/>
            <a:chOff x="7543800" y="3295650"/>
            <a:chExt cx="0" cy="1761972"/>
          </a:xfrm>
        </p:grpSpPr>
        <p:cxnSp>
          <p:nvCxnSpPr>
            <p:cNvPr id="165" name="Straight Connector 164"/>
            <p:cNvCxnSpPr/>
            <p:nvPr/>
          </p:nvCxnSpPr>
          <p:spPr>
            <a:xfrm rot="10800000">
              <a:off x="7543800" y="4752822"/>
              <a:ext cx="0" cy="304800"/>
            </a:xfrm>
            <a:prstGeom prst="line">
              <a:avLst/>
            </a:prstGeom>
            <a:ln w="38100">
              <a:headEnd type="triangle"/>
              <a:tailEnd type="none"/>
            </a:ln>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V="1">
              <a:off x="7543800" y="3295650"/>
              <a:ext cx="0" cy="298298"/>
            </a:xfrm>
            <a:prstGeom prst="line">
              <a:avLst/>
            </a:prstGeom>
            <a:ln w="38100">
              <a:headEnd type="none"/>
              <a:tailEnd type="triangle"/>
            </a:ln>
          </p:spPr>
          <p:style>
            <a:lnRef idx="1">
              <a:schemeClr val="dk1"/>
            </a:lnRef>
            <a:fillRef idx="0">
              <a:schemeClr val="dk1"/>
            </a:fillRef>
            <a:effectRef idx="0">
              <a:schemeClr val="dk1"/>
            </a:effectRef>
            <a:fontRef idx="minor">
              <a:schemeClr val="tx1"/>
            </a:fontRef>
          </p:style>
        </p:cxnSp>
      </p:grpSp>
      <p:grpSp>
        <p:nvGrpSpPr>
          <p:cNvPr id="176" name="Group 175"/>
          <p:cNvGrpSpPr/>
          <p:nvPr/>
        </p:nvGrpSpPr>
        <p:grpSpPr>
          <a:xfrm>
            <a:off x="2782714" y="1373360"/>
            <a:ext cx="1645687" cy="818554"/>
            <a:chOff x="3709946" y="2030426"/>
            <a:chExt cx="2194560" cy="1091560"/>
          </a:xfrm>
        </p:grpSpPr>
        <p:sp>
          <p:nvSpPr>
            <p:cNvPr id="99" name="Rectangle 98"/>
            <p:cNvSpPr/>
            <p:nvPr/>
          </p:nvSpPr>
          <p:spPr>
            <a:xfrm>
              <a:off x="3709946" y="2030426"/>
              <a:ext cx="2194560" cy="358611"/>
            </a:xfrm>
            <a:prstGeom prst="rect">
              <a:avLst/>
            </a:prstGeom>
          </p:spPr>
          <p:txBody>
            <a:bodyPr wrap="square" anchor="t">
              <a:spAutoFit/>
            </a:bodyPr>
            <a:lstStyle/>
            <a:p>
              <a:pPr algn="ctr" defTabSz="685450">
                <a:lnSpc>
                  <a:spcPct val="90000"/>
                </a:lnSpc>
                <a:defRPr/>
              </a:pPr>
              <a:r>
                <a:rPr lang="en-US" sz="1275" dirty="0">
                  <a:latin typeface="Arial Narrow" panose="020B0606020202030204" pitchFamily="34" charset="0"/>
                  <a:ea typeface="微軟正黑體" panose="020B0604030504040204" pitchFamily="34" charset="-120"/>
                </a:rPr>
                <a:t>Azure </a:t>
              </a:r>
              <a:r>
                <a:rPr lang="zh-TW" altLang="en-US" sz="1275" dirty="0">
                  <a:latin typeface="Arial Narrow" panose="020B0606020202030204" pitchFamily="34" charset="0"/>
                  <a:ea typeface="微軟正黑體" panose="020B0604030504040204" pitchFamily="34" charset="-120"/>
                </a:rPr>
                <a:t>管理與安全性</a:t>
              </a:r>
              <a:endParaRPr lang="en-US" sz="1275" dirty="0">
                <a:latin typeface="Arial Narrow" panose="020B0606020202030204" pitchFamily="34" charset="0"/>
                <a:ea typeface="微軟正黑體" panose="020B0604030504040204" pitchFamily="34" charset="-120"/>
              </a:endParaRPr>
            </a:p>
          </p:txBody>
        </p:sp>
        <p:grpSp>
          <p:nvGrpSpPr>
            <p:cNvPr id="175" name="Group 174"/>
            <p:cNvGrpSpPr/>
            <p:nvPr/>
          </p:nvGrpSpPr>
          <p:grpSpPr>
            <a:xfrm>
              <a:off x="3946730" y="2668904"/>
              <a:ext cx="1678252" cy="453082"/>
              <a:chOff x="3946730" y="2668904"/>
              <a:chExt cx="1678252" cy="453082"/>
            </a:xfrm>
          </p:grpSpPr>
          <p:grpSp>
            <p:nvGrpSpPr>
              <p:cNvPr id="101" name="Group 100"/>
              <p:cNvGrpSpPr/>
              <p:nvPr/>
            </p:nvGrpSpPr>
            <p:grpSpPr>
              <a:xfrm rot="16200000">
                <a:off x="4066935" y="2548699"/>
                <a:ext cx="453082" cy="693492"/>
                <a:chOff x="9382125" y="2730500"/>
                <a:chExt cx="1011238" cy="1547813"/>
              </a:xfrm>
              <a:solidFill>
                <a:schemeClr val="bg1"/>
              </a:solidFill>
            </p:grpSpPr>
            <p:sp>
              <p:nvSpPr>
                <p:cNvPr id="102"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118" name="Freeform 19"/>
                <p:cNvSpPr>
                  <a:spLocks noEditPoints="1"/>
                </p:cNvSpPr>
                <p:nvPr/>
              </p:nvSpPr>
              <p:spPr bwMode="auto">
                <a:xfrm>
                  <a:off x="9913937" y="2730500"/>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119"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sp>
              <p:nvSpPr>
                <p:cNvPr id="123"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cxnSp>
            <p:nvCxnSpPr>
              <p:cNvPr id="167" name="Straight Connector 166"/>
              <p:cNvCxnSpPr/>
              <p:nvPr/>
            </p:nvCxnSpPr>
            <p:spPr>
              <a:xfrm flipH="1">
                <a:off x="4733925" y="2883709"/>
                <a:ext cx="386685" cy="0"/>
              </a:xfrm>
              <a:prstGeom prst="line">
                <a:avLst/>
              </a:prstGeom>
              <a:ln w="38100">
                <a:headEnd type="triangle"/>
                <a:tailEnd type="none"/>
              </a:ln>
            </p:spPr>
            <p:style>
              <a:lnRef idx="1">
                <a:schemeClr val="dk1"/>
              </a:lnRef>
              <a:fillRef idx="0">
                <a:schemeClr val="dk1"/>
              </a:fillRef>
              <a:effectRef idx="0">
                <a:schemeClr val="dk1"/>
              </a:effectRef>
              <a:fontRef idx="minor">
                <a:schemeClr val="tx1"/>
              </a:fontRef>
            </p:style>
          </p:cxnSp>
          <p:sp>
            <p:nvSpPr>
              <p:cNvPr id="169" name="Freeform 39"/>
              <p:cNvSpPr>
                <a:spLocks noEditPoints="1"/>
              </p:cNvSpPr>
              <p:nvPr/>
            </p:nvSpPr>
            <p:spPr bwMode="auto">
              <a:xfrm>
                <a:off x="5276059" y="2782161"/>
                <a:ext cx="348923" cy="241669"/>
              </a:xfrm>
              <a:custGeom>
                <a:avLst/>
                <a:gdLst>
                  <a:gd name="T0" fmla="*/ 42 w 186"/>
                  <a:gd name="T1" fmla="*/ 129 h 129"/>
                  <a:gd name="T2" fmla="*/ 0 w 186"/>
                  <a:gd name="T3" fmla="*/ 87 h 129"/>
                  <a:gd name="T4" fmla="*/ 38 w 186"/>
                  <a:gd name="T5" fmla="*/ 45 h 129"/>
                  <a:gd name="T6" fmla="*/ 39 w 186"/>
                  <a:gd name="T7" fmla="*/ 44 h 129"/>
                  <a:gd name="T8" fmla="*/ 40 w 186"/>
                  <a:gd name="T9" fmla="*/ 43 h 129"/>
                  <a:gd name="T10" fmla="*/ 93 w 186"/>
                  <a:gd name="T11" fmla="*/ 0 h 129"/>
                  <a:gd name="T12" fmla="*/ 139 w 186"/>
                  <a:gd name="T13" fmla="*/ 27 h 129"/>
                  <a:gd name="T14" fmla="*/ 139 w 186"/>
                  <a:gd name="T15" fmla="*/ 28 h 129"/>
                  <a:gd name="T16" fmla="*/ 140 w 186"/>
                  <a:gd name="T17" fmla="*/ 28 h 129"/>
                  <a:gd name="T18" fmla="*/ 186 w 186"/>
                  <a:gd name="T19" fmla="*/ 78 h 129"/>
                  <a:gd name="T20" fmla="*/ 135 w 186"/>
                  <a:gd name="T21" fmla="*/ 129 h 129"/>
                  <a:gd name="T22" fmla="*/ 42 w 186"/>
                  <a:gd name="T23" fmla="*/ 129 h 129"/>
                  <a:gd name="T24" fmla="*/ 42 w 186"/>
                  <a:gd name="T25" fmla="*/ 61 h 129"/>
                  <a:gd name="T26" fmla="*/ 24 w 186"/>
                  <a:gd name="T27" fmla="*/ 69 h 129"/>
                  <a:gd name="T28" fmla="*/ 16 w 186"/>
                  <a:gd name="T29" fmla="*/ 87 h 129"/>
                  <a:gd name="T30" fmla="*/ 24 w 186"/>
                  <a:gd name="T31" fmla="*/ 105 h 129"/>
                  <a:gd name="T32" fmla="*/ 42 w 186"/>
                  <a:gd name="T33" fmla="*/ 112 h 129"/>
                  <a:gd name="T34" fmla="*/ 135 w 186"/>
                  <a:gd name="T35" fmla="*/ 112 h 129"/>
                  <a:gd name="T36" fmla="*/ 169 w 186"/>
                  <a:gd name="T37" fmla="*/ 78 h 129"/>
                  <a:gd name="T38" fmla="*/ 136 w 186"/>
                  <a:gd name="T39" fmla="*/ 44 h 129"/>
                  <a:gd name="T40" fmla="*/ 128 w 186"/>
                  <a:gd name="T41" fmla="*/ 44 h 129"/>
                  <a:gd name="T42" fmla="*/ 125 w 186"/>
                  <a:gd name="T43" fmla="*/ 37 h 129"/>
                  <a:gd name="T44" fmla="*/ 93 w 186"/>
                  <a:gd name="T45" fmla="*/ 17 h 129"/>
                  <a:gd name="T46" fmla="*/ 68 w 186"/>
                  <a:gd name="T47" fmla="*/ 26 h 129"/>
                  <a:gd name="T48" fmla="*/ 56 w 186"/>
                  <a:gd name="T49" fmla="*/ 49 h 129"/>
                  <a:gd name="T50" fmla="*/ 54 w 186"/>
                  <a:gd name="T51" fmla="*/ 61 h 129"/>
                  <a:gd name="T52" fmla="*/ 42 w 186"/>
                  <a:gd name="T53"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6" h="129">
                    <a:moveTo>
                      <a:pt x="42" y="129"/>
                    </a:moveTo>
                    <a:cubicBezTo>
                      <a:pt x="18" y="129"/>
                      <a:pt x="0" y="111"/>
                      <a:pt x="0" y="87"/>
                    </a:cubicBezTo>
                    <a:cubicBezTo>
                      <a:pt x="0" y="65"/>
                      <a:pt x="16" y="47"/>
                      <a:pt x="38" y="45"/>
                    </a:cubicBezTo>
                    <a:cubicBezTo>
                      <a:pt x="39" y="44"/>
                      <a:pt x="39" y="44"/>
                      <a:pt x="39" y="44"/>
                    </a:cubicBezTo>
                    <a:cubicBezTo>
                      <a:pt x="40" y="43"/>
                      <a:pt x="40" y="43"/>
                      <a:pt x="40" y="43"/>
                    </a:cubicBezTo>
                    <a:cubicBezTo>
                      <a:pt x="44" y="18"/>
                      <a:pt x="67" y="0"/>
                      <a:pt x="93" y="0"/>
                    </a:cubicBezTo>
                    <a:cubicBezTo>
                      <a:pt x="111" y="0"/>
                      <a:pt x="129" y="10"/>
                      <a:pt x="139" y="27"/>
                    </a:cubicBezTo>
                    <a:cubicBezTo>
                      <a:pt x="139" y="28"/>
                      <a:pt x="139" y="28"/>
                      <a:pt x="139" y="28"/>
                    </a:cubicBezTo>
                    <a:cubicBezTo>
                      <a:pt x="140" y="28"/>
                      <a:pt x="140" y="28"/>
                      <a:pt x="140" y="28"/>
                    </a:cubicBezTo>
                    <a:cubicBezTo>
                      <a:pt x="167" y="32"/>
                      <a:pt x="186" y="53"/>
                      <a:pt x="186" y="78"/>
                    </a:cubicBezTo>
                    <a:cubicBezTo>
                      <a:pt x="186" y="106"/>
                      <a:pt x="162" y="129"/>
                      <a:pt x="135" y="129"/>
                    </a:cubicBezTo>
                    <a:lnTo>
                      <a:pt x="42" y="129"/>
                    </a:lnTo>
                    <a:close/>
                    <a:moveTo>
                      <a:pt x="42" y="61"/>
                    </a:moveTo>
                    <a:cubicBezTo>
                      <a:pt x="35" y="61"/>
                      <a:pt x="28" y="64"/>
                      <a:pt x="24" y="69"/>
                    </a:cubicBezTo>
                    <a:cubicBezTo>
                      <a:pt x="19" y="74"/>
                      <a:pt x="16" y="80"/>
                      <a:pt x="16" y="87"/>
                    </a:cubicBezTo>
                    <a:cubicBezTo>
                      <a:pt x="16" y="94"/>
                      <a:pt x="19" y="100"/>
                      <a:pt x="24" y="105"/>
                    </a:cubicBezTo>
                    <a:cubicBezTo>
                      <a:pt x="28" y="109"/>
                      <a:pt x="35" y="112"/>
                      <a:pt x="42" y="112"/>
                    </a:cubicBezTo>
                    <a:cubicBezTo>
                      <a:pt x="135" y="112"/>
                      <a:pt x="135" y="112"/>
                      <a:pt x="135" y="112"/>
                    </a:cubicBezTo>
                    <a:cubicBezTo>
                      <a:pt x="153" y="112"/>
                      <a:pt x="169" y="96"/>
                      <a:pt x="169" y="78"/>
                    </a:cubicBezTo>
                    <a:cubicBezTo>
                      <a:pt x="169" y="61"/>
                      <a:pt x="155" y="47"/>
                      <a:pt x="136" y="44"/>
                    </a:cubicBezTo>
                    <a:cubicBezTo>
                      <a:pt x="128" y="44"/>
                      <a:pt x="128" y="44"/>
                      <a:pt x="128" y="44"/>
                    </a:cubicBezTo>
                    <a:cubicBezTo>
                      <a:pt x="125" y="37"/>
                      <a:pt x="125" y="37"/>
                      <a:pt x="125" y="37"/>
                    </a:cubicBezTo>
                    <a:cubicBezTo>
                      <a:pt x="119" y="25"/>
                      <a:pt x="106" y="17"/>
                      <a:pt x="93" y="17"/>
                    </a:cubicBezTo>
                    <a:cubicBezTo>
                      <a:pt x="83" y="17"/>
                      <a:pt x="74" y="20"/>
                      <a:pt x="68" y="26"/>
                    </a:cubicBezTo>
                    <a:cubicBezTo>
                      <a:pt x="61" y="32"/>
                      <a:pt x="57" y="40"/>
                      <a:pt x="56" y="49"/>
                    </a:cubicBezTo>
                    <a:cubicBezTo>
                      <a:pt x="54" y="61"/>
                      <a:pt x="54" y="61"/>
                      <a:pt x="54" y="61"/>
                    </a:cubicBezTo>
                    <a:lnTo>
                      <a:pt x="42" y="6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275">
                  <a:latin typeface="Arial Narrow" panose="020B0606020202030204" pitchFamily="34" charset="0"/>
                  <a:ea typeface="微軟正黑體" panose="020B0604030504040204" pitchFamily="34" charset="-120"/>
                </a:endParaRPr>
              </a:p>
            </p:txBody>
          </p:sp>
        </p:grpSp>
      </p:grpSp>
      <p:sp>
        <p:nvSpPr>
          <p:cNvPr id="65" name="Freeform 5">
            <a:extLst>
              <a:ext uri="{FF2B5EF4-FFF2-40B4-BE49-F238E27FC236}">
                <a16:creationId xmlns:a16="http://schemas.microsoft.com/office/drawing/2014/main" id="{05D08D20-9942-4D7D-86AA-EEEEC3FA0EDE}"/>
              </a:ext>
            </a:extLst>
          </p:cNvPr>
          <p:cNvSpPr>
            <a:spLocks/>
          </p:cNvSpPr>
          <p:nvPr/>
        </p:nvSpPr>
        <p:spPr bwMode="auto">
          <a:xfrm>
            <a:off x="8447289" y="162609"/>
            <a:ext cx="538218" cy="555443"/>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chemeClr val="tx2">
              <a:lumMod val="60000"/>
              <a:lumOff val="40000"/>
            </a:schemeClr>
          </a:solidFill>
          <a:ln>
            <a:solidFill>
              <a:schemeClr val="bg1"/>
            </a:solidFill>
          </a:ln>
        </p:spPr>
        <p:txBody>
          <a:bodyPr vert="horz" wrap="square" lIns="68570" tIns="34285" rIns="68570" bIns="34285" numCol="1" anchor="t" anchorCtr="0" compatLnSpc="1">
            <a:prstTxWarp prst="textNoShape">
              <a:avLst/>
            </a:prstTxWarp>
          </a:bodyPr>
          <a:lstStyle/>
          <a:p>
            <a:pPr defTabSz="685739">
              <a:defRPr/>
            </a:pPr>
            <a:endParaRPr lang="en-US" sz="1200" dirty="0">
              <a:solidFill>
                <a:srgbClr val="505050"/>
              </a:soli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273632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b="15826"/>
          <a:stretch/>
        </p:blipFill>
        <p:spPr>
          <a:xfrm>
            <a:off x="-27643" y="366"/>
            <a:ext cx="9171643" cy="5142770"/>
          </a:xfrm>
          <a:prstGeom prst="rect">
            <a:avLst/>
          </a:prstGeom>
        </p:spPr>
      </p:pic>
      <p:sp>
        <p:nvSpPr>
          <p:cNvPr id="5" name="Rectangle 4"/>
          <p:cNvSpPr/>
          <p:nvPr/>
        </p:nvSpPr>
        <p:spPr bwMode="auto">
          <a:xfrm>
            <a:off x="-13821" y="1955458"/>
            <a:ext cx="9144000" cy="10073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a:r>
              <a:rPr lang="en-US" altLang="zh-TW" sz="3200" dirty="0">
                <a:solidFill>
                  <a:schemeClr val="bg1"/>
                </a:solidFill>
                <a:latin typeface="Arial Narrow" panose="020B0606020202030204" pitchFamily="34" charset="0"/>
                <a:ea typeface="微軟正黑體" panose="020B0604030504040204" pitchFamily="34" charset="-120"/>
              </a:rPr>
              <a:t>IaaS </a:t>
            </a:r>
            <a:r>
              <a:rPr lang="zh-TW" altLang="en-US" sz="3200" dirty="0">
                <a:solidFill>
                  <a:schemeClr val="bg1"/>
                </a:solidFill>
                <a:latin typeface="Arial Narrow" panose="020B0606020202030204" pitchFamily="34" charset="0"/>
                <a:ea typeface="微軟正黑體" panose="020B0604030504040204" pitchFamily="34" charset="-120"/>
              </a:rPr>
              <a:t>核心服務</a:t>
            </a:r>
            <a:endParaRPr lang="en-US" altLang="zh-TW" sz="3200" dirty="0">
              <a:solidFill>
                <a:schemeClr val="bg1"/>
              </a:solidFill>
              <a:latin typeface="Arial Narrow" panose="020B0606020202030204" pitchFamily="34" charset="0"/>
              <a:ea typeface="微軟正黑體" panose="020B0604030504040204" pitchFamily="34" charset="-120"/>
            </a:endParaRPr>
          </a:p>
        </p:txBody>
      </p:sp>
    </p:spTree>
    <p:extLst>
      <p:ext uri="{BB962C8B-B14F-4D97-AF65-F5344CB8AC3E}">
        <p14:creationId xmlns:p14="http://schemas.microsoft.com/office/powerpoint/2010/main" val="27583100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2543</Words>
  <Application>Microsoft Office PowerPoint</Application>
  <PresentationFormat>如螢幕大小 (16:9)</PresentationFormat>
  <Paragraphs>663</Paragraphs>
  <Slides>33</Slides>
  <Notes>27</Notes>
  <HiddenSlides>0</HiddenSlides>
  <MMClips>0</MMClips>
  <ScaleCrop>false</ScaleCrop>
  <HeadingPairs>
    <vt:vector size="8" baseType="variant">
      <vt:variant>
        <vt:lpstr>使用字型</vt:lpstr>
      </vt:variant>
      <vt:variant>
        <vt:i4>11</vt:i4>
      </vt:variant>
      <vt:variant>
        <vt:lpstr>佈景主題</vt:lpstr>
      </vt:variant>
      <vt:variant>
        <vt:i4>3</vt:i4>
      </vt:variant>
      <vt:variant>
        <vt:lpstr>內嵌 OLE 伺服程式</vt:lpstr>
      </vt:variant>
      <vt:variant>
        <vt:i4>1</vt:i4>
      </vt:variant>
      <vt:variant>
        <vt:lpstr>投影片標題</vt:lpstr>
      </vt:variant>
      <vt:variant>
        <vt:i4>33</vt:i4>
      </vt:variant>
    </vt:vector>
  </HeadingPairs>
  <TitlesOfParts>
    <vt:vector size="48" baseType="lpstr">
      <vt:lpstr>微軟正黑體</vt:lpstr>
      <vt:lpstr>新細明體</vt:lpstr>
      <vt:lpstr>Arial</vt:lpstr>
      <vt:lpstr>Arial Narrow</vt:lpstr>
      <vt:lpstr>Calibri</vt:lpstr>
      <vt:lpstr>Consolas</vt:lpstr>
      <vt:lpstr>Segoe UI</vt:lpstr>
      <vt:lpstr>Segoe UI Light</vt:lpstr>
      <vt:lpstr>Segoe UI Semibold</vt:lpstr>
      <vt:lpstr>Segoe UI Semilight</vt:lpstr>
      <vt:lpstr>Wingdings</vt:lpstr>
      <vt:lpstr>Office 佈景主題</vt:lpstr>
      <vt:lpstr>2_5-50002_Ignite_Breakout_Template</vt:lpstr>
      <vt:lpstr>1_5-50002_Ignite_Breakout_Template</vt:lpstr>
      <vt:lpstr>think-cell Slide</vt:lpstr>
      <vt:lpstr>掌握 Azure IaaS 精髓                      並開始您的雲端旅程</vt:lpstr>
      <vt:lpstr>大綱</vt:lpstr>
      <vt:lpstr>Azure 雲端服務模型</vt:lpstr>
      <vt:lpstr>PowerPoint 簡報</vt:lpstr>
      <vt:lpstr>全球 42 個地區都有 Azure 雲端資料中心</vt:lpstr>
      <vt:lpstr>PowerPoint 簡報</vt:lpstr>
      <vt:lpstr>技術選項多、部署有彈性</vt:lpstr>
      <vt:lpstr>一致性的身份識別、應用程式、資料與管理</vt:lpstr>
      <vt:lpstr>PowerPoint 簡報</vt:lpstr>
      <vt:lpstr>Azure IaaS 的核心服務</vt:lpstr>
      <vt:lpstr>虛擬機器、虛擬機器擴展集</vt:lpstr>
      <vt:lpstr>適合各類型系統的虛擬主機規格選項</vt:lpstr>
      <vt:lpstr>可用性選項</vt:lpstr>
      <vt:lpstr>Azure 儲存</vt:lpstr>
      <vt:lpstr>虛擬機器儲存</vt:lpstr>
      <vt:lpstr>虛擬機器儲存</vt:lpstr>
      <vt:lpstr>Azure File</vt:lpstr>
      <vt:lpstr>Azure File Sync</vt:lpstr>
      <vt:lpstr>虛擬機器網路</vt:lpstr>
      <vt:lpstr>Azure 網路</vt:lpstr>
      <vt:lpstr>負載平衡</vt:lpstr>
      <vt:lpstr>實作混合雲 – 連接 Azure</vt:lpstr>
      <vt:lpstr>管理與安全</vt:lpstr>
      <vt:lpstr> Azure 資源管理員 (ARM)</vt:lpstr>
      <vt:lpstr> Azure Active Directory</vt:lpstr>
      <vt:lpstr>大架構</vt:lpstr>
      <vt:lpstr>PowerPoint 簡報</vt:lpstr>
      <vt:lpstr>Azure 安全中心</vt:lpstr>
      <vt:lpstr>Azure 記錄分析 (Log Analytics)</vt:lpstr>
      <vt:lpstr>Azure Site Recovery  災難復原 + 移轉</vt:lpstr>
      <vt:lpstr>Azure Migrate</vt:lpstr>
      <vt:lpstr>結論</vt:lpstr>
      <vt:lpstr>課程資料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張家銘</dc:creator>
  <cp:lastModifiedBy>曹祖聖</cp:lastModifiedBy>
  <cp:revision>115</cp:revision>
  <dcterms:created xsi:type="dcterms:W3CDTF">2018-02-12T08:39:11Z</dcterms:created>
  <dcterms:modified xsi:type="dcterms:W3CDTF">2018-03-28T02:37:11Z</dcterms:modified>
</cp:coreProperties>
</file>